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1"/>
  </p:notesMasterIdLst>
  <p:sldIdLst>
    <p:sldId id="256" r:id="rId2"/>
    <p:sldId id="262" r:id="rId3"/>
    <p:sldId id="297" r:id="rId4"/>
    <p:sldId id="264" r:id="rId5"/>
    <p:sldId id="308" r:id="rId6"/>
    <p:sldId id="319" r:id="rId7"/>
    <p:sldId id="320" r:id="rId8"/>
    <p:sldId id="311" r:id="rId9"/>
    <p:sldId id="321" r:id="rId10"/>
    <p:sldId id="322" r:id="rId11"/>
    <p:sldId id="323" r:id="rId12"/>
    <p:sldId id="281" r:id="rId13"/>
    <p:sldId id="287" r:id="rId14"/>
    <p:sldId id="286" r:id="rId15"/>
    <p:sldId id="288" r:id="rId16"/>
    <p:sldId id="289" r:id="rId17"/>
    <p:sldId id="292" r:id="rId18"/>
    <p:sldId id="291" r:id="rId19"/>
    <p:sldId id="260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139" autoAdjust="0"/>
  </p:normalViewPr>
  <p:slideViewPr>
    <p:cSldViewPr>
      <p:cViewPr varScale="1">
        <p:scale>
          <a:sx n="42" d="100"/>
          <a:sy n="42" d="100"/>
        </p:scale>
        <p:origin x="-1380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pPr algn="l"/>
          <a:r>
            <a:rPr lang="cs-CZ" sz="2000" b="1" dirty="0" smtClean="0"/>
            <a:t>Téma sady: Elektrický proud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pPr algn="l"/>
          <a:r>
            <a:rPr lang="cs-CZ" sz="2000" b="1" dirty="0" smtClean="0"/>
            <a:t>Název: </a:t>
          </a:r>
          <a:r>
            <a:rPr lang="cs-CZ" sz="2000" b="0" dirty="0" smtClean="0"/>
            <a:t>VY_32_INOVACE_Vlastnosti střídavého proudu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pPr algn="l"/>
          <a:r>
            <a:rPr lang="cs-CZ" sz="2000" b="1" dirty="0" smtClean="0"/>
            <a:t>Autor: Mgr. Petr Tomek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pPr algn="l"/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8D78E2D7-18A7-41DD-9962-57B3FE2BEBDD}">
      <dgm:prSet/>
      <dgm:spPr/>
      <dgm:t>
        <a:bodyPr/>
        <a:lstStyle/>
        <a:p>
          <a:pPr algn="l"/>
          <a:r>
            <a:rPr lang="cs-CZ" b="1" dirty="0" smtClean="0"/>
            <a:t>Datum/období: podzim 2013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A6F0E638-0CDE-4E1F-BB57-10C18463C623}">
      <dgm:prSet/>
      <dgm:spPr/>
      <dgm:t>
        <a:bodyPr/>
        <a:lstStyle/>
        <a:p>
          <a:pPr algn="l"/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 custScaleX="1010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X="1015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F3D0D13-DD96-454F-B81D-3FD515BC42EA}" type="datetimeFigureOut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E8DAE43-18F7-4316-BC7A-F4B18AA16ED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1E3F6-F6B7-4245-902B-5D7E2F97A55D}" type="datetime1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B66F0-CBD7-4F43-97F4-7557F2F8A58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EF9BE-322E-4B9C-AD21-C30F7E0CD77A}" type="datetime1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E7B60-90C4-4033-9008-4C2A200646E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6D44D-AD31-47A2-8EFD-0C7A8C3F7BB0}" type="datetime1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84B27-E363-4A27-A494-0ADC9875B9B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AF86D-D731-422F-A7DF-5E9199C0D2A0}" type="datetime1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F40F8-EE3C-4DBF-8C55-645AF12D1C0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CD64E-DC65-4A8C-9B66-A51C1DF17AEF}" type="datetime1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F59DF-4C18-4184-83CA-5BE21BFE74F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534BB-9D29-45A2-85B7-D4435CD52BB7}" type="datetime1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11617-EBC7-4978-87A0-2397AB2334E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9EBB6-B448-47EC-99E3-0C0FC45ADBB0}" type="datetime1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0DF7A-224A-4217-9226-DFD3ECAD9F6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1D78E-4B3B-4FFA-9FF7-88616DBA7260}" type="datetime1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7097-EFB2-4FEF-86EA-0768F255699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dirty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80439-A410-4AAE-A447-502A571ED4C9}" type="datetime1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18A0-7774-4B36-91FE-D6CC1AA39D8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DC450-1F70-4AE8-924F-8EA091DC259E}" type="datetime1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AFDCE-01DF-47A0-942B-99C1F634190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77008-A783-4B37-A8D9-E4C725776695}" type="datetime1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C6A51-9336-4060-8564-3E9FE39E12E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BB083D-0BE4-4AD1-B671-52B0E4B9948E}" type="datetime1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BAD52A-F13E-4BDE-AEDB-3D4FE54A1EE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79" r:id="rId4"/>
    <p:sldLayoutId id="2147483778" r:id="rId5"/>
    <p:sldLayoutId id="2147483777" r:id="rId6"/>
    <p:sldLayoutId id="2147483783" r:id="rId7"/>
    <p:sldLayoutId id="2147483784" r:id="rId8"/>
    <p:sldLayoutId id="2147483785" r:id="rId9"/>
    <p:sldLayoutId id="2147483776" r:id="rId10"/>
    <p:sldLayoutId id="2147483786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lac.karlov.mff.cuni.cz/KmitMain/Kmitani/KmPoR.htm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lac.karlov.mff.cuni.cz/KmitMain/Kmitani/KmPoR.htm" TargetMode="External"/><Relationship Id="rId2" Type="http://schemas.openxmlformats.org/officeDocument/2006/relationships/hyperlink" Target="http://www.ddp.fmph.uniba.sk/~koubek/UT_html/G3/kap5/5-1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ffice.microsoft.com/" TargetMode="External"/><Relationship Id="rId4" Type="http://schemas.openxmlformats.org/officeDocument/2006/relationships/hyperlink" Target="http://cs.wikibooks.org/wiki/Praktick%C3%A1_elektronika/St%C5%99%C3%ADdav%C3%BD_prou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xfrm>
            <a:off x="1800225" y="1844675"/>
            <a:ext cx="5543550" cy="1008063"/>
          </a:xfrm>
        </p:spPr>
        <p:txBody>
          <a:bodyPr/>
          <a:lstStyle/>
          <a:p>
            <a:r>
              <a:rPr lang="cs-CZ" sz="2800" smtClean="0"/>
              <a:t>Základní škola a Mateřská škola Bílá Třemešná, okres Trutnov</a:t>
            </a:r>
            <a:endParaRPr lang="cs-CZ" sz="2800" b="1" smtClean="0"/>
          </a:p>
        </p:txBody>
      </p:sp>
      <p:graphicFrame>
        <p:nvGraphicFramePr>
          <p:cNvPr id="6" name="Diagram 5"/>
          <p:cNvGraphicFramePr/>
          <p:nvPr/>
        </p:nvGraphicFramePr>
        <p:xfrm>
          <a:off x="285720" y="3284984"/>
          <a:ext cx="8501121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339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0688" y="476250"/>
            <a:ext cx="5761037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ovéPole 2"/>
          <p:cNvSpPr txBox="1">
            <a:spLocks noChangeArrowheads="1"/>
          </p:cNvSpPr>
          <p:nvPr/>
        </p:nvSpPr>
        <p:spPr bwMode="auto">
          <a:xfrm>
            <a:off x="1690688" y="2955925"/>
            <a:ext cx="57610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chemeClr val="bg1"/>
                </a:solidFill>
                <a:latin typeface="Candara" pitchFamily="34" charset="0"/>
              </a:rPr>
              <a:t>Škola pro 21. století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2674938"/>
            <a:ext cx="8353425" cy="3633787"/>
          </a:xfrm>
        </p:spPr>
        <p:txBody>
          <a:bodyPr rtlCol="0"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Prezentace je určena pro výklad vlastností střídavého napětí a proudu v 9. ročníku ZŠ. </a:t>
            </a: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Prezentace se skládá ze tří částí: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Opakování látky minulého ročníku </a:t>
            </a:r>
            <a:r>
              <a:rPr lang="cs-CZ" dirty="0"/>
              <a:t>(snímky </a:t>
            </a:r>
            <a:r>
              <a:rPr lang="cs-CZ" dirty="0" smtClean="0"/>
              <a:t>5 </a:t>
            </a:r>
            <a:r>
              <a:rPr lang="cs-CZ" dirty="0"/>
              <a:t>– </a:t>
            </a:r>
            <a:r>
              <a:rPr lang="cs-CZ" dirty="0" smtClean="0"/>
              <a:t>7): harmonický oscilátor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Výklad </a:t>
            </a:r>
            <a:r>
              <a:rPr lang="cs-CZ" dirty="0"/>
              <a:t>nové látky (snímky </a:t>
            </a:r>
            <a:r>
              <a:rPr lang="cs-CZ" dirty="0" smtClean="0"/>
              <a:t>8 </a:t>
            </a:r>
            <a:r>
              <a:rPr lang="cs-CZ" dirty="0"/>
              <a:t>– </a:t>
            </a:r>
            <a:r>
              <a:rPr lang="cs-CZ" dirty="0" smtClean="0"/>
              <a:t>11): střídavé napětí a proud, perioda a frekvence střídavého napětí, efektivní a maximální hodnoty střídavého napětí a proudu, výkon střídavého proudu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Shrnutí probrané látky a závěrečný test (snímky 12 – 18).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Časová </a:t>
            </a:r>
            <a:r>
              <a:rPr lang="cs-CZ" dirty="0"/>
              <a:t>náročnost </a:t>
            </a:r>
            <a:r>
              <a:rPr lang="cs-CZ" dirty="0" smtClean="0"/>
              <a:t>35 </a:t>
            </a:r>
            <a:r>
              <a:rPr lang="cs-CZ" dirty="0"/>
              <a:t>min.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/>
          </a:p>
        </p:txBody>
      </p:sp>
      <p:sp>
        <p:nvSpPr>
          <p:cNvPr id="1536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2DE96E9-9075-4A30-B762-9666D2CC7813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  <p:sp>
        <p:nvSpPr>
          <p:cNvPr id="1536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2674938"/>
            <a:ext cx="8353425" cy="3633787"/>
          </a:xfrm>
        </p:spPr>
        <p:txBody>
          <a:bodyPr rtlCol="0"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Popis práce s prezentací: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Mezi jednotlivými snímky se přechází standardním způsobem.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Snímek </a:t>
            </a:r>
            <a:r>
              <a:rPr lang="cs-CZ" dirty="0"/>
              <a:t>č. </a:t>
            </a:r>
            <a:r>
              <a:rPr lang="cs-CZ" dirty="0" smtClean="0"/>
              <a:t>7 </a:t>
            </a:r>
            <a:r>
              <a:rPr lang="cs-CZ" dirty="0"/>
              <a:t>obsahuje hypertextový odkaz na video </a:t>
            </a:r>
            <a:r>
              <a:rPr lang="cs-CZ" dirty="0" smtClean="0"/>
              <a:t>demonstrující vznik sinusoidy v grafu časové závislosti výchylky harmonického oscilátoru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Snímky č. 14 – 18 obsahují testové otázky s nabídnutými možnostmi odpovědí. Žáci po kliknutí na odpověď na interaktivní tabuli, nebo myší přímo v prezentaci ihned zjistí, zda odpověděli správně (zobrazí se ikona správné nebo nesprávné odpovědi, která po chvíli opět zmizí).</a:t>
            </a:r>
          </a:p>
        </p:txBody>
      </p:sp>
      <p:sp>
        <p:nvSpPr>
          <p:cNvPr id="16386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35E5907-5819-4210-A560-B013AE9A371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  <p:sp>
        <p:nvSpPr>
          <p:cNvPr id="16387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006600"/>
            <a:ext cx="7772400" cy="1779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6000" dirty="0"/>
              <a:t>Vlastnosti střídavého proudu</a:t>
            </a:r>
            <a:endParaRPr lang="cs-CZ" sz="6000" dirty="0" smtClean="0"/>
          </a:p>
        </p:txBody>
      </p:sp>
      <p:sp>
        <p:nvSpPr>
          <p:cNvPr id="17410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A654415-99B4-4FC7-98CC-2F6743A1B5B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856662" cy="4067175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b="1" smtClean="0"/>
              <a:t>Mechanický oscilátor </a:t>
            </a:r>
            <a:r>
              <a:rPr lang="cs-CZ" smtClean="0"/>
              <a:t>je zařízení, které volně (bez vnějšího působení) kmitá (kolem rovnovážné polohy)</a:t>
            </a:r>
          </a:p>
          <a:p>
            <a:pPr>
              <a:buFont typeface="Arial" charset="0"/>
              <a:buChar char="•"/>
            </a:pPr>
            <a:r>
              <a:rPr lang="cs-CZ" smtClean="0"/>
              <a:t>Příklady: těleso na pružině, kyvadlo, struna, gong, píšťala (kmitá vzduchový sloupec)</a:t>
            </a:r>
          </a:p>
          <a:p>
            <a:pPr>
              <a:buFont typeface="Arial" charset="0"/>
              <a:buChar char="•"/>
            </a:pPr>
            <a:endParaRPr lang="cs-CZ" i="1" smtClean="0">
              <a:latin typeface="Calibri" pitchFamily="34" charset="0"/>
            </a:endParaRPr>
          </a:p>
        </p:txBody>
      </p:sp>
      <p:sp>
        <p:nvSpPr>
          <p:cNvPr id="18434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3D4FE38-04E1-4CBB-9089-EEDD96682FE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  <p:sp>
        <p:nvSpPr>
          <p:cNvPr id="18435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Opakování – harmonické kmitání</a:t>
            </a:r>
          </a:p>
        </p:txBody>
      </p:sp>
      <p:grpSp>
        <p:nvGrpSpPr>
          <p:cNvPr id="5" name="Skupina 4"/>
          <p:cNvGrpSpPr>
            <a:grpSpLocks/>
          </p:cNvGrpSpPr>
          <p:nvPr/>
        </p:nvGrpSpPr>
        <p:grpSpPr bwMode="auto">
          <a:xfrm>
            <a:off x="2339975" y="3716338"/>
            <a:ext cx="6346825" cy="2914650"/>
            <a:chOff x="2339752" y="3717032"/>
            <a:chExt cx="6346304" cy="2914650"/>
          </a:xfrm>
        </p:grpSpPr>
        <p:pic>
          <p:nvPicPr>
            <p:cNvPr id="18437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275856" y="3717032"/>
              <a:ext cx="5410200" cy="2914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38" name="TextovéPole 11"/>
            <p:cNvSpPr txBox="1">
              <a:spLocks noChangeArrowheads="1"/>
            </p:cNvSpPr>
            <p:nvPr/>
          </p:nvSpPr>
          <p:spPr bwMode="auto">
            <a:xfrm>
              <a:off x="2339752" y="6228020"/>
              <a:ext cx="79208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1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179512" y="2426576"/>
            <a:ext cx="8856983" cy="4067410"/>
          </a:xfrm>
          <a:blipFill rotWithShape="1">
            <a:blip r:embed="rId2"/>
            <a:stretch>
              <a:fillRect l="-895" t="-1199"/>
            </a:stretch>
          </a:blipFill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9458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F869B43-0C43-4B58-96E4-27FB624A575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  <p:sp>
        <p:nvSpPr>
          <p:cNvPr id="19459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Opakování – harmonické kmitání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179512" y="2426576"/>
            <a:ext cx="8856983" cy="4067410"/>
          </a:xfrm>
          <a:blipFill rotWithShape="1">
            <a:blip r:embed="rId2"/>
            <a:stretch>
              <a:fillRect l="-895" t="-1199"/>
            </a:stretch>
          </a:blipFill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2048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346A8F6-D5BC-4CBD-BEAF-2D7392C4860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  <p:sp>
        <p:nvSpPr>
          <p:cNvPr id="2048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Opakování – harmonické kmitání</a:t>
            </a:r>
          </a:p>
        </p:txBody>
      </p:sp>
      <p:pic>
        <p:nvPicPr>
          <p:cNvPr id="6" name="Picture 3" descr="http://lac.karlov.mff.cuni.cz/KmitMain/Kmitani/KmPoR.htm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00338" y="5362575"/>
            <a:ext cx="1138237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Skupina 4"/>
          <p:cNvGrpSpPr>
            <a:grpSpLocks/>
          </p:cNvGrpSpPr>
          <p:nvPr/>
        </p:nvGrpSpPr>
        <p:grpSpPr bwMode="auto">
          <a:xfrm>
            <a:off x="4954588" y="4652963"/>
            <a:ext cx="3865562" cy="1885950"/>
            <a:chOff x="4954413" y="4653136"/>
            <a:chExt cx="3866059" cy="1885950"/>
          </a:xfrm>
        </p:grpSpPr>
        <p:pic>
          <p:nvPicPr>
            <p:cNvPr id="20486" name="Picture 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954413" y="4653136"/>
              <a:ext cx="3038475" cy="1885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7" name="TextovéPole 6"/>
            <p:cNvSpPr txBox="1">
              <a:spLocks noChangeArrowheads="1"/>
            </p:cNvSpPr>
            <p:nvPr/>
          </p:nvSpPr>
          <p:spPr bwMode="auto">
            <a:xfrm>
              <a:off x="8028384" y="6169754"/>
              <a:ext cx="79208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2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856662" cy="4241800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Pokud se napětí po v čase nemění, jedná se o napětí </a:t>
            </a:r>
            <a:r>
              <a:rPr lang="cs-CZ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stejnosměrné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Pokud </a:t>
            </a:r>
            <a:r>
              <a:rPr lang="cs-CZ" dirty="0"/>
              <a:t>se napětí po v čase </a:t>
            </a:r>
            <a:r>
              <a:rPr lang="cs-CZ" dirty="0" smtClean="0"/>
              <a:t>mění</a:t>
            </a:r>
            <a:r>
              <a:rPr lang="cs-CZ" dirty="0"/>
              <a:t>, jedná se o napětí </a:t>
            </a:r>
            <a:r>
              <a:rPr lang="cs-CZ" b="1" dirty="0" smtClean="0"/>
              <a:t>střídavé</a:t>
            </a:r>
          </a:p>
          <a:p>
            <a:pPr lvl="1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/>
              <a:t>Zvláštním případem střídavého napětí, je napětí </a:t>
            </a:r>
            <a:r>
              <a:rPr lang="cs-CZ" sz="2400" b="1" dirty="0" smtClean="0"/>
              <a:t>harmonické</a:t>
            </a:r>
            <a:r>
              <a:rPr lang="cs-CZ" sz="2400" dirty="0" smtClean="0"/>
              <a:t> (grafem je sinusoida)</a:t>
            </a:r>
            <a:endParaRPr lang="cs-CZ" sz="2400" dirty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sp>
        <p:nvSpPr>
          <p:cNvPr id="21506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54586F1-9C56-424B-94F7-54E8D456094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  <p:sp>
        <p:nvSpPr>
          <p:cNvPr id="21507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Střídavé napětí</a:t>
            </a:r>
          </a:p>
        </p:txBody>
      </p:sp>
      <p:grpSp>
        <p:nvGrpSpPr>
          <p:cNvPr id="6" name="Skupina 5"/>
          <p:cNvGrpSpPr>
            <a:grpSpLocks/>
          </p:cNvGrpSpPr>
          <p:nvPr/>
        </p:nvGrpSpPr>
        <p:grpSpPr bwMode="auto">
          <a:xfrm>
            <a:off x="4427538" y="4292600"/>
            <a:ext cx="4321175" cy="2466975"/>
            <a:chOff x="323528" y="4365104"/>
            <a:chExt cx="4320480" cy="2466975"/>
          </a:xfrm>
        </p:grpSpPr>
        <p:pic>
          <p:nvPicPr>
            <p:cNvPr id="21509" name="Picture 4" descr="Voltage graph cs.sv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23528" y="4365104"/>
              <a:ext cx="3810000" cy="2466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10" name="TextovéPole 8"/>
            <p:cNvSpPr txBox="1">
              <a:spLocks noChangeArrowheads="1"/>
            </p:cNvSpPr>
            <p:nvPr/>
          </p:nvSpPr>
          <p:spPr bwMode="auto">
            <a:xfrm>
              <a:off x="3851920" y="6165304"/>
              <a:ext cx="79208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3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179512" y="2426576"/>
            <a:ext cx="8856983" cy="4242784"/>
          </a:xfrm>
          <a:blipFill rotWithShape="1">
            <a:blip r:embed="rId2"/>
            <a:stretch>
              <a:fillRect l="-895" t="-1149"/>
            </a:stretch>
          </a:blipFill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22530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xfrm>
            <a:off x="3990975" y="6376988"/>
            <a:ext cx="116205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8EE3E3F-4E0F-4679-9EE6-F4AE7C38DC1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>
              <a:cs typeface="Arial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Perioda a frekvence střídavého napětí</a:t>
            </a:r>
            <a:endParaRPr lang="cs-CZ" dirty="0"/>
          </a:p>
        </p:txBody>
      </p:sp>
      <p:grpSp>
        <p:nvGrpSpPr>
          <p:cNvPr id="5" name="Skupina 4"/>
          <p:cNvGrpSpPr>
            <a:grpSpLocks/>
          </p:cNvGrpSpPr>
          <p:nvPr/>
        </p:nvGrpSpPr>
        <p:grpSpPr bwMode="auto">
          <a:xfrm>
            <a:off x="5867400" y="4638675"/>
            <a:ext cx="3168650" cy="2030413"/>
            <a:chOff x="5436096" y="4509120"/>
            <a:chExt cx="3168352" cy="2029966"/>
          </a:xfrm>
        </p:grpSpPr>
        <p:pic>
          <p:nvPicPr>
            <p:cNvPr id="22533" name="Picture 6" descr="Ac voltages max-ef-avg.sv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436096" y="4509120"/>
              <a:ext cx="2857500" cy="17716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34" name="TextovéPole 7"/>
            <p:cNvSpPr txBox="1">
              <a:spLocks noChangeArrowheads="1"/>
            </p:cNvSpPr>
            <p:nvPr/>
          </p:nvSpPr>
          <p:spPr bwMode="auto">
            <a:xfrm>
              <a:off x="7812360" y="6169754"/>
              <a:ext cx="79208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4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179512" y="2426576"/>
            <a:ext cx="8856983" cy="4242784"/>
          </a:xfrm>
          <a:blipFill rotWithShape="1">
            <a:blip r:embed="rId2"/>
            <a:stretch>
              <a:fillRect l="-895" t="-2011" b="-144"/>
            </a:stretch>
          </a:blipFill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23554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xfrm>
            <a:off x="3990975" y="6519863"/>
            <a:ext cx="116205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77DF703-255B-4786-AA15-A9C5D4C0FD7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>
              <a:cs typeface="Arial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Efektivní hodnota střídavého napětí</a:t>
            </a:r>
            <a:br>
              <a:rPr lang="cs-CZ" dirty="0" smtClean="0"/>
            </a:br>
            <a:r>
              <a:rPr lang="cs-CZ" dirty="0" smtClean="0"/>
              <a:t>(efektivní napětí)</a:t>
            </a:r>
            <a:endParaRPr lang="cs-CZ" dirty="0"/>
          </a:p>
        </p:txBody>
      </p:sp>
      <p:grpSp>
        <p:nvGrpSpPr>
          <p:cNvPr id="5" name="Skupina 4"/>
          <p:cNvGrpSpPr>
            <a:grpSpLocks/>
          </p:cNvGrpSpPr>
          <p:nvPr/>
        </p:nvGrpSpPr>
        <p:grpSpPr bwMode="auto">
          <a:xfrm>
            <a:off x="5867400" y="4638675"/>
            <a:ext cx="3168650" cy="2030413"/>
            <a:chOff x="5436096" y="4509120"/>
            <a:chExt cx="3168352" cy="2029966"/>
          </a:xfrm>
        </p:grpSpPr>
        <p:pic>
          <p:nvPicPr>
            <p:cNvPr id="23557" name="Picture 6" descr="Ac voltages max-ef-avg.sv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436096" y="4509120"/>
              <a:ext cx="2857500" cy="17716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58" name="TextovéPole 7"/>
            <p:cNvSpPr txBox="1">
              <a:spLocks noChangeArrowheads="1"/>
            </p:cNvSpPr>
            <p:nvPr/>
          </p:nvSpPr>
          <p:spPr bwMode="auto">
            <a:xfrm>
              <a:off x="7812360" y="6169754"/>
              <a:ext cx="79208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5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179512" y="2426576"/>
            <a:ext cx="8856983" cy="4242784"/>
          </a:xfrm>
          <a:blipFill rotWithShape="1">
            <a:blip r:embed="rId2"/>
            <a:stretch>
              <a:fillRect l="-895" t="-862" r="-1032"/>
            </a:stretch>
          </a:blipFill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24578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xfrm>
            <a:off x="3990975" y="6519863"/>
            <a:ext cx="116205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E67C261-A1CA-4B76-9F16-E318F72E417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>
              <a:cs typeface="Arial" charset="0"/>
            </a:endParaRPr>
          </a:p>
        </p:txBody>
      </p:sp>
      <p:sp>
        <p:nvSpPr>
          <p:cNvPr id="24579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Efektivní napětí a efektivní proud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785225" cy="4025900"/>
          </a:xfrm>
        </p:spPr>
        <p:txBody>
          <a:bodyPr rtlCol="0">
            <a:normAutofit fontScale="8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 smtClean="0"/>
              <a:t>Zopakovali jsme učivo o harmonickém kmitání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 smtClean="0"/>
              <a:t>Co je střídavé napětí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 smtClean="0"/>
              <a:t>Co je harmonické napětí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 smtClean="0"/>
              <a:t>Co je perioda a frekvence a jaký je mezi nimi vztah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 smtClean="0"/>
              <a:t>Co je amplituda napětí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 smtClean="0"/>
              <a:t>Co je efektivní hodnota napětí a jaký jej její vztah k amplitudě napětí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/>
              <a:t>Co je efektivní hodnota </a:t>
            </a:r>
            <a:r>
              <a:rPr lang="cs-CZ" sz="3200" dirty="0" smtClean="0"/>
              <a:t>proudu a </a:t>
            </a:r>
            <a:r>
              <a:rPr lang="cs-CZ" sz="3200" dirty="0"/>
              <a:t>jaký jej její vztah k amplitudě </a:t>
            </a:r>
            <a:r>
              <a:rPr lang="cs-CZ" sz="3200" dirty="0" smtClean="0"/>
              <a:t>proudu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 smtClean="0"/>
              <a:t>Jak se určí výkon střídavého proudu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 smtClean="0">
              <a:latin typeface="Calibri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 smtClean="0">
              <a:latin typeface="Calibri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 smtClean="0">
              <a:latin typeface="Calibri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 smtClean="0">
              <a:latin typeface="Calibri" pitchFamily="34" charset="0"/>
            </a:endParaRPr>
          </a:p>
        </p:txBody>
      </p:sp>
      <p:sp>
        <p:nvSpPr>
          <p:cNvPr id="2560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670241-D3DF-4794-9E78-9EFD7807E917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>
              <a:cs typeface="Arial" charset="0"/>
            </a:endParaRPr>
          </a:p>
        </p:txBody>
      </p:sp>
      <p:sp>
        <p:nvSpPr>
          <p:cNvPr id="2560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Co jsme se dozvěděli?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785225" cy="4025900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Následující test se skládá z 5 uzavřených otázek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Každá otázka nabízí 3 možné odpovědi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Právě jedna odpověď je správná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Jestli jste odpověděli správně</a:t>
            </a:r>
            <a:r>
              <a:rPr lang="cs-CZ" sz="3200" smtClean="0">
                <a:latin typeface="Arial" charset="0"/>
              </a:rPr>
              <a:t>,</a:t>
            </a:r>
            <a:r>
              <a:rPr lang="cs-CZ" sz="3200" smtClean="0">
                <a:latin typeface="Calibri" pitchFamily="34" charset="0"/>
              </a:rPr>
              <a:t> se dozvíte po kliknutí na odpověď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Hodně štěstí … </a:t>
            </a: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</p:txBody>
      </p:sp>
      <p:sp>
        <p:nvSpPr>
          <p:cNvPr id="26626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8318B39-172F-4C3F-AE2D-773663CABCB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>
              <a:cs typeface="Arial" charset="0"/>
            </a:endParaRPr>
          </a:p>
        </p:txBody>
      </p:sp>
      <p:sp>
        <p:nvSpPr>
          <p:cNvPr id="26627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Závěrečné opakování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69C6AB0-5A12-4327-8C89-82329919D72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>
              <a:cs typeface="Arial" charset="0"/>
            </a:endParaRPr>
          </a:p>
        </p:txBody>
      </p:sp>
      <p:sp>
        <p:nvSpPr>
          <p:cNvPr id="276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/>
            </a:pPr>
            <a:r>
              <a:rPr lang="cs-CZ" sz="3200" smtClean="0"/>
              <a:t>Grafem závislosti okamžité hodnoty napětí na čase je u harmonického napětí: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3976688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5348288"/>
            <a:ext cx="1260475" cy="103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lomená čára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3968750"/>
            <a:ext cx="6840537" cy="108108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část přímky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530066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800" dirty="0"/>
              <a:t>sinusoida</a:t>
            </a:r>
            <a:endParaRPr lang="cs-CZ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9F47617-87A1-4EC6-BD18-33F346B05D0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>
              <a:cs typeface="Arial" charset="0"/>
            </a:endParaRPr>
          </a:p>
        </p:txBody>
      </p:sp>
      <p:sp>
        <p:nvSpPr>
          <p:cNvPr id="2867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2"/>
            </a:pPr>
            <a:r>
              <a:rPr lang="cs-CZ" sz="3200" smtClean="0"/>
              <a:t>Grafem závislosti okamžité hodnoty napětí na čase je u stejnosměrného napětí: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5378450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4052888"/>
            <a:ext cx="1260475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lomená čára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537051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800" dirty="0"/>
              <a:t>sinusoida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4005263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část přímky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6D31272-2A9C-4C08-893E-D7757A4F1CD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cs-CZ">
              <a:cs typeface="Arial" charset="0"/>
            </a:endParaRPr>
          </a:p>
        </p:txBody>
      </p:sp>
      <p:sp>
        <p:nvSpPr>
          <p:cNvPr id="29698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3"/>
            </a:pPr>
            <a:r>
              <a:rPr lang="cs-CZ" sz="3200" smtClean="0"/>
              <a:t>V elektrické rozvodné síti ČR má frekvence napětí hodnotu: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3976688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5348288"/>
            <a:ext cx="1260475" cy="103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100 Hz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3968750"/>
            <a:ext cx="6840537" cy="108108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60 Hz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530066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50 Hz</a:t>
            </a:r>
            <a:endParaRPr lang="cs-CZ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B08198-C57F-4655-A387-3FE0883FF127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cs-CZ">
              <a:cs typeface="Arial" charset="0"/>
            </a:endParaRPr>
          </a:p>
        </p:txBody>
      </p:sp>
      <p:sp>
        <p:nvSpPr>
          <p:cNvPr id="30722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4"/>
            </a:pPr>
            <a:r>
              <a:rPr lang="cs-CZ" sz="3200" smtClean="0"/>
              <a:t>Efektivní hodnota napětí v zásuvkách je u nás (v ČR):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3933825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5378450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2684463"/>
            <a:ext cx="1260475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3967163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325 V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537051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110 V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230 V</a:t>
            </a:r>
            <a:endParaRPr lang="cs-CZ" sz="2800" i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6885147-5659-4C42-920A-BC9EAF080EB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cs-CZ">
              <a:cs typeface="Arial" charset="0"/>
            </a:endParaRPr>
          </a:p>
        </p:txBody>
      </p:sp>
      <p:sp>
        <p:nvSpPr>
          <p:cNvPr id="31746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5"/>
            </a:pPr>
            <a:r>
              <a:rPr lang="cs-CZ" sz="2800" smtClean="0"/>
              <a:t>Výkon střídavého proudu se určí jako součin</a:t>
            </a:r>
            <a:endParaRPr lang="cs-CZ" sz="3200" smtClean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5378450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4052888"/>
            <a:ext cx="1260475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maximálních hodnot proudu a napětí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537051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průměrných </a:t>
            </a:r>
            <a:r>
              <a:rPr lang="cs-CZ" sz="2800" dirty="0"/>
              <a:t>hodnot proudu a napětí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395288" y="4005263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efektivních </a:t>
            </a:r>
            <a:r>
              <a:rPr lang="cs-CZ" sz="2800" dirty="0"/>
              <a:t>hodnot proudu a napětí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Zástupný symbol pro obsah 1"/>
          <p:cNvSpPr>
            <a:spLocks noGrp="1"/>
          </p:cNvSpPr>
          <p:nvPr>
            <p:ph idx="1"/>
          </p:nvPr>
        </p:nvSpPr>
        <p:spPr>
          <a:xfrm>
            <a:off x="250825" y="1844675"/>
            <a:ext cx="8713788" cy="4537075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1800" i="1" u="sng" smtClean="0"/>
              <a:t>Použitá literatura: </a:t>
            </a:r>
          </a:p>
          <a:p>
            <a:pPr lvl="1">
              <a:buFont typeface="Arial" charset="0"/>
              <a:buChar char="•"/>
            </a:pPr>
            <a:r>
              <a:rPr lang="cs-CZ" sz="1800" smtClean="0"/>
              <a:t>RAUNER, Karel; HAVEL, Václav; RANDA, Miroslav. </a:t>
            </a:r>
            <a:r>
              <a:rPr lang="cs-CZ" sz="1800" i="1" smtClean="0"/>
              <a:t>Fyzika 9 učebnice pro základní školy a víceletá gymnázia</a:t>
            </a:r>
            <a:r>
              <a:rPr lang="cs-CZ" sz="1800" smtClean="0"/>
              <a:t>. Plzeň: Fraus, 2007, ISBN 978-80-7238-617-8. </a:t>
            </a:r>
          </a:p>
          <a:p>
            <a:pPr lvl="1">
              <a:buFont typeface="Arial" charset="0"/>
              <a:buChar char="•"/>
            </a:pPr>
            <a:r>
              <a:rPr lang="cs-CZ" sz="1800" smtClean="0"/>
              <a:t>RAUNER, Karel; HAVEL, Václav; RANDA, Miroslav. </a:t>
            </a:r>
            <a:r>
              <a:rPr lang="cs-CZ" sz="1800" i="1" smtClean="0"/>
              <a:t>Fyzika 9 pracovní sešit pro základní školy a víceletá gymnázia</a:t>
            </a:r>
            <a:r>
              <a:rPr lang="cs-CZ" sz="1800" smtClean="0"/>
              <a:t>. Plzeň: Fraus, 2007, ISBN 978-80-7238-619-2. </a:t>
            </a:r>
          </a:p>
          <a:p>
            <a:pPr>
              <a:buClr>
                <a:srgbClr val="31B6FD"/>
              </a:buClr>
              <a:buFont typeface="Arial" charset="0"/>
              <a:buChar char="•"/>
            </a:pPr>
            <a:r>
              <a:rPr lang="cs-CZ" sz="1800" i="1" u="sng" smtClean="0">
                <a:solidFill>
                  <a:srgbClr val="073E87"/>
                </a:solidFill>
              </a:rPr>
              <a:t>Jiné zdroje:</a:t>
            </a:r>
          </a:p>
          <a:p>
            <a:pPr lvl="1">
              <a:buClr>
                <a:srgbClr val="31B6FD"/>
              </a:buClr>
              <a:buFont typeface="Arial" charset="0"/>
              <a:buChar char="•"/>
            </a:pPr>
            <a:r>
              <a:rPr lang="cs-CZ" sz="1800" smtClean="0"/>
              <a:t>Obr. 1 – </a:t>
            </a:r>
            <a:r>
              <a:rPr lang="pt-BR" sz="1800" smtClean="0"/>
              <a:t>AUTOR NEUVEDEN. </a:t>
            </a:r>
            <a:r>
              <a:rPr lang="pt-BR" sz="1800" i="1" smtClean="0"/>
              <a:t>www.ddp.fmph.uniba.sk</a:t>
            </a:r>
            <a:r>
              <a:rPr lang="pt-BR" sz="1800" smtClean="0"/>
              <a:t> [online]. [cit. 10.11.2013]. Dostupný na WWW: </a:t>
            </a:r>
            <a:r>
              <a:rPr lang="pt-BR" sz="1800" smtClean="0">
                <a:hlinkClick r:id="rId2"/>
              </a:rPr>
              <a:t>http://www.ddp.fmph.uniba.sk/~koubek/UT_html/G3/kap5/5-1.htm</a:t>
            </a:r>
            <a:r>
              <a:rPr lang="pt-BR" sz="1800" smtClean="0"/>
              <a:t> </a:t>
            </a:r>
            <a:endParaRPr lang="cs-CZ" sz="1800" smtClean="0"/>
          </a:p>
          <a:p>
            <a:pPr lvl="1">
              <a:buClr>
                <a:srgbClr val="31B6FD"/>
              </a:buClr>
              <a:buFont typeface="Arial" charset="0"/>
              <a:buChar char="•"/>
            </a:pPr>
            <a:r>
              <a:rPr lang="cs-CZ" sz="1800" smtClean="0"/>
              <a:t>Obr. 2 – </a:t>
            </a:r>
            <a:r>
              <a:rPr lang="cs-CZ" sz="1600" smtClean="0"/>
              <a:t>AUTOR NEUVEDEN. </a:t>
            </a:r>
            <a:r>
              <a:rPr lang="cs-CZ" sz="1600" i="1" smtClean="0"/>
              <a:t>lac.karlov.mff.cuni.cz</a:t>
            </a:r>
            <a:r>
              <a:rPr lang="cs-CZ" sz="1600" smtClean="0"/>
              <a:t> [online]. [cit. 10.11.2013]. Dostupný na WWW: </a:t>
            </a:r>
            <a:r>
              <a:rPr lang="cs-CZ" sz="1600" smtClean="0">
                <a:hlinkClick r:id="rId3"/>
              </a:rPr>
              <a:t>http://lac.karlov.mff.cuni.cz/KmitMain/Kmitani/KmPoR.htm</a:t>
            </a:r>
            <a:endParaRPr lang="cs-CZ" sz="1600" smtClean="0"/>
          </a:p>
          <a:p>
            <a:pPr lvl="1">
              <a:buClr>
                <a:srgbClr val="31B6FD"/>
              </a:buClr>
              <a:buFont typeface="Arial" charset="0"/>
              <a:buChar char="•"/>
            </a:pPr>
            <a:r>
              <a:rPr lang="cs-CZ" sz="1800" smtClean="0"/>
              <a:t>Obr. 3, 4, 5 – </a:t>
            </a:r>
            <a:r>
              <a:rPr lang="cs-CZ" sz="1600" smtClean="0"/>
              <a:t>AUTOR NEUVEDEN. </a:t>
            </a:r>
            <a:r>
              <a:rPr lang="cs-CZ" sz="1600" i="1" smtClean="0"/>
              <a:t>cs.wikibooks.org</a:t>
            </a:r>
            <a:r>
              <a:rPr lang="cs-CZ" sz="1600" smtClean="0"/>
              <a:t> [online]. [cit. 10.11.2013]. Dostupný na WWW: </a:t>
            </a:r>
            <a:r>
              <a:rPr lang="cs-CZ" sz="1600" smtClean="0">
                <a:hlinkClick r:id="rId4"/>
              </a:rPr>
              <a:t>http://cs.wikibooks.org/wiki/Praktick%C3%A1_elektronika/St%C5%99%C3%ADdav%C3%BD_proud</a:t>
            </a:r>
            <a:endParaRPr lang="cs-CZ" sz="1600" smtClean="0"/>
          </a:p>
          <a:p>
            <a:pPr lvl="1">
              <a:buClr>
                <a:srgbClr val="31B6FD"/>
              </a:buClr>
              <a:buFont typeface="Arial" charset="0"/>
              <a:buChar char="•"/>
            </a:pPr>
            <a:r>
              <a:rPr lang="cs-CZ" sz="1800" smtClean="0">
                <a:hlinkClick r:id="rId5"/>
              </a:rPr>
              <a:t>www.office.microsoft.com</a:t>
            </a:r>
            <a:endParaRPr lang="cs-CZ" sz="1800" smtClean="0"/>
          </a:p>
        </p:txBody>
      </p:sp>
      <p:sp>
        <p:nvSpPr>
          <p:cNvPr id="32770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A97BF11-1275-4028-B265-59384E44062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cs-CZ">
              <a:cs typeface="Arial" charset="0"/>
            </a:endParaRPr>
          </a:p>
        </p:txBody>
      </p:sp>
      <p:sp>
        <p:nvSpPr>
          <p:cNvPr id="32771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2343</TotalTime>
  <Words>542</Words>
  <Application>Microsoft Office PowerPoint</Application>
  <PresentationFormat>On-screen Show (4:3)</PresentationFormat>
  <Paragraphs>107</Paragraphs>
  <Slides>19</Slides>
  <Notes>0</Notes>
  <HiddenSlides>2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19</vt:i4>
      </vt:variant>
    </vt:vector>
  </HeadingPairs>
  <TitlesOfParts>
    <vt:vector size="31" baseType="lpstr">
      <vt:lpstr>Candara</vt:lpstr>
      <vt:lpstr>Arial</vt:lpstr>
      <vt:lpstr>Symbol</vt:lpstr>
      <vt:lpstr>Calibri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Základní škola a Mateřská škola Bílá Třemešná, okres Trutnov</vt:lpstr>
      <vt:lpstr>Anotace</vt:lpstr>
      <vt:lpstr>Anotace</vt:lpstr>
      <vt:lpstr>Vlastnosti střídavého proudu</vt:lpstr>
      <vt:lpstr>Opakování – harmonické kmitání</vt:lpstr>
      <vt:lpstr>Opakování – harmonické kmitání</vt:lpstr>
      <vt:lpstr>Opakování – harmonické kmitání</vt:lpstr>
      <vt:lpstr>Střídavé napětí</vt:lpstr>
      <vt:lpstr>Perioda a frekvence střídavého napětí</vt:lpstr>
      <vt:lpstr>Efektivní hodnota střídavého napětí (efektivní napětí)</vt:lpstr>
      <vt:lpstr>Efektivní napětí a efektivní proud</vt:lpstr>
      <vt:lpstr>Co jsme se dozvěděli?</vt:lpstr>
      <vt:lpstr>Závěrečné opakování</vt:lpstr>
      <vt:lpstr>Grafem závislosti okamžité hodnoty napětí na čase je u harmonického napětí:</vt:lpstr>
      <vt:lpstr>Grafem závislosti okamžité hodnoty napětí na čase je u stejnosměrného napětí:</vt:lpstr>
      <vt:lpstr>V elektrické rozvodné síti ČR má frekvence napětí hodnotu:</vt:lpstr>
      <vt:lpstr>Efektivní hodnota napětí v zásuvkách je u nás (v ČR):</vt:lpstr>
      <vt:lpstr>Výkon střídavého proudu se určí jako součin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192</cp:revision>
  <dcterms:created xsi:type="dcterms:W3CDTF">2013-05-10T12:01:16Z</dcterms:created>
  <dcterms:modified xsi:type="dcterms:W3CDTF">2013-11-10T14:54:13Z</dcterms:modified>
</cp:coreProperties>
</file>