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63300"/>
    <a:srgbClr val="0066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468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slide" Target="slide5.xml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Kur_dom%C3%A1c%C3%A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32463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VY_32_INOVACE_06_ČJ_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jména_kuře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kuře.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pojmu kuře, 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20849650">
            <a:off x="-3943" y="620572"/>
            <a:ext cx="8934945" cy="5880042"/>
          </a:xfrm>
          <a:prstGeom prst="triangle">
            <a:avLst/>
          </a:prstGeom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Alena T\Local Settings\Temporary Internet Files\Content.IE5\IBIYOWO6\MP9004066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4499917"/>
            <a:ext cx="3793386" cy="252793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2569934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kuře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r>
              <a:rPr lang="cs-CZ" sz="196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kuře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I0BVL639\MC900404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64448" y="1979637"/>
            <a:ext cx="2959026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vzor kuře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2123653"/>
            <a:ext cx="9299341" cy="481516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5500" b="1" dirty="0" smtClean="0">
                <a:solidFill>
                  <a:srgbClr val="FFC000"/>
                </a:solidFill>
              </a:rPr>
              <a:t>Podle vzoru KUŘE se skloňují </a:t>
            </a:r>
            <a:r>
              <a:rPr lang="cs-CZ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55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středního</a:t>
            </a:r>
            <a:r>
              <a:rPr lang="cs-CZ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55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1. p. č. </a:t>
            </a:r>
            <a:r>
              <a:rPr lang="cs-CZ" sz="55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55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</a:t>
            </a:r>
            <a:r>
              <a:rPr lang="cs-CZ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samohláskou                    </a:t>
            </a:r>
            <a:r>
              <a:rPr lang="cs-CZ" sz="55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–e nebo –ě </a:t>
            </a:r>
            <a:r>
              <a:rPr lang="cs-CZ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5500" b="1" dirty="0" smtClean="0">
                <a:solidFill>
                  <a:srgbClr val="FFC000"/>
                </a:solidFill>
              </a:rPr>
              <a:t> </a:t>
            </a:r>
            <a:r>
              <a:rPr lang="cs-CZ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ve </a:t>
            </a:r>
            <a:r>
              <a:rPr lang="cs-CZ" sz="55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2. p. č. </a:t>
            </a:r>
            <a:r>
              <a:rPr lang="cs-CZ" sz="55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55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</a:t>
            </a:r>
            <a:r>
              <a:rPr lang="cs-CZ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koncovkou </a:t>
            </a:r>
            <a:r>
              <a:rPr lang="cs-CZ" sz="55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–</a:t>
            </a:r>
            <a:r>
              <a:rPr lang="cs-CZ" sz="55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ete</a:t>
            </a:r>
            <a:r>
              <a:rPr lang="cs-CZ" sz="55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nebo </a:t>
            </a:r>
            <a:r>
              <a:rPr lang="cs-CZ" sz="55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ěte</a:t>
            </a:r>
            <a:r>
              <a:rPr lang="cs-CZ" sz="55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55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ete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6228109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mládě. 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eti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eti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kuře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160240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etem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96696" y="1763613"/>
            <a:ext cx="145905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</a:rPr>
              <a:t>mládě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4688" y="2483693"/>
            <a:ext cx="1655937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mláděte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617526" y="2987749"/>
            <a:ext cx="146309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mláděti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617526" y="3491805"/>
            <a:ext cx="146309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mládě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8704" y="4067869"/>
            <a:ext cx="1368153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mládě!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4931965"/>
            <a:ext cx="180020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mládětem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8344" y="507598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640712" y="4571925"/>
            <a:ext cx="12939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mláděti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35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kuře, 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76016" y="6444133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5904408" y="3779837"/>
            <a:ext cx="1770700" cy="1947993"/>
            <a:chOff x="4032200" y="1763613"/>
            <a:chExt cx="1770700" cy="1947993"/>
          </a:xfrm>
        </p:grpSpPr>
        <p:sp>
          <p:nvSpPr>
            <p:cNvPr id="37" name="TextovéPole 36"/>
            <p:cNvSpPr txBox="1"/>
            <p:nvPr/>
          </p:nvSpPr>
          <p:spPr>
            <a:xfrm>
              <a:off x="4104208" y="3275781"/>
              <a:ext cx="902811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nebe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82" name="Picture 10" descr="C:\Documents and Settings\Alena T\Local Settings\Temporary Internet Files\Content.IE5\HDCMJNQ0\MP900401198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032200" y="1763613"/>
              <a:ext cx="1770700" cy="1416560"/>
            </a:xfrm>
            <a:prstGeom prst="rect">
              <a:avLst/>
            </a:prstGeom>
            <a:ln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3" name="Skupina 22"/>
          <p:cNvGrpSpPr/>
          <p:nvPr/>
        </p:nvGrpSpPr>
        <p:grpSpPr>
          <a:xfrm>
            <a:off x="4680272" y="1619597"/>
            <a:ext cx="1781461" cy="1788059"/>
            <a:chOff x="3384128" y="4211885"/>
            <a:chExt cx="1781461" cy="1788059"/>
          </a:xfrm>
        </p:grpSpPr>
        <p:sp>
          <p:nvSpPr>
            <p:cNvPr id="35" name="TextovéPole 34"/>
            <p:cNvSpPr txBox="1"/>
            <p:nvPr/>
          </p:nvSpPr>
          <p:spPr>
            <a:xfrm>
              <a:off x="4176216" y="5508029"/>
              <a:ext cx="98937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koště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026" name="Picture 2" descr="C:\Documents and Settings\Alena T\Local Settings\Temporary Internet Files\Content.IE5\LV7IRU1Y\MC90033157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384128" y="4211885"/>
              <a:ext cx="1555687" cy="178805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6" name="Skupina 25"/>
          <p:cNvGrpSpPr/>
          <p:nvPr/>
        </p:nvGrpSpPr>
        <p:grpSpPr>
          <a:xfrm>
            <a:off x="8424688" y="2987749"/>
            <a:ext cx="1377408" cy="2308033"/>
            <a:chOff x="6480472" y="3995861"/>
            <a:chExt cx="1377408" cy="2308033"/>
          </a:xfrm>
        </p:grpSpPr>
        <p:sp>
          <p:nvSpPr>
            <p:cNvPr id="33" name="TextovéPole 32"/>
            <p:cNvSpPr txBox="1"/>
            <p:nvPr/>
          </p:nvSpPr>
          <p:spPr>
            <a:xfrm>
              <a:off x="6480472" y="5868069"/>
              <a:ext cx="98937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štěně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027" name="Picture 3" descr="C:\Documents and Settings\Alena T\Local Settings\Temporary Internet Files\Content.IE5\VGA6LEDH\MP900444792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480472" y="3995861"/>
              <a:ext cx="1377408" cy="1807096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2" name="Skupina 21"/>
          <p:cNvGrpSpPr/>
          <p:nvPr/>
        </p:nvGrpSpPr>
        <p:grpSpPr>
          <a:xfrm>
            <a:off x="431800" y="4283893"/>
            <a:ext cx="1499170" cy="2596065"/>
            <a:chOff x="431800" y="4283893"/>
            <a:chExt cx="1499170" cy="2596065"/>
          </a:xfrm>
        </p:grpSpPr>
        <p:sp>
          <p:nvSpPr>
            <p:cNvPr id="29" name="TextovéPole 28"/>
            <p:cNvSpPr txBox="1"/>
            <p:nvPr/>
          </p:nvSpPr>
          <p:spPr>
            <a:xfrm>
              <a:off x="575816" y="6444133"/>
              <a:ext cx="110639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poupě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030" name="Picture 6" descr="C:\Documents and Settings\Alena T\Local Settings\Temporary Internet Files\Content.IE5\7NYZ7OHH\MC900122777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31800" y="4283893"/>
              <a:ext cx="1499170" cy="203257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Skupina 26"/>
          <p:cNvGrpSpPr/>
          <p:nvPr/>
        </p:nvGrpSpPr>
        <p:grpSpPr>
          <a:xfrm>
            <a:off x="719832" y="1979637"/>
            <a:ext cx="2023450" cy="2020001"/>
            <a:chOff x="5688384" y="1835621"/>
            <a:chExt cx="2023450" cy="2020001"/>
          </a:xfrm>
        </p:grpSpPr>
        <p:sp>
          <p:nvSpPr>
            <p:cNvPr id="10" name="TextovéPole 9"/>
            <p:cNvSpPr txBox="1"/>
            <p:nvPr/>
          </p:nvSpPr>
          <p:spPr>
            <a:xfrm>
              <a:off x="5688384" y="3419797"/>
              <a:ext cx="1277914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ohniště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033" name="Picture 9" descr="C:\Documents and Settings\Alena T\Local Settings\Temporary Internet Files\Content.IE5\VGA6LEDH\MC900232816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688384" y="1835621"/>
              <a:ext cx="2023450" cy="167338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5" name="Skupina 24"/>
          <p:cNvGrpSpPr/>
          <p:nvPr/>
        </p:nvGrpSpPr>
        <p:grpSpPr>
          <a:xfrm>
            <a:off x="3096096" y="3851845"/>
            <a:ext cx="1540293" cy="2452049"/>
            <a:chOff x="3240112" y="1835621"/>
            <a:chExt cx="1540293" cy="2452049"/>
          </a:xfrm>
        </p:grpSpPr>
        <p:sp>
          <p:nvSpPr>
            <p:cNvPr id="30" name="TextovéPole 29"/>
            <p:cNvSpPr txBox="1"/>
            <p:nvPr/>
          </p:nvSpPr>
          <p:spPr>
            <a:xfrm>
              <a:off x="3240112" y="3851845"/>
              <a:ext cx="1519968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maminka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034" name="Picture 10" descr="C:\Documents and Settings\Alena T\Local Settings\Temporary Internet Files\Content.IE5\IBIYOWO6\MP900399498[1]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240112" y="1835621"/>
              <a:ext cx="1540293" cy="1925836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>
            <a:off x="5328344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</a:t>
            </a:r>
            <a:r>
              <a:rPr lang="cs-CZ" sz="2800" b="1" dirty="0" smtClean="0">
                <a:solidFill>
                  <a:srgbClr val="006600"/>
                </a:solidFill>
              </a:rPr>
              <a:t>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</a:t>
            </a:r>
            <a:r>
              <a:rPr lang="cs-CZ" sz="2800" b="1" dirty="0" smtClean="0">
                <a:solidFill>
                  <a:srgbClr val="006600"/>
                </a:solidFill>
              </a:rPr>
              <a:t>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ata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at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mláďata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232248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atům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ata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ata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304256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atech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kuře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36656" y="4571925"/>
            <a:ext cx="1943969" cy="37856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      </a:t>
            </a:r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mláďatech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kuř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aty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24688" y="1763613"/>
            <a:ext cx="158235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mláďata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96696" y="2339677"/>
            <a:ext cx="148284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mláďat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08664" y="2843733"/>
            <a:ext cx="187196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mláďatům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352680" y="3419797"/>
            <a:ext cx="172794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mláďata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24687" y="4067869"/>
            <a:ext cx="1655937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mláďata!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568704" y="5075981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mláďaty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4" grpId="0" animBg="1"/>
      <p:bldP spid="45" grpId="0" animBg="1"/>
      <p:bldP spid="46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kuře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7056536" y="2915741"/>
            <a:ext cx="2736304" cy="2962176"/>
            <a:chOff x="2520032" y="4355901"/>
            <a:chExt cx="1781461" cy="1738040"/>
          </a:xfrm>
        </p:grpSpPr>
        <p:sp>
          <p:nvSpPr>
            <p:cNvPr id="25" name="TextovéPole 24"/>
            <p:cNvSpPr txBox="1"/>
            <p:nvPr/>
          </p:nvSpPr>
          <p:spPr>
            <a:xfrm>
              <a:off x="3312120" y="5580037"/>
              <a:ext cx="98937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koště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26" name="Picture 17" descr="C:\Documents and Settings\Alena T\Local Settings\Temporary Internet Files\Content.IE5\Y7RZOU83\MC90033157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20032" y="4355901"/>
              <a:ext cx="1512168" cy="17380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Skupina 26"/>
          <p:cNvGrpSpPr/>
          <p:nvPr/>
        </p:nvGrpSpPr>
        <p:grpSpPr>
          <a:xfrm>
            <a:off x="431800" y="2195661"/>
            <a:ext cx="2376264" cy="3820201"/>
            <a:chOff x="431800" y="4283893"/>
            <a:chExt cx="1499170" cy="2596065"/>
          </a:xfrm>
        </p:grpSpPr>
        <p:sp>
          <p:nvSpPr>
            <p:cNvPr id="28" name="TextovéPole 27"/>
            <p:cNvSpPr txBox="1"/>
            <p:nvPr/>
          </p:nvSpPr>
          <p:spPr>
            <a:xfrm>
              <a:off x="575816" y="6444133"/>
              <a:ext cx="110639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poupě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29" name="Picture 6" descr="C:\Documents and Settings\Alena T\Local Settings\Temporary Internet Files\Content.IE5\7NYZ7OHH\MC900122777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31800" y="4283893"/>
              <a:ext cx="1499170" cy="203257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0" name="Skupina 29"/>
          <p:cNvGrpSpPr/>
          <p:nvPr/>
        </p:nvGrpSpPr>
        <p:grpSpPr>
          <a:xfrm>
            <a:off x="4176216" y="2267669"/>
            <a:ext cx="2088232" cy="3384376"/>
            <a:chOff x="6480472" y="3995861"/>
            <a:chExt cx="1377408" cy="2308033"/>
          </a:xfrm>
        </p:grpSpPr>
        <p:sp>
          <p:nvSpPr>
            <p:cNvPr id="31" name="TextovéPole 30"/>
            <p:cNvSpPr txBox="1"/>
            <p:nvPr/>
          </p:nvSpPr>
          <p:spPr>
            <a:xfrm>
              <a:off x="6480472" y="5868069"/>
              <a:ext cx="98937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štěně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2" name="Picture 3" descr="C:\Documents and Settings\Alena T\Local Settings\Temporary Internet Files\Content.IE5\VGA6LEDH\MP900444792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480472" y="3995861"/>
              <a:ext cx="1377408" cy="1807096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051645"/>
            <a:ext cx="8280920" cy="3527119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Podle vzoru kuře 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se skloňují podstatná jména rodu středního zakončená v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1. p. č. </a:t>
            </a:r>
            <a:r>
              <a:rPr lang="cs-CZ" sz="40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4000" b="1" dirty="0" smtClean="0">
                <a:solidFill>
                  <a:srgbClr val="FFC000"/>
                </a:solidFill>
              </a:rPr>
              <a:t>samohláskou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–e nebo –ě                           </a:t>
            </a:r>
            <a:r>
              <a:rPr lang="cs-CZ" sz="4000" b="1" dirty="0" smtClean="0">
                <a:solidFill>
                  <a:srgbClr val="FFC000"/>
                </a:solidFill>
              </a:rPr>
              <a:t>a </a:t>
            </a:r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</a:rPr>
              <a:t>ve 2. p. č. </a:t>
            </a:r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cs-CZ" sz="4000" b="1" dirty="0" smtClean="0">
                <a:solidFill>
                  <a:srgbClr val="FFC000"/>
                </a:solidFill>
              </a:rPr>
              <a:t>koncovkou </a:t>
            </a:r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</a:rPr>
              <a:t>–</a:t>
            </a:r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</a:rPr>
              <a:t>ete</a:t>
            </a:r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</a:rPr>
              <a:t>nebo</a:t>
            </a:r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</a:rPr>
              <a:t> -</a:t>
            </a:r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</a:rPr>
              <a:t>ěte</a:t>
            </a:r>
            <a:r>
              <a:rPr lang="cs-CZ" sz="4000" b="1" dirty="0" smtClean="0">
                <a:solidFill>
                  <a:srgbClr val="FFC000"/>
                </a:solidFill>
              </a:rPr>
              <a:t>.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36056" y="5868069"/>
            <a:ext cx="6984776" cy="129458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3300"/>
                </a:solidFill>
                <a:latin typeface="Arial Black" pitchFamily="34" charset="0"/>
              </a:rPr>
              <a:t>Při hledání vzoru nejdříve vždy určíme rod a potom se podíváme na zakončení v 1. a 2. pádě </a:t>
            </a:r>
            <a:r>
              <a:rPr lang="cs-CZ" sz="2800" b="1" dirty="0" err="1" smtClean="0">
                <a:solidFill>
                  <a:srgbClr val="663300"/>
                </a:solidFill>
                <a:latin typeface="Arial Black" pitchFamily="34" charset="0"/>
              </a:rPr>
              <a:t>j</a:t>
            </a:r>
            <a:r>
              <a:rPr lang="cs-CZ" sz="2800" b="1" dirty="0" smtClean="0">
                <a:solidFill>
                  <a:srgbClr val="663300"/>
                </a:solidFill>
                <a:latin typeface="Arial Black" pitchFamily="34" charset="0"/>
              </a:rPr>
              <a:t>. č.</a:t>
            </a:r>
            <a:endParaRPr lang="cs-CZ" sz="28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8" name="Picture 3" descr="C:\Documents and Settings\Alena T\Local Settings\Temporary Internet Files\Content.IE5\IBIYOWO6\MP9004066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8464" y="395461"/>
            <a:ext cx="3217322" cy="214404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C:\Documents and Settings\Alena T\Local Settings\Temporary Internet Files\Content.IE5\LV7IRU1Y\MC90043637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43768" y="5652045"/>
            <a:ext cx="1714500" cy="1714500"/>
          </a:xfrm>
          <a:prstGeom prst="rect">
            <a:avLst/>
          </a:prstGeom>
          <a:noFill/>
        </p:spPr>
      </p:pic>
      <p:pic>
        <p:nvPicPr>
          <p:cNvPr id="10" name="Picture 2" descr="C:\Documents and Settings\Alena T\Local Settings\Temporary Internet Files\Content.IE5\LV7IRU1Y\MC90043637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896" y="5940077"/>
            <a:ext cx="1331566" cy="13315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7829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Ke 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  <a:p>
                      <a:r>
                        <a:rPr lang="cs-CZ" dirty="0" smtClean="0"/>
                        <a:t>Kdo,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štěně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štěněti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štěňata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štěňaty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páže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pážeti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pážata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pážaty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jehně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jehněti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jehňata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jehňaty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koště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koštěti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košťata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košťaty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zvíře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zvířeti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zvířata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zvířaty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kotě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kotěti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koťata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koťaty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88584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12320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736056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8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43582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Kuře je mládě kura domácího – slepice a kohouta.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808" y="4211885"/>
            <a:ext cx="2952328" cy="1122808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Za jak dlouho se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vylíhnou kuřátka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z vajec?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800" y="5364013"/>
            <a:ext cx="2664296" cy="865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Slepice na vejcích sedí 3 týdny, pak se kuřátka začnou líhnout.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60192" y="2339677"/>
            <a:ext cx="2520280" cy="1122808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Od kdy je možné slyšet pípání kuřátek?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08264" y="3491805"/>
            <a:ext cx="2880320" cy="865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C000"/>
                </a:solidFill>
              </a:rPr>
              <a:t>Pípání je možné slyšet už den před vylíhnutím                     z vajíčka.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88184" y="4499917"/>
            <a:ext cx="4032448" cy="66479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Jak dlouho učí slepice kuřátka správnému chování?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04408" y="5436021"/>
            <a:ext cx="1584176" cy="349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6 – 7 týdnů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04608" y="5292005"/>
            <a:ext cx="1872208" cy="1122871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A pak některá kuřátka zabijeme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a sníme…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8" y="6300117"/>
            <a:ext cx="2160240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kuře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3075" name="Picture 3" descr="C:\Documents and Settings\Alena T\Local Settings\Temporary Internet Files\Content.IE5\HDCMJNQ0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3808" y="2267669"/>
            <a:ext cx="2088232" cy="1829419"/>
          </a:xfrm>
          <a:prstGeom prst="rect">
            <a:avLst/>
          </a:prstGeom>
          <a:noFill/>
        </p:spPr>
      </p:pic>
      <p:pic>
        <p:nvPicPr>
          <p:cNvPr id="3080" name="Picture 8" descr="C:\Documents and Settings\Alena T\Local Settings\Temporary Internet Files\Content.IE5\IBIYOWO6\MC9002331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88184" y="5219997"/>
            <a:ext cx="2952328" cy="2120842"/>
          </a:xfrm>
          <a:prstGeom prst="rect">
            <a:avLst/>
          </a:prstGeom>
          <a:noFill/>
        </p:spPr>
      </p:pic>
      <p:pic>
        <p:nvPicPr>
          <p:cNvPr id="27" name="Obrázek 26" descr="kuře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7632600" y="2339677"/>
            <a:ext cx="1953065" cy="2036486"/>
          </a:xfrm>
          <a:prstGeom prst="rect">
            <a:avLst/>
          </a:prstGeom>
        </p:spPr>
      </p:pic>
      <p:pic>
        <p:nvPicPr>
          <p:cNvPr id="3087" name="Picture 15" descr="C:\Documents and Settings\Alena T\Local Settings\Temporary Internet Files\Content.IE5\Y7RZOU83\MC90043978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96696" y="6332091"/>
            <a:ext cx="1227584" cy="1227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8" grpId="0" animBg="1"/>
      <p:bldP spid="10" grpId="0"/>
      <p:bldP spid="11" grpId="0" animBg="1"/>
      <p:bldP spid="12" grpId="0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1259557"/>
            <a:ext cx="9072563" cy="604867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2200" b="1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8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</a:t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1800" dirty="0" err="1" smtClean="0">
                <a:solidFill>
                  <a:schemeClr val="bg1">
                    <a:lumMod val="85000"/>
                  </a:schemeClr>
                </a:solidFill>
              </a:rPr>
              <a:t>inetrnet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 - 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http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://cs.wikipedia.org/wiki/Kur_dom%C3%A1c%C3%AD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22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1800" dirty="0" smtClean="0">
                <a:hlinkClick r:id="rId3"/>
              </a:rPr>
              <a:t>www.office.</a:t>
            </a:r>
            <a:r>
              <a:rPr lang="cs-CZ" sz="1800" dirty="0" err="1" smtClean="0">
                <a:hlinkClick r:id="rId3"/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1763</TotalTime>
  <Words>800</Words>
  <Application>Microsoft Office PowerPoint</Application>
  <PresentationFormat>Vlastní</PresentationFormat>
  <Paragraphs>174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kuře, a vyskloňujte je společně              v jednotném čísle.</vt:lpstr>
      <vt:lpstr>Množné číslo</vt:lpstr>
      <vt:lpstr>Vyskloňujte společně podstatná jména  podle vzoru kuře v množném čísle.</vt:lpstr>
      <vt:lpstr>SHRNUTÍ:</vt:lpstr>
      <vt:lpstr>Snímek 10</vt:lpstr>
      <vt:lpstr>Víte…?</vt:lpstr>
      <vt:lpstr>Zdroje:  učebnice: ČECHURA, Rudolf. Český jazyk 4. Praha: Alter, 1996, ISBN 80-85775-47-6.  inetrnet - http://cs.wikipedia.org/wiki/Kur_dom%C3%A1c%C3%AD    obrázky:  www.office.microsoft.com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kuře</dc:title>
  <dc:subject>Český jazyk 4</dc:subject>
  <dc:creator>Mgr. Jana Kneřová</dc:creator>
  <cp:lastModifiedBy>Alena T.</cp:lastModifiedBy>
  <cp:revision>212</cp:revision>
  <cp:lastPrinted>1601-01-01T00:00:00Z</cp:lastPrinted>
  <dcterms:created xsi:type="dcterms:W3CDTF">2011-08-21T18:05:50Z</dcterms:created>
  <dcterms:modified xsi:type="dcterms:W3CDTF">2013-02-18T10:34:27Z</dcterms:modified>
  <cp:category>PJ - skloňování</cp:category>
</cp:coreProperties>
</file>