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4" r:id="rId3"/>
    <p:sldId id="265" r:id="rId4"/>
    <p:sldId id="257" r:id="rId5"/>
    <p:sldId id="269" r:id="rId6"/>
    <p:sldId id="267" r:id="rId7"/>
    <p:sldId id="266" r:id="rId8"/>
    <p:sldId id="270" r:id="rId9"/>
    <p:sldId id="271" r:id="rId10"/>
    <p:sldId id="272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CFD8C-8BA0-4DBF-A14F-0479A54AFD3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550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Evropská unie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VY_32_INOVACE_20</a:t>
            </a:r>
            <a:br>
              <a:rPr lang="cs-CZ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8</a:t>
            </a:r>
          </a:p>
          <a:p>
            <a:r>
              <a:rPr lang="cs-CZ" dirty="0" smtClean="0"/>
              <a:t>Místo, kde žijeme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   Materiál lze použít jako doplňující nebo rozšiřující informace k probranému učivu „Země, v níž žijeme“.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EVROPSKÁ UNIE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Evropská unie 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je politické uskupení 27 států Evropy čítající 498 miliónů lidí. Původním cílem partnerství evropských zemí po druhé světové válce bylo propojení ekonomik za účelem zabránění  vzniku další války v Evropě. Společenství se postupně hlouběji integrovalo i politicky a rozšiřovalo se o další státy.</a:t>
            </a:r>
            <a:endParaRPr lang="cs-CZ" sz="36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069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Vlajka Evropské unie.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Dvanáct hvězd v kruhu symbolizuje ideály jednoty, solidarity a souladu mezi  evropskými národy.</a:t>
            </a: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12776"/>
            <a:ext cx="525658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3096344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          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563"/>
            <a:ext cx="9142413" cy="623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Česká republika a Evropská unie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Česko vstoupilo do Evropské unie 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       1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. května 2004. Tomuto kroku však předcházela dlouhá léta vyjednávání. Myšlenky na vstup do tehdy ještě Evropského společenství se objevily hned po sametové revoluci.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57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EU.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14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</a:t>
            </a:r>
            <a:r>
              <a:rPr lang="cs-CZ" sz="14400" dirty="0" smtClean="0">
                <a:solidFill>
                  <a:srgbClr val="FF0000"/>
                </a:solidFill>
              </a:rPr>
              <a:t>               </a:t>
            </a:r>
            <a:r>
              <a:rPr lang="cs-CZ" sz="14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</a:p>
          <a:p>
            <a:pPr marL="0" indent="0">
              <a:buNone/>
            </a:pPr>
            <a:r>
              <a:rPr lang="cs-CZ" sz="14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</a:p>
          <a:p>
            <a:pPr marL="0" indent="0">
              <a:buNone/>
            </a:pPr>
            <a:r>
              <a:rPr lang="cs-CZ" sz="8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6912768" cy="5241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91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MOTTO EU: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Den Evropy se stal jedním z evropských symbolů, které spolu s vlajkou, hymnou, mottem a jednotnou měnou (eurem), tvoří identifikační znaky jedinečného hospodářského a politického partnerství 27 demokratických evropských zemí EU.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3168352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6927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Evropská hymna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Evropská hymna – melodie pochází z Beethovenovy Deváté symfonie. Jako evropská hymna se používá beze slov.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0648"/>
            <a:ext cx="518457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149080"/>
            <a:ext cx="5184576" cy="2002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138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Společná měna EU.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EURO – EUROZÓNY.</a:t>
            </a:r>
          </a:p>
          <a:p>
            <a:pPr marL="0" indent="0" algn="ctr">
              <a:buNone/>
            </a:pPr>
            <a:r>
              <a:rPr lang="cs-CZ" sz="3600" dirty="0" smtClean="0"/>
              <a:t>Je společná měna EU, která je postupně zaváděna členskými zeměmi Unie. Euromince a eurobankovky byly do oběhu uvolněny 1. ledna 2002.</a:t>
            </a:r>
          </a:p>
          <a:p>
            <a:pPr marL="0" indent="0">
              <a:buNone/>
            </a:pP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4104456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3713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50106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435280" cy="5073427"/>
          </a:xfrm>
        </p:spPr>
        <p:txBody>
          <a:bodyPr>
            <a:normAutofit lnSpcReduction="10000"/>
          </a:bodyPr>
          <a:lstStyle/>
          <a:p>
            <a:r>
              <a:rPr lang="cs-CZ" sz="2000" i="1" dirty="0"/>
              <a:t>Google.cz-obrázky</a:t>
            </a:r>
            <a:r>
              <a:rPr lang="cs-CZ" sz="2000" dirty="0"/>
              <a:t> [online]. 2011 [cit. 2011-08-29]. EVROPSKÁ UNIE. Dostupné z WWW: &lt;http://devian.cz/</a:t>
            </a:r>
            <a:r>
              <a:rPr lang="cs-CZ" sz="2000" dirty="0" err="1"/>
              <a:t>tag</a:t>
            </a:r>
            <a:r>
              <a:rPr lang="cs-CZ" sz="2000" dirty="0"/>
              <a:t>/</a:t>
            </a:r>
            <a:r>
              <a:rPr lang="cs-CZ" sz="2000" dirty="0" err="1"/>
              <a:t>evropska</a:t>
            </a:r>
            <a:r>
              <a:rPr lang="cs-CZ" sz="2000" dirty="0"/>
              <a:t>-unie</a:t>
            </a:r>
            <a:r>
              <a:rPr lang="cs-CZ" sz="2000" dirty="0" smtClean="0"/>
              <a:t>/&gt;.</a:t>
            </a:r>
          </a:p>
          <a:p>
            <a:r>
              <a:rPr lang="cs-CZ" sz="2000" i="1" dirty="0"/>
              <a:t>Google.cz-obrázky</a:t>
            </a:r>
            <a:r>
              <a:rPr lang="cs-CZ" sz="2000" dirty="0"/>
              <a:t> [online]. 2002-2011 [cit. 2011-08-29]. EVROPSKÁ UNIE-mapa. Dostupné z WWW: &lt;http://www.zemepis.com/</a:t>
            </a:r>
            <a:r>
              <a:rPr lang="cs-CZ" sz="2000" dirty="0" err="1"/>
              <a:t>eump.php</a:t>
            </a:r>
            <a:r>
              <a:rPr lang="cs-CZ" sz="2000" dirty="0" smtClean="0"/>
              <a:t>&gt;.</a:t>
            </a:r>
          </a:p>
          <a:p>
            <a:r>
              <a:rPr lang="cs-CZ" sz="2000" i="1" dirty="0"/>
              <a:t>Google.cz-obrázky</a:t>
            </a:r>
            <a:r>
              <a:rPr lang="cs-CZ" sz="2000" dirty="0"/>
              <a:t> [online]. 2005 [cit. 2011-08-29]. EVROPSKÁ UNIE-vlajka. Dostupné z WWW: &lt;http://www.justinhillauthor.com/cuirt%20piece.htm&gt;.</a:t>
            </a:r>
          </a:p>
          <a:p>
            <a:r>
              <a:rPr lang="cs-CZ" sz="2000" i="1" dirty="0"/>
              <a:t>Google.cz-obrázky</a:t>
            </a:r>
            <a:r>
              <a:rPr lang="cs-CZ" sz="2000" dirty="0"/>
              <a:t> [online]. 2011 [cit. 2011-08-29]. EVROPSKÁ UNIE-motto </a:t>
            </a:r>
            <a:r>
              <a:rPr lang="cs-CZ" sz="2000" dirty="0" err="1"/>
              <a:t>eu</a:t>
            </a:r>
            <a:r>
              <a:rPr lang="cs-CZ" sz="2000" dirty="0"/>
              <a:t>. Dostupné z WWW: &lt;http://www.gymcheb.cz/</a:t>
            </a:r>
            <a:r>
              <a:rPr lang="cs-CZ" sz="2000" dirty="0" err="1"/>
              <a:t>view.php?cisloclanku</a:t>
            </a:r>
            <a:r>
              <a:rPr lang="cs-CZ" sz="2000" dirty="0"/>
              <a:t>=2011050008&gt;.</a:t>
            </a:r>
          </a:p>
          <a:p>
            <a:r>
              <a:rPr lang="cs-CZ" sz="2000" i="1" dirty="0"/>
              <a:t>Google.cz-obrázky</a:t>
            </a:r>
            <a:r>
              <a:rPr lang="cs-CZ" sz="2000" dirty="0"/>
              <a:t> [online]. 2011 [cit. 2011-08-29]. EVROPSKÁ HYMNA. Dostupné z WWW: &lt;http://old.radio.cz/</a:t>
            </a:r>
            <a:r>
              <a:rPr lang="cs-CZ" sz="2000" dirty="0" err="1"/>
              <a:t>cz</a:t>
            </a:r>
            <a:r>
              <a:rPr lang="cs-CZ" sz="2000" dirty="0"/>
              <a:t>/</a:t>
            </a:r>
            <a:r>
              <a:rPr lang="cs-CZ" sz="2000" dirty="0" err="1"/>
              <a:t>clanek</a:t>
            </a:r>
            <a:r>
              <a:rPr lang="cs-CZ" sz="2000" dirty="0"/>
              <a:t>/111358&gt;.</a:t>
            </a:r>
          </a:p>
          <a:p>
            <a:r>
              <a:rPr lang="cs-CZ" sz="2000" i="1" dirty="0"/>
              <a:t>Google.cz-obrázky</a:t>
            </a:r>
            <a:r>
              <a:rPr lang="cs-CZ" sz="2000" dirty="0"/>
              <a:t> [online]. 2011 [cit. 2011-08-29]. EVROPSKÁ HYMNA-měna. Dostupné z WWW: &lt;http://www.mediafax.cz/ekonomika/3163934-Nemecky-ministr-financi-Dalsi-soky-euru-nehrozi</a:t>
            </a:r>
            <a:r>
              <a:rPr lang="cs-CZ" sz="2000" dirty="0" smtClean="0"/>
              <a:t>&gt;.</a:t>
            </a:r>
          </a:p>
          <a:p>
            <a:r>
              <a:rPr lang="cs-CZ" sz="2000" i="1" dirty="0"/>
              <a:t>Google.cz-obrázky</a:t>
            </a:r>
            <a:r>
              <a:rPr lang="cs-CZ" sz="2000" dirty="0"/>
              <a:t> [online]. 2011 [cit. 2011-08-29]. STÁTY EU. Dostupné z WWW: &lt;http://www.piroman.ic.cz/piroman.htm&gt;.</a:t>
            </a:r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54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527</TotalTime>
  <Words>447</Words>
  <Application>Microsoft Office PowerPoint</Application>
  <PresentationFormat>Předvádění na obrazovce (4:3)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Evropská unie VY_32_INOVACE_20 </vt:lpstr>
      <vt:lpstr>ANOTACE:</vt:lpstr>
      <vt:lpstr>EVROPSKÁ UNIE </vt:lpstr>
      <vt:lpstr>Prezentace aplikace PowerPoint</vt:lpstr>
      <vt:lpstr>Prezentace aplikace PowerPoint</vt:lpstr>
      <vt:lpstr>Česká republika a Evropská unie</vt:lpstr>
      <vt:lpstr>Státy EU.</vt:lpstr>
      <vt:lpstr>MOTTO EU:</vt:lpstr>
      <vt:lpstr>Evropská hymna</vt:lpstr>
      <vt:lpstr>Společná měna EU.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Učitel</cp:lastModifiedBy>
  <cp:revision>82</cp:revision>
  <dcterms:created xsi:type="dcterms:W3CDTF">2011-02-24T13:54:30Z</dcterms:created>
  <dcterms:modified xsi:type="dcterms:W3CDTF">2012-03-17T19:19:05Z</dcterms:modified>
</cp:coreProperties>
</file>