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8" r:id="rId1"/>
  </p:sldMasterIdLst>
  <p:notesMasterIdLst>
    <p:notesMasterId r:id="rId14"/>
  </p:notesMasterIdLst>
  <p:sldIdLst>
    <p:sldId id="256" r:id="rId2"/>
    <p:sldId id="257" r:id="rId3"/>
    <p:sldId id="291" r:id="rId4"/>
    <p:sldId id="300" r:id="rId5"/>
    <p:sldId id="301" r:id="rId6"/>
    <p:sldId id="260" r:id="rId7"/>
    <p:sldId id="302" r:id="rId8"/>
    <p:sldId id="303" r:id="rId9"/>
    <p:sldId id="304" r:id="rId10"/>
    <p:sldId id="306" r:id="rId11"/>
    <p:sldId id="305" r:id="rId12"/>
    <p:sldId id="272" r:id="rId13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06600"/>
    <a:srgbClr val="008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90" y="936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1550035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Ten, ta, to</a:t>
            </a:r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Kliknutím na sluníčko se dostaneme opět na stránku s obrázky</a:t>
            </a:r>
            <a:r>
              <a:rPr lang="cs-CZ" baseline="0" dirty="0" smtClean="0"/>
              <a:t> (úkoly) – když se dostaneme na tuto stránku jako k nápovědě při řešení příkladů. Jinak nejdříve opakujeme pády, potom skloňujeme.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Kliknutím na hvězdičku se dostaneme k nápovědě – stránku s přehledem skloňování v jednotném čísle. Obrázky se objevují postupně. Žáci určují,</a:t>
            </a:r>
            <a:r>
              <a:rPr lang="cs-CZ" baseline="0" dirty="0" smtClean="0"/>
              <a:t> jestli je skloňují podle vzoru město, v případě, že ne, obrázek zase zmizí. V kladném případě žáci skloňují. Je možnost užít nápovědu (hvězdička).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4912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lang="cs-CZ" dirty="0" smtClean="0"/>
              <a:t>Kliknutím na sluníčko se dostaneme opět na stránku s obrázky</a:t>
            </a:r>
            <a:r>
              <a:rPr lang="cs-CZ" baseline="0" dirty="0" smtClean="0"/>
              <a:t> (úkoly).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Klepnutím na hvězdičku se dostaneme k nápovědě – skloňování podstatných jmen v množném čísle.</a:t>
            </a:r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Odkrýváme řešení po řádcích.</a:t>
            </a:r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2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4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6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7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6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9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88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3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7" y="300990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5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868" indent="0">
              <a:buNone/>
              <a:defRPr sz="3100"/>
            </a:lvl2pPr>
            <a:lvl3pPr marL="1007734" indent="0">
              <a:buNone/>
              <a:defRPr sz="2600"/>
            </a:lvl3pPr>
            <a:lvl4pPr marL="1511602" indent="0">
              <a:buNone/>
              <a:defRPr sz="2200"/>
            </a:lvl4pPr>
            <a:lvl5pPr marL="2015468" indent="0">
              <a:buNone/>
              <a:defRPr sz="2200"/>
            </a:lvl5pPr>
            <a:lvl6pPr marL="2519335" indent="0">
              <a:buNone/>
              <a:defRPr sz="2200"/>
            </a:lvl6pPr>
            <a:lvl7pPr marL="3023201" indent="0">
              <a:buNone/>
              <a:defRPr sz="2200"/>
            </a:lvl7pPr>
            <a:lvl8pPr marL="3527069" indent="0">
              <a:buNone/>
              <a:defRPr sz="2200"/>
            </a:lvl8pPr>
            <a:lvl9pPr marL="4030936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72" tIns="50387" rIns="100772" bIns="5038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7"/>
            <a:ext cx="9072563" cy="4989036"/>
          </a:xfrm>
          <a:prstGeom prst="rect">
            <a:avLst/>
          </a:prstGeom>
        </p:spPr>
        <p:txBody>
          <a:bodyPr vert="horz" lIns="100772" tIns="50387" rIns="100772" bIns="5038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1"/>
            <a:ext cx="3192198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1007734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00" indent="-377900" algn="l" defTabSz="100773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defTabSz="1007734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6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534" indent="-251934" algn="l" defTabSz="100773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402" indent="-251934" algn="l" defTabSz="100773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2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136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3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870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" Target="slide5.xml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ola%C5%A1ovice" TargetMode="External"/><Relationship Id="rId2" Type="http://schemas.openxmlformats.org/officeDocument/2006/relationships/hyperlink" Target="http://cs.wikipedia.org/wiki/Kur_dom%C3%A1c%C3%AD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2/22/HPIM4401.JPG" TargetMode="External"/><Relationship Id="rId5" Type="http://schemas.openxmlformats.org/officeDocument/2006/relationships/hyperlink" Target="http://upload.wikimedia.org/wikipedia/commons/e/e1/Hola%C5%A1ovice2.JPG?uselang=cs" TargetMode="Externa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899517"/>
            <a:ext cx="5751513" cy="1408113"/>
          </a:xfrm>
          <a:prstGeom prst="rect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088094"/>
              </p:ext>
            </p:extLst>
          </p:nvPr>
        </p:nvGraphicFramePr>
        <p:xfrm>
          <a:off x="935856" y="2627709"/>
          <a:ext cx="8496944" cy="4324630"/>
        </p:xfrm>
        <a:graphic>
          <a:graphicData uri="http://schemas.openxmlformats.org/drawingml/2006/table">
            <a:tbl>
              <a:tblPr/>
              <a:tblGrid>
                <a:gridCol w="4248472"/>
                <a:gridCol w="4248472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VY_32_INOVACE_07_ČJ_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Podstatná jména_stavení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4 – Podstatná jména - skloňování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se skloňováním vzoru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stavení. Procvičí si skloňování                           na příkladech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 Vysvětlení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pojmu stavení, mezipředmětové vztahy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Rozvoj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logického a tvořivého myšlení.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Využívání animace.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20849650">
            <a:off x="-3943" y="620572"/>
            <a:ext cx="8934945" cy="5880042"/>
          </a:xfrm>
          <a:prstGeom prst="triangl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63848" y="1619597"/>
            <a:ext cx="8424936" cy="284013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PODSTATNÁ JMÉNA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600152" y="4715941"/>
            <a:ext cx="4076757" cy="135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stavení</a:t>
            </a:r>
            <a:endParaRPr lang="cs-CZ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File:Holašovice2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287784" y="4715941"/>
            <a:ext cx="3312120" cy="248409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VZORY podstatných jmen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3808" y="2627709"/>
            <a:ext cx="1224136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pán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52080" y="2627709"/>
            <a:ext cx="1440160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hrad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00352" y="2627709"/>
            <a:ext cx="1440160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muž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064648" y="2627709"/>
            <a:ext cx="1512168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stroj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3808" y="1763613"/>
            <a:ext cx="3600400" cy="664797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Arial Black" pitchFamily="34" charset="0"/>
              </a:rPr>
              <a:t>Mužský rod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75816" y="5796061"/>
            <a:ext cx="3600400" cy="664797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Arial Black" pitchFamily="34" charset="0"/>
              </a:rPr>
              <a:t>Střední rod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75816" y="3707829"/>
            <a:ext cx="3600400" cy="664797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Arial Black" pitchFamily="34" charset="0"/>
              </a:rPr>
              <a:t>Ženský rod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75816" y="4715941"/>
            <a:ext cx="1584176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žena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24088" y="4715941"/>
            <a:ext cx="1440160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růže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28344" y="4715941"/>
            <a:ext cx="1728192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píseň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064648" y="4715941"/>
            <a:ext cx="1440160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kost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72560" y="6588149"/>
            <a:ext cx="2304256" cy="6647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stavení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56336" y="6588149"/>
            <a:ext cx="1512168" cy="6647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kuře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024088" y="6588149"/>
            <a:ext cx="1728192" cy="6647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moře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5816" y="6588149"/>
            <a:ext cx="1944216" cy="6647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Arial Black" pitchFamily="34" charset="0"/>
              </a:rPr>
              <a:t>město</a:t>
            </a:r>
            <a:endParaRPr lang="cs-CZ" sz="40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03808" y="1691605"/>
            <a:ext cx="9073008" cy="5702459"/>
          </a:xfrm>
          <a:prstGeom prst="rect">
            <a:avLst/>
          </a:prstGeom>
          <a:solidFill>
            <a:schemeClr val="accent6">
              <a:lumMod val="50000"/>
            </a:schemeClr>
          </a:solidFill>
          <a:ln w="127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cs-CZ" sz="19600" b="1" dirty="0" smtClean="0">
              <a:solidFill>
                <a:schemeClr val="bg1">
                  <a:lumMod val="75000"/>
                </a:schemeClr>
              </a:solidFill>
              <a:effectLst/>
              <a:latin typeface="Arial Black" pitchFamily="34" charset="0"/>
            </a:endParaRPr>
          </a:p>
          <a:p>
            <a:pPr algn="ctr"/>
            <a:endParaRPr lang="cs-CZ" sz="19600" b="1" dirty="0" smtClean="0">
              <a:solidFill>
                <a:schemeClr val="bg1">
                  <a:lumMod val="75000"/>
                </a:schemeClr>
              </a:solidFill>
              <a:effectLst/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63848" y="2771725"/>
            <a:ext cx="5461303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663300"/>
                </a:solidFill>
                <a:latin typeface="Arial Black" pitchFamily="34" charset="0"/>
              </a:rPr>
              <a:t>Dnes si probereme vzor</a:t>
            </a:r>
            <a:endParaRPr lang="cs-CZ" sz="3200" b="1" dirty="0">
              <a:solidFill>
                <a:srgbClr val="663300"/>
              </a:solidFill>
              <a:latin typeface="Arial Black" pitchFamily="34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91840" y="4787949"/>
            <a:ext cx="8303876" cy="23821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6000" b="1" dirty="0" smtClean="0">
                <a:solidFill>
                  <a:schemeClr val="bg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stavení</a:t>
            </a:r>
          </a:p>
        </p:txBody>
      </p:sp>
      <p:pic>
        <p:nvPicPr>
          <p:cNvPr id="26" name="Picture 32" descr="C:\Documents and Settings\Alena T\Local Settings\Temporary Internet Files\Content.IE5\Y7RZOU83\MC9001961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0433" y="1763613"/>
            <a:ext cx="3295730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 fontScale="92500"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Střední rod – vzor stavení  </a:t>
            </a:r>
            <a:endParaRPr kumimoji="0" lang="cs-CZ" sz="5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2123653"/>
            <a:ext cx="9299341" cy="481510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C000"/>
                </a:solidFill>
              </a:rPr>
              <a:t>Podle vzoru STAVENÍ se skloňují </a:t>
            </a:r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podstatná jména </a:t>
            </a:r>
            <a:r>
              <a:rPr lang="cs-CZ" sz="6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rodu středního</a:t>
            </a:r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, která končí v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1. p. č. </a:t>
            </a:r>
            <a:r>
              <a:rPr lang="cs-CZ" sz="66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j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. </a:t>
            </a:r>
          </a:p>
          <a:p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samohláskou </a:t>
            </a:r>
            <a:r>
              <a:rPr lang="cs-CZ" sz="6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–</a:t>
            </a:r>
            <a:r>
              <a:rPr lang="cs-CZ" sz="66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í</a:t>
            </a:r>
            <a:r>
              <a:rPr lang="cs-CZ" sz="6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  <a:endParaRPr lang="cs-CZ" sz="66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ovéPole 34"/>
          <p:cNvSpPr txBox="1"/>
          <p:nvPr/>
        </p:nvSpPr>
        <p:spPr>
          <a:xfrm>
            <a:off x="5328344" y="291574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(k, ke)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08464" y="1763613"/>
            <a:ext cx="2088232" cy="60753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408464" y="2339677"/>
            <a:ext cx="2088232" cy="60753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</a:t>
            </a:r>
            <a:r>
              <a:rPr lang="cs-CZ" sz="36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5776" y="6228109"/>
            <a:ext cx="9649072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Zkusíme společně vyskloňovat slovo </a:t>
            </a:r>
            <a:r>
              <a:rPr lang="cs-CZ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náměstí. </a:t>
            </a:r>
            <a:endParaRPr lang="cs-CZ" sz="28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3768" y="1763613"/>
            <a:ext cx="3477234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1. pád – kdo?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5776" y="2339677"/>
            <a:ext cx="4059125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2. pád – koho? čeho?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43768" y="2843733"/>
            <a:ext cx="4315605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3. pád – komu? čemu?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5776" y="3491805"/>
            <a:ext cx="363913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4. pád – koho?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3768" y="3995861"/>
            <a:ext cx="5295039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5. pád – oslovujeme, voláme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5776" y="4643933"/>
            <a:ext cx="4937570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6. pád – (o) kom? (o) čem?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5776" y="5147989"/>
            <a:ext cx="369844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7. pád – kým? čím?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408464" y="2915741"/>
            <a:ext cx="2088232" cy="55027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</a:t>
            </a:r>
            <a:endParaRPr lang="cs-CZ" sz="32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408464" y="3419797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08464" y="3995861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!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408464" y="4499917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Střední rod – stavení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976416" y="467469"/>
            <a:ext cx="3888432" cy="1259946"/>
          </a:xfrm>
          <a:solidFill>
            <a:srgbClr val="006600"/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r"/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Jednotné číslo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336456" y="5003973"/>
            <a:ext cx="2376264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staven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ím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8568704" y="1907629"/>
            <a:ext cx="1348446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náměstí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8496696" y="2483693"/>
            <a:ext cx="1440160" cy="77931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náměstí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617527" y="2987749"/>
            <a:ext cx="1463098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náměstí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8617526" y="3491805"/>
            <a:ext cx="1463099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náměstí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352680" y="4067869"/>
            <a:ext cx="1727945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 náměstí!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8280424" y="4931965"/>
            <a:ext cx="1800201" cy="9510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náměstím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328344" y="241168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(bez)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328344" y="349180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(pro)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328344" y="399586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328344" y="183562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328344" y="457192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184328" y="507598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(s, se)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9" name="Slunce 48">
            <a:hlinkClick r:id="rId3" action="ppaction://hlinksldjump"/>
          </p:cNvPr>
          <p:cNvSpPr/>
          <p:nvPr/>
        </p:nvSpPr>
        <p:spPr>
          <a:xfrm>
            <a:off x="6048424" y="827509"/>
            <a:ext cx="1008112" cy="864096"/>
          </a:xfrm>
          <a:prstGeom prst="sun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8424689" y="4571925"/>
            <a:ext cx="1512168" cy="77931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 náměstí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17" grpId="0" animBg="1"/>
      <p:bldP spid="27" grpId="0" animBg="1"/>
      <p:bldP spid="18" grpId="0" animBg="1"/>
      <p:bldP spid="4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9" grpId="0" animBg="1"/>
      <p:bldP spid="30" grpId="0" animBg="1"/>
      <p:bldP spid="31" grpId="0" animBg="1"/>
      <p:bldP spid="7" grpId="0" animBg="1"/>
      <p:bldP spid="32" grpId="0" animBg="1"/>
      <p:bldP spid="37" grpId="0"/>
      <p:bldP spid="38" grpId="0"/>
      <p:bldP spid="39" grpId="0"/>
      <p:bldP spid="40" grpId="0"/>
      <p:bldP spid="41" grpId="0"/>
      <p:bldP spid="42" grpId="0"/>
      <p:bldP spid="33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532884"/>
          </a:xfr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Najděte podstatná jména, která se skloňují podle vzoru stavení, a vyskloňujte je společně              v jednotném čísle.</a:t>
            </a:r>
            <a:endParaRPr lang="cs-CZ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592040" y="6372125"/>
            <a:ext cx="5968878" cy="66479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8000"/>
                </a:solidFill>
              </a:rPr>
              <a:t>Odůvodněte svůj výběr.</a:t>
            </a:r>
            <a:endParaRPr lang="cs-CZ" sz="4000" b="1" dirty="0">
              <a:solidFill>
                <a:srgbClr val="008000"/>
              </a:solidFill>
            </a:endParaRPr>
          </a:p>
        </p:txBody>
      </p:sp>
      <p:sp>
        <p:nvSpPr>
          <p:cNvPr id="38" name="Výbuch 1 37">
            <a:hlinkClick r:id="rId3" action="ppaction://hlinksldjump"/>
          </p:cNvPr>
          <p:cNvSpPr/>
          <p:nvPr/>
        </p:nvSpPr>
        <p:spPr>
          <a:xfrm>
            <a:off x="8640712" y="6084093"/>
            <a:ext cx="1079873" cy="1296144"/>
          </a:xfrm>
          <a:prstGeom prst="irregularSeal1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0" name="Skupina 39"/>
          <p:cNvGrpSpPr/>
          <p:nvPr/>
        </p:nvGrpSpPr>
        <p:grpSpPr>
          <a:xfrm>
            <a:off x="3672160" y="1979637"/>
            <a:ext cx="2994123" cy="1414849"/>
            <a:chOff x="3672160" y="1979637"/>
            <a:chExt cx="2994123" cy="1414849"/>
          </a:xfrm>
        </p:grpSpPr>
        <p:sp>
          <p:nvSpPr>
            <p:cNvPr id="35" name="TextovéPole 34"/>
            <p:cNvSpPr txBox="1"/>
            <p:nvPr/>
          </p:nvSpPr>
          <p:spPr>
            <a:xfrm>
              <a:off x="5832400" y="2915741"/>
              <a:ext cx="833883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dříví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3" name="Picture 3" descr="C:\Documents and Settings\Alena T\Local Settings\Temporary Internet Files\Content.IE5\VGA6LEDH\MP900403594[1]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72160" y="1979637"/>
              <a:ext cx="2123102" cy="1414849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43" name="Skupina 42"/>
          <p:cNvGrpSpPr/>
          <p:nvPr/>
        </p:nvGrpSpPr>
        <p:grpSpPr>
          <a:xfrm>
            <a:off x="7776616" y="2699717"/>
            <a:ext cx="1992088" cy="2596065"/>
            <a:chOff x="7776616" y="2699717"/>
            <a:chExt cx="1992088" cy="2596065"/>
          </a:xfrm>
        </p:grpSpPr>
        <p:sp>
          <p:nvSpPr>
            <p:cNvPr id="33" name="TextovéPole 32"/>
            <p:cNvSpPr txBox="1"/>
            <p:nvPr/>
          </p:nvSpPr>
          <p:spPr>
            <a:xfrm>
              <a:off x="8136656" y="4859957"/>
              <a:ext cx="1346844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zábradlí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1031" name="Picture 7" descr="C:\Documents and Settings\Alena T\Local Settings\Temporary Internet Files\Content.IE5\7NYZ7OHH\MC900351540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776616" y="2699717"/>
              <a:ext cx="1992088" cy="213904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36" name="Skupina 35"/>
          <p:cNvGrpSpPr/>
          <p:nvPr/>
        </p:nvGrpSpPr>
        <p:grpSpPr>
          <a:xfrm>
            <a:off x="359792" y="4472473"/>
            <a:ext cx="2011132" cy="2335477"/>
            <a:chOff x="359792" y="4472473"/>
            <a:chExt cx="2011132" cy="2335477"/>
          </a:xfrm>
        </p:grpSpPr>
        <p:sp>
          <p:nvSpPr>
            <p:cNvPr id="29" name="TextovéPole 28"/>
            <p:cNvSpPr txBox="1"/>
            <p:nvPr/>
          </p:nvSpPr>
          <p:spPr>
            <a:xfrm>
              <a:off x="431800" y="6372125"/>
              <a:ext cx="1912703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představení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5" name="Picture 9" descr="C:\Documents and Settings\Alena T\Local Settings\Temporary Internet Files\Content.IE5\7NYZ7OHH\MC900089034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59792" y="4472473"/>
              <a:ext cx="2011132" cy="17556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39" name="Skupina 38"/>
          <p:cNvGrpSpPr/>
          <p:nvPr/>
        </p:nvGrpSpPr>
        <p:grpSpPr>
          <a:xfrm>
            <a:off x="359792" y="1691605"/>
            <a:ext cx="2022475" cy="2308033"/>
            <a:chOff x="359792" y="1691605"/>
            <a:chExt cx="2022475" cy="2308033"/>
          </a:xfrm>
        </p:grpSpPr>
        <p:sp>
          <p:nvSpPr>
            <p:cNvPr id="10" name="TextovéPole 9"/>
            <p:cNvSpPr txBox="1"/>
            <p:nvPr/>
          </p:nvSpPr>
          <p:spPr>
            <a:xfrm>
              <a:off x="863848" y="3563813"/>
              <a:ext cx="970137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robot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6" name="Picture 10" descr="C:\Documents and Settings\Alena T\Local Settings\Temporary Internet Files\Content.IE5\027WU3ZU\MC900435933[1].wm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59792" y="1691605"/>
              <a:ext cx="2022475" cy="19081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41" name="Skupina 40"/>
          <p:cNvGrpSpPr/>
          <p:nvPr/>
        </p:nvGrpSpPr>
        <p:grpSpPr>
          <a:xfrm>
            <a:off x="2808064" y="3851845"/>
            <a:ext cx="2592521" cy="2164017"/>
            <a:chOff x="2808064" y="3851845"/>
            <a:chExt cx="2592521" cy="2164017"/>
          </a:xfrm>
        </p:grpSpPr>
        <p:sp>
          <p:nvSpPr>
            <p:cNvPr id="30" name="TextovéPole 29"/>
            <p:cNvSpPr txBox="1"/>
            <p:nvPr/>
          </p:nvSpPr>
          <p:spPr>
            <a:xfrm>
              <a:off x="4680272" y="5580037"/>
              <a:ext cx="715260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tele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1035" name="Picture 11" descr="C:\Documents and Settings\Alena T\Local Settings\Temporary Internet Files\Content.IE5\VGA6LEDH\MP900262276[1].jpg"/>
            <p:cNvPicPr>
              <a:picLocks noChangeAspect="1" noChangeArrowheads="1"/>
            </p:cNvPicPr>
            <p:nvPr/>
          </p:nvPicPr>
          <p:blipFill>
            <a:blip r:embed="rId8" cstate="print">
              <a:lum bright="10000"/>
            </a:blip>
            <a:srcRect/>
            <a:stretch>
              <a:fillRect/>
            </a:stretch>
          </p:blipFill>
          <p:spPr bwMode="auto">
            <a:xfrm>
              <a:off x="2808064" y="3851845"/>
              <a:ext cx="2592521" cy="1711064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42" name="Skupina 41"/>
          <p:cNvGrpSpPr/>
          <p:nvPr/>
        </p:nvGrpSpPr>
        <p:grpSpPr>
          <a:xfrm>
            <a:off x="6120432" y="3923853"/>
            <a:ext cx="1223748" cy="2267670"/>
            <a:chOff x="6120432" y="3923853"/>
            <a:chExt cx="1223748" cy="2267670"/>
          </a:xfrm>
        </p:grpSpPr>
        <p:sp>
          <p:nvSpPr>
            <p:cNvPr id="37" name="TextovéPole 36"/>
            <p:cNvSpPr txBox="1"/>
            <p:nvPr/>
          </p:nvSpPr>
          <p:spPr>
            <a:xfrm>
              <a:off x="6120432" y="3923853"/>
              <a:ext cx="902811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dýně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1038" name="Picture 14" descr="C:\Documents and Settings\Alena T\Local Settings\Temporary Internet Files\Content.IE5\I0BVL639\MP900442504[1]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120432" y="4355901"/>
              <a:ext cx="1223748" cy="1835622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véPole 46"/>
          <p:cNvSpPr txBox="1"/>
          <p:nvPr/>
        </p:nvSpPr>
        <p:spPr>
          <a:xfrm>
            <a:off x="5328344" y="507598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(s, se)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328344" y="2915741"/>
            <a:ext cx="1224136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(k, ke)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08464" y="1763613"/>
            <a:ext cx="2088232" cy="60753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408464" y="2339677"/>
            <a:ext cx="2088232" cy="60753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stav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</a:t>
            </a:r>
            <a:r>
              <a:rPr lang="cs-CZ" sz="36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87784" y="6012085"/>
            <a:ext cx="9649072" cy="42152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300" b="1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Zkusíme teď společně vyskloňovat slovo </a:t>
            </a:r>
            <a:r>
              <a:rPr lang="cs-CZ" sz="23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náměstí</a:t>
            </a:r>
            <a:r>
              <a:rPr lang="cs-CZ" sz="2300" b="1" dirty="0" smtClean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 (mn. č.). </a:t>
            </a:r>
            <a:endParaRPr lang="cs-CZ" sz="2300" b="1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3768" y="1763613"/>
            <a:ext cx="3477234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1. pád – kdo?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5776" y="2339677"/>
            <a:ext cx="4059125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2. pád – koho? čeho?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43768" y="2843733"/>
            <a:ext cx="4315605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3. pád – komu? čemu?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5776" y="3491805"/>
            <a:ext cx="363913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4. pád – koho? co?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43768" y="3995861"/>
            <a:ext cx="5295039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5. pád – oslovujeme, voláme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5776" y="4643933"/>
            <a:ext cx="4937570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6. pád – (o) kom? (o) čem?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5776" y="5147989"/>
            <a:ext cx="3698448" cy="49308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7. pád – kým? čím?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480472" y="2915741"/>
            <a:ext cx="2016224" cy="493084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stav</a:t>
            </a:r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ením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408464" y="3419797"/>
            <a:ext cx="2088232" cy="60753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08464" y="3995861"/>
            <a:ext cx="2088232" cy="550279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stav</a:t>
            </a:r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!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408464" y="4499917"/>
            <a:ext cx="2232248" cy="493084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stav</a:t>
            </a:r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eních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Střední rod – 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stavení</a:t>
            </a: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976416" y="467469"/>
            <a:ext cx="3888432" cy="1259946"/>
          </a:xfrm>
          <a:solidFill>
            <a:srgbClr val="006600"/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r"/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Množné číslo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8136656" y="4571925"/>
            <a:ext cx="1943969" cy="3785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      </a:t>
            </a:r>
            <a:r>
              <a:rPr lang="cs-CZ" sz="2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náměstích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408464" y="5003973"/>
            <a:ext cx="2232248" cy="493084"/>
          </a:xfrm>
          <a:prstGeom prst="rect">
            <a:avLst/>
          </a:prstGeom>
          <a:solidFill>
            <a:srgbClr val="008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stav</a:t>
            </a:r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eními</a:t>
            </a:r>
            <a:endParaRPr lang="cs-CZ" sz="28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8424688" y="1763613"/>
            <a:ext cx="1582358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náměstí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8309749" y="2339677"/>
            <a:ext cx="1770876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400" b="1" dirty="0" smtClean="0">
                <a:solidFill>
                  <a:srgbClr val="FFC000"/>
                </a:solidFill>
              </a:rPr>
              <a:t>náměstí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208664" y="2915741"/>
            <a:ext cx="1871961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náměstím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8424688" y="4067869"/>
            <a:ext cx="1655937" cy="4358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náměstí!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8568704" y="5075981"/>
            <a:ext cx="1511921" cy="3785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náměstími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328344" y="241168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(bez)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328344" y="349180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(pro)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328344" y="399586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328344" y="1835621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  ---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328344" y="4571925"/>
            <a:ext cx="1080120" cy="493084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</a:rPr>
              <a:t>(o)</a:t>
            </a:r>
            <a:endParaRPr lang="cs-CZ" sz="2800" b="1" dirty="0">
              <a:solidFill>
                <a:srgbClr val="006600"/>
              </a:solidFill>
              <a:latin typeface="Arial Black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87784" y="6732165"/>
            <a:ext cx="9598246" cy="49308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</a:rPr>
              <a:t>Koncovky jsou stejné.</a:t>
            </a:r>
          </a:p>
        </p:txBody>
      </p:sp>
      <p:sp>
        <p:nvSpPr>
          <p:cNvPr id="49" name="Slunce 48">
            <a:hlinkClick r:id="rId3" action="ppaction://hlinksldjump"/>
          </p:cNvPr>
          <p:cNvSpPr/>
          <p:nvPr/>
        </p:nvSpPr>
        <p:spPr>
          <a:xfrm>
            <a:off x="143768" y="1115541"/>
            <a:ext cx="1008112" cy="864096"/>
          </a:xfrm>
          <a:prstGeom prst="sun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8309749" y="3419797"/>
            <a:ext cx="1770876" cy="607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400" b="1" dirty="0" smtClean="0">
                <a:solidFill>
                  <a:srgbClr val="FFC000"/>
                </a:solidFill>
              </a:rPr>
              <a:t>náměstí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5" grpId="0" animBg="1"/>
      <p:bldP spid="17" grpId="0" animBg="1"/>
      <p:bldP spid="27" grpId="0" animBg="1"/>
      <p:bldP spid="18" grpId="0" animBg="1"/>
      <p:bldP spid="4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9" grpId="0" animBg="1"/>
      <p:bldP spid="30" grpId="0" animBg="1"/>
      <p:bldP spid="31" grpId="0" animBg="1"/>
      <p:bldP spid="7" grpId="0" animBg="1"/>
      <p:bldP spid="36" grpId="0"/>
      <p:bldP spid="32" grpId="0" animBg="1"/>
      <p:bldP spid="37" grpId="0"/>
      <p:bldP spid="38" grpId="0"/>
      <p:bldP spid="39" grpId="0"/>
      <p:bldP spid="41" grpId="0"/>
      <p:bldP spid="42" grpId="0"/>
      <p:bldP spid="33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532884"/>
          </a:xfr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l"/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Vyskloňujte společně podstatná jména  podle vzoru stavení v množném čísle.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448024" y="6156101"/>
            <a:ext cx="7416824" cy="1122808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Vyberte si jedno z těchto podstatných jmen 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a vyskloňujte ho za domácí úkol v jednotném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I množném čísle.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8" name="Výbuch 1 37">
            <a:hlinkClick r:id="rId3" action="ppaction://hlinksldjump"/>
          </p:cNvPr>
          <p:cNvSpPr/>
          <p:nvPr/>
        </p:nvSpPr>
        <p:spPr>
          <a:xfrm>
            <a:off x="8784728" y="1259557"/>
            <a:ext cx="1079873" cy="1296144"/>
          </a:xfrm>
          <a:prstGeom prst="irregularSeal1">
            <a:avLst/>
          </a:prstGeom>
          <a:solidFill>
            <a:srgbClr val="FFC000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4" name="Skupina 13"/>
          <p:cNvGrpSpPr/>
          <p:nvPr/>
        </p:nvGrpSpPr>
        <p:grpSpPr>
          <a:xfrm>
            <a:off x="3744168" y="2699717"/>
            <a:ext cx="2592288" cy="3055557"/>
            <a:chOff x="359792" y="4472473"/>
            <a:chExt cx="2011132" cy="2335477"/>
          </a:xfrm>
        </p:grpSpPr>
        <p:sp>
          <p:nvSpPr>
            <p:cNvPr id="15" name="TextovéPole 14"/>
            <p:cNvSpPr txBox="1"/>
            <p:nvPr/>
          </p:nvSpPr>
          <p:spPr>
            <a:xfrm>
              <a:off x="431800" y="6372125"/>
              <a:ext cx="1912703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představení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16" name="Picture 9" descr="C:\Documents and Settings\Alena T\Local Settings\Temporary Internet Files\Content.IE5\7NYZ7OHH\MC900089034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9792" y="4472473"/>
              <a:ext cx="2011132" cy="17556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7" name="Skupina 16"/>
          <p:cNvGrpSpPr/>
          <p:nvPr/>
        </p:nvGrpSpPr>
        <p:grpSpPr>
          <a:xfrm>
            <a:off x="6768504" y="2267669"/>
            <a:ext cx="2994123" cy="1414849"/>
            <a:chOff x="3672160" y="1979637"/>
            <a:chExt cx="2994123" cy="1414849"/>
          </a:xfrm>
        </p:grpSpPr>
        <p:sp>
          <p:nvSpPr>
            <p:cNvPr id="19" name="TextovéPole 18"/>
            <p:cNvSpPr txBox="1"/>
            <p:nvPr/>
          </p:nvSpPr>
          <p:spPr>
            <a:xfrm>
              <a:off x="5832400" y="2915741"/>
              <a:ext cx="833883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dříví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20" name="Picture 3" descr="C:\Documents and Settings\Alena T\Local Settings\Temporary Internet Files\Content.IE5\VGA6LEDH\MP900403594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672160" y="1979637"/>
              <a:ext cx="2123102" cy="1414849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21" name="Skupina 20"/>
          <p:cNvGrpSpPr/>
          <p:nvPr/>
        </p:nvGrpSpPr>
        <p:grpSpPr>
          <a:xfrm>
            <a:off x="359792" y="2051645"/>
            <a:ext cx="2880320" cy="3388153"/>
            <a:chOff x="7776616" y="2699717"/>
            <a:chExt cx="1992088" cy="2596065"/>
          </a:xfrm>
        </p:grpSpPr>
        <p:sp>
          <p:nvSpPr>
            <p:cNvPr id="22" name="TextovéPole 21"/>
            <p:cNvSpPr txBox="1"/>
            <p:nvPr/>
          </p:nvSpPr>
          <p:spPr>
            <a:xfrm>
              <a:off x="8136656" y="4859957"/>
              <a:ext cx="1346844" cy="435825"/>
            </a:xfrm>
            <a:prstGeom prst="rect">
              <a:avLst/>
            </a:prstGeom>
            <a:solidFill>
              <a:srgbClr val="008000"/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bg1">
                      <a:lumMod val="95000"/>
                    </a:schemeClr>
                  </a:solidFill>
                </a:rPr>
                <a:t>zábradlí</a:t>
              </a:r>
              <a:endParaRPr lang="cs-CZ" sz="2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pic>
          <p:nvPicPr>
            <p:cNvPr id="23" name="Picture 7" descr="C:\Documents and Settings\Alena T\Local Settings\Temporary Internet Files\Content.IE5\7NYZ7OHH\MC90035154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776616" y="2699717"/>
              <a:ext cx="1992088" cy="213904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532884"/>
          </a:xfr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SHRNUTÍ: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3808" y="2195661"/>
            <a:ext cx="8280920" cy="2382191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Podle vzoru stavení 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se skloňují podstatná jména rodu středního zakončená v </a:t>
            </a:r>
            <a:r>
              <a:rPr lang="cs-CZ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1. p. č. </a:t>
            </a:r>
            <a:r>
              <a:rPr lang="cs-CZ" sz="40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j</a:t>
            </a:r>
            <a:r>
              <a:rPr lang="cs-CZ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. </a:t>
            </a:r>
            <a:r>
              <a:rPr lang="cs-CZ" sz="4000" b="1" dirty="0" smtClean="0">
                <a:solidFill>
                  <a:srgbClr val="FFC000"/>
                </a:solidFill>
              </a:rPr>
              <a:t>samohláskou </a:t>
            </a:r>
            <a:r>
              <a:rPr lang="cs-CZ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–</a:t>
            </a:r>
            <a:r>
              <a:rPr lang="cs-CZ" sz="40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í</a:t>
            </a:r>
            <a:r>
              <a:rPr lang="cs-CZ" sz="4000" b="1" dirty="0" smtClean="0">
                <a:solidFill>
                  <a:srgbClr val="FFC000"/>
                </a:solidFill>
              </a:rPr>
              <a:t>.</a:t>
            </a:r>
            <a:endParaRPr lang="cs-CZ" sz="40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32000" y="4715941"/>
            <a:ext cx="7488832" cy="1294585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Vzor stavení je vzor měkký.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V koncovkách vzoru stavení  jsou všechna –í měkká.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pic>
        <p:nvPicPr>
          <p:cNvPr id="7177" name="Picture 9" descr="C:\Documents and Settings\Alena T\Local Settings\Temporary Internet Files\Content.IE5\Y7RZOU83\MC9003532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36563">
            <a:off x="368634" y="4819115"/>
            <a:ext cx="1893909" cy="2080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9" name="Picture 11" descr="C:\Documents and Settings\Alena T\Local Settings\Temporary Internet Files\Content.IE5\HDCMJNQ0\MP90014911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472" y="467469"/>
            <a:ext cx="3297560" cy="223134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2448024" y="6265090"/>
            <a:ext cx="7488832" cy="1294585"/>
          </a:xfrm>
          <a:prstGeom prst="rect">
            <a:avLst/>
          </a:prstGeom>
          <a:solidFill>
            <a:srgbClr val="6633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Některá podstatná jména, která se skloňují podle vzoru stavení, mají jen tvary jednotného čísla (uhlí, dříví, křoví…).</a:t>
            </a:r>
            <a:endParaRPr lang="cs-CZ" sz="2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9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l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Doplňte uvedené tvary podstatných jmen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3808" y="1539697"/>
          <a:ext cx="9361040" cy="5480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260"/>
                <a:gridCol w="2340260"/>
                <a:gridCol w="2340260"/>
                <a:gridCol w="2340260"/>
              </a:tblGrid>
              <a:tr h="91341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p. č. </a:t>
                      </a:r>
                      <a:r>
                        <a:rPr lang="cs-CZ" dirty="0" err="1" smtClean="0"/>
                        <a:t>j</a:t>
                      </a:r>
                      <a:r>
                        <a:rPr lang="cs-CZ" dirty="0" smtClean="0"/>
                        <a:t>.</a:t>
                      </a:r>
                    </a:p>
                    <a:p>
                      <a:r>
                        <a:rPr lang="cs-CZ" dirty="0" smtClean="0"/>
                        <a:t>Ke komu, čemu?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 p. č. </a:t>
                      </a:r>
                      <a:r>
                        <a:rPr lang="cs-CZ" dirty="0" err="1" smtClean="0"/>
                        <a:t>j</a:t>
                      </a:r>
                      <a:r>
                        <a:rPr lang="cs-CZ" dirty="0" smtClean="0"/>
                        <a:t>.</a:t>
                      </a:r>
                    </a:p>
                    <a:p>
                      <a:r>
                        <a:rPr lang="cs-CZ" dirty="0" smtClean="0"/>
                        <a:t>S kým, čím?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p. č. mn.</a:t>
                      </a:r>
                    </a:p>
                    <a:p>
                      <a:r>
                        <a:rPr lang="cs-CZ" dirty="0" smtClean="0"/>
                        <a:t>S kým, čím?</a:t>
                      </a:r>
                      <a:endParaRPr lang="cs-CZ" dirty="0"/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uhlí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uhlí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uhlím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---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obydlí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obydlí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obydlím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obydlími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obilí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obilí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obilím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---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křoví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křoví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křovím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---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1341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zelí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C00000"/>
                          </a:solidFill>
                        </a:rPr>
                        <a:t>zelí</a:t>
                      </a:r>
                      <a:endParaRPr lang="cs-CZ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</a:rPr>
                        <a:t>zelím</a:t>
                      </a:r>
                      <a:endParaRPr lang="cs-CZ" sz="32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6600"/>
                          </a:solidFill>
                        </a:rPr>
                        <a:t>---</a:t>
                      </a:r>
                      <a:endParaRPr lang="cs-CZ" sz="32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2736056" y="2411685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88584" y="4283893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88584" y="3347789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88584" y="2411685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112320" y="5219997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12320" y="6156101"/>
            <a:ext cx="2376264" cy="8640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88584" y="6156101"/>
            <a:ext cx="2376264" cy="8640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88584" y="5219997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736056" y="6156101"/>
            <a:ext cx="2376264" cy="86409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112320" y="2411685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112320" y="3347789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112320" y="4283893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736056" y="3347789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736056" y="4283893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736056" y="5219997"/>
            <a:ext cx="2376264" cy="93610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8064648" y="2699717"/>
            <a:ext cx="1512168" cy="215309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cs-CZ" sz="1600" b="1" dirty="0" err="1" smtClean="0">
                <a:solidFill>
                  <a:srgbClr val="FFC000"/>
                </a:solidFill>
              </a:rPr>
              <a:t>Holašovice</a:t>
            </a:r>
            <a:r>
              <a:rPr lang="cs-CZ" sz="1600" b="1" dirty="0" smtClean="0">
                <a:solidFill>
                  <a:srgbClr val="FFC000"/>
                </a:solidFill>
              </a:rPr>
              <a:t>                 byly                                                  v roce 1998 zapsány                          do Seznamu světového kulturního                 dědictví UNESCO</a:t>
            </a:r>
            <a:endParaRPr lang="cs-CZ" sz="16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30" name="Picture 6" descr="Soubor:HPIM44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6255" y="2987749"/>
            <a:ext cx="3395531" cy="2546648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663300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C000"/>
                </a:solidFill>
                <a:latin typeface="Arial Black" pitchFamily="34" charset="0"/>
              </a:rPr>
              <a:t>Víte</a:t>
            </a:r>
            <a:r>
              <a:rPr lang="cs-CZ" sz="6000" smtClean="0">
                <a:solidFill>
                  <a:srgbClr val="FFC000"/>
                </a:solidFill>
                <a:latin typeface="Arial Black" pitchFamily="34" charset="0"/>
              </a:rPr>
              <a:t>, znáte…?</a:t>
            </a:r>
            <a:endParaRPr lang="cs-CZ" sz="60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1763613"/>
            <a:ext cx="9073008" cy="779316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Stavení je typ budovy, většinou se mluví o stavení na vesnici.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Stavení ale může být také děj – stavba něčeho.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84128" y="6084093"/>
            <a:ext cx="4824536" cy="1237262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Krásná stavení můžete </a:t>
            </a:r>
          </a:p>
          <a:p>
            <a:r>
              <a:rPr lang="cs-CZ" sz="2000" b="1" dirty="0" smtClean="0">
                <a:solidFill>
                  <a:srgbClr val="FFC000"/>
                </a:solidFill>
              </a:rPr>
              <a:t>vidět i v jihočeské obci </a:t>
            </a:r>
          </a:p>
          <a:p>
            <a:r>
              <a:rPr lang="cs-CZ" sz="2000" b="1" dirty="0" err="1" smtClean="0">
                <a:solidFill>
                  <a:srgbClr val="FFC000"/>
                </a:solidFill>
              </a:rPr>
              <a:t>Holašovice</a:t>
            </a:r>
            <a:r>
              <a:rPr lang="cs-CZ" sz="2000" b="1" dirty="0" smtClean="0">
                <a:solidFill>
                  <a:srgbClr val="FFC000"/>
                </a:solidFill>
              </a:rPr>
              <a:t> nedaleko</a:t>
            </a:r>
          </a:p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Českých Budějovic.</a:t>
            </a:r>
            <a:endParaRPr lang="cs-CZ" sz="20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3808" y="5580037"/>
            <a:ext cx="1080120" cy="435825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statek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3808" y="6300117"/>
            <a:ext cx="2304256" cy="779316"/>
          </a:xfrm>
          <a:prstGeom prst="rect">
            <a:avLst/>
          </a:prstGeom>
          <a:solidFill>
            <a:srgbClr val="663300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bg1">
                    <a:lumMod val="95000"/>
                  </a:schemeClr>
                </a:solidFill>
              </a:rPr>
              <a:t>stavení</a:t>
            </a:r>
            <a:endParaRPr lang="cs-CZ" sz="4800" b="1" dirty="0"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" name="Picture 4" descr="File:Holašovice2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6408464" y="4931965"/>
            <a:ext cx="3216109" cy="2412082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C:\Documents and Settings\Alena T\Local Settings\Temporary Internet Files\Content.IE5\LV7IRU1Y\MP90014911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808" y="2699717"/>
            <a:ext cx="3888432" cy="2631172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" grpId="0" animBg="1"/>
      <p:bldP spid="4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1259557"/>
            <a:ext cx="9072563" cy="6048672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Zdroje:</a:t>
            </a:r>
            <a:b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cs-CZ" sz="2200" b="1" dirty="0" smtClean="0">
                <a:solidFill>
                  <a:schemeClr val="bg1">
                    <a:lumMod val="85000"/>
                  </a:schemeClr>
                </a:solidFill>
              </a:rPr>
              <a:t>učebnice:</a:t>
            </a:r>
            <a:r>
              <a:rPr lang="cs-CZ" sz="200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cs-CZ" sz="200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>ČECHURA, Rudolf. </a:t>
            </a:r>
            <a:r>
              <a:rPr lang="cs-CZ" sz="1800" i="1" dirty="0" smtClean="0">
                <a:solidFill>
                  <a:schemeClr val="bg1">
                    <a:lumMod val="85000"/>
                  </a:schemeClr>
                </a:solidFill>
              </a:rPr>
              <a:t>Český jazyk 4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>. Praha: Alter, 1996, ISBN 80-85775-47-6.</a:t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> internet - 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  <a:hlinkClick r:id="rId2"/>
              </a:rPr>
              <a:t>http://cs.wikipedia.org/wiki/Kur_dom%C3%A1c%C3%AD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  <a:hlinkClick r:id="rId3"/>
              </a:rPr>
              <a:t>http://cs.wikipedia.org/wiki/Hola%C5%A1ovice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2200" b="1" dirty="0" smtClean="0">
                <a:solidFill>
                  <a:schemeClr val="bg1">
                    <a:lumMod val="85000"/>
                  </a:schemeClr>
                </a:solidFill>
              </a:rPr>
              <a:t>obrázky: </a:t>
            </a:r>
            <a:r>
              <a:rPr lang="cs-CZ" sz="180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cs-CZ" sz="1800" dirty="0" smtClean="0">
                <a:hlinkClick r:id="rId4"/>
              </a:rPr>
              <a:t>www.office.</a:t>
            </a:r>
            <a:r>
              <a:rPr lang="cs-CZ" sz="1800" dirty="0" err="1" smtClean="0">
                <a:hlinkClick r:id="rId4"/>
              </a:rPr>
              <a:t>microsoft.com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</a:rPr>
              <a:t>Holašovice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 - FIALA. </a:t>
            </a:r>
            <a:r>
              <a:rPr lang="cs-CZ" sz="1800" i="1" dirty="0" err="1" smtClean="0">
                <a:solidFill>
                  <a:schemeClr val="bg1">
                    <a:lumMod val="95000"/>
                  </a:schemeClr>
                </a:solidFill>
              </a:rPr>
              <a:t>Wikipedia.cz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 [online]. [cit. 18.2.2013]. Dostupný na WWW: </a:t>
            </a:r>
            <a:r>
              <a:rPr lang="cs-CZ" sz="1800" dirty="0" smtClean="0">
                <a:hlinkClick r:id="rId5"/>
              </a:rPr>
              <a:t>http://upload.wikimedia.org/wikipedia/commons/e/e1/Hola%C5%A1ovice2.JPG?uselang=cs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 FIALA. 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 [online]. [cit. 19.2.2013]. Dostupný na WWW: </a:t>
            </a:r>
            <a:r>
              <a:rPr lang="cs-CZ" sz="1800" dirty="0" smtClean="0">
                <a:hlinkClick r:id="rId6"/>
              </a:rPr>
              <a:t>http://upload.wikimedia.org/wikipedia/commons/2/22/HPIM4401.JPG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1951</TotalTime>
  <Words>756</Words>
  <Application>Microsoft Office PowerPoint</Application>
  <PresentationFormat>Vlastní</PresentationFormat>
  <Paragraphs>170</Paragraphs>
  <Slides>12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VZORY podstatných jmen</vt:lpstr>
      <vt:lpstr>Prezentace aplikace PowerPoint</vt:lpstr>
      <vt:lpstr>Jednotné číslo</vt:lpstr>
      <vt:lpstr>Najděte podstatná jména, která se skloňují podle vzoru stavení, a vyskloňujte je společně              v jednotném čísle.</vt:lpstr>
      <vt:lpstr>Množné číslo</vt:lpstr>
      <vt:lpstr>Vyskloňujte společně podstatná jména  podle vzoru stavení v množném čísle.</vt:lpstr>
      <vt:lpstr>SHRNUTÍ:</vt:lpstr>
      <vt:lpstr>Prezentace aplikace PowerPoint</vt:lpstr>
      <vt:lpstr>Víte, znáte…?</vt:lpstr>
      <vt:lpstr>Zdroje:  učebnice: ČECHURA, Rudolf. Český jazyk 4. Praha: Alter, 1996, ISBN 80-85775-47-6.  internet - http://cs.wikipedia.org/wiki/Kur_dom%C3%A1c%C3%AD  http://cs.wikipedia.org/wiki/Hola%C5%A1ovice     obrázky:  www.office.microsoft.com Holašovice - FIALA. Wikipedia.cz [online]. [cit. 18.2.2013]. Dostupný na WWW: http://upload.wikimedia.org/wikipedia/commons/e/e1/Hola%C5%A1ovice2.JPG?uselang=cs  FIALA. Wikipedia.cz [online]. [cit. 19.2.2013]. Dostupný na WWW: http://upload.wikimedia.org/wikipedia/commons/2/22/HPIM4401.JPG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 - stavení</dc:title>
  <dc:subject>Český jazyk 4</dc:subject>
  <dc:creator>Mgr. Jana Kneřová</dc:creator>
  <cp:lastModifiedBy>Judita Strnádková</cp:lastModifiedBy>
  <cp:revision>234</cp:revision>
  <cp:lastPrinted>1601-01-01T00:00:00Z</cp:lastPrinted>
  <dcterms:created xsi:type="dcterms:W3CDTF">2011-08-21T18:05:50Z</dcterms:created>
  <dcterms:modified xsi:type="dcterms:W3CDTF">2013-04-19T13:00:06Z</dcterms:modified>
  <cp:category>PJ - skloňování</cp:category>
</cp:coreProperties>
</file>