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28" r:id="rId1"/>
  </p:sldMasterIdLst>
  <p:notesMasterIdLst>
    <p:notesMasterId r:id="rId14"/>
  </p:notesMasterIdLst>
  <p:sldIdLst>
    <p:sldId id="256" r:id="rId2"/>
    <p:sldId id="257" r:id="rId3"/>
    <p:sldId id="291" r:id="rId4"/>
    <p:sldId id="300" r:id="rId5"/>
    <p:sldId id="301" r:id="rId6"/>
    <p:sldId id="260" r:id="rId7"/>
    <p:sldId id="302" r:id="rId8"/>
    <p:sldId id="303" r:id="rId9"/>
    <p:sldId id="304" r:id="rId10"/>
    <p:sldId id="306" r:id="rId11"/>
    <p:sldId id="305" r:id="rId12"/>
    <p:sldId id="272" r:id="rId13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CCFF99"/>
    <a:srgbClr val="663300"/>
    <a:srgbClr val="006600"/>
    <a:srgbClr val="008000"/>
    <a:srgbClr val="00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618" y="-216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Ten, ta, to</a:t>
            </a:r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Kliknutím na sluníčko se dostaneme opět na stránku s obrázky</a:t>
            </a:r>
            <a:r>
              <a:rPr lang="cs-CZ" baseline="0" dirty="0" smtClean="0"/>
              <a:t> (úkoly) – když se dostaneme na tuto stránku jako k nápovědě při řešení příkladů. Jinak nejdříve opakujeme pády, potom skloňujeme.</a:t>
            </a:r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Kliknutím na hvězdičku se dostaneme k nápovědě – stránku s přehledem skloňování v jednotném čísle. Obrázky se objevují postupně. Žáci určují,</a:t>
            </a:r>
            <a:r>
              <a:rPr lang="cs-CZ" baseline="0" dirty="0" smtClean="0"/>
              <a:t> jestli je skloňují podle vzoru město, v případě, že ne, obrázek zase zmizí. V kladném případě žáci skloňují. Je možnost užít nápovědu (hvězdička).</a:t>
            </a:r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49123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r>
              <a:rPr lang="cs-CZ" dirty="0" smtClean="0"/>
              <a:t>Kliknutím na sluníčko se dostaneme opět na stránku s obrázky</a:t>
            </a:r>
            <a:r>
              <a:rPr lang="cs-CZ" baseline="0" dirty="0" smtClean="0"/>
              <a:t> (úkoly).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Klepnutím na hvězdičku se dostaneme k nápovědě – skloňování podstatných jmen v množném čísle.</a:t>
            </a:r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Odkrýváme řešení po řádcích.</a:t>
            </a:r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2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4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6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86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73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6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4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3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2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0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9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88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3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7" y="300990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5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868" indent="0">
              <a:buNone/>
              <a:defRPr sz="3100"/>
            </a:lvl2pPr>
            <a:lvl3pPr marL="1007734" indent="0">
              <a:buNone/>
              <a:defRPr sz="2600"/>
            </a:lvl3pPr>
            <a:lvl4pPr marL="1511602" indent="0">
              <a:buNone/>
              <a:defRPr sz="2200"/>
            </a:lvl4pPr>
            <a:lvl5pPr marL="2015468" indent="0">
              <a:buNone/>
              <a:defRPr sz="2200"/>
            </a:lvl5pPr>
            <a:lvl6pPr marL="2519335" indent="0">
              <a:buNone/>
              <a:defRPr sz="2200"/>
            </a:lvl6pPr>
            <a:lvl7pPr marL="3023201" indent="0">
              <a:buNone/>
              <a:defRPr sz="2200"/>
            </a:lvl7pPr>
            <a:lvl8pPr marL="3527069" indent="0">
              <a:buNone/>
              <a:defRPr sz="2200"/>
            </a:lvl8pPr>
            <a:lvl9pPr marL="4030936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72" tIns="50387" rIns="100772" bIns="5038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7"/>
            <a:ext cx="9072563" cy="4989036"/>
          </a:xfrm>
          <a:prstGeom prst="rect">
            <a:avLst/>
          </a:prstGeom>
        </p:spPr>
        <p:txBody>
          <a:bodyPr vert="horz" lIns="100772" tIns="50387" rIns="100772" bIns="5038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1"/>
            <a:ext cx="3192198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1007734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900" indent="-377900" algn="l" defTabSz="1007734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784" indent="-314916" algn="l" defTabSz="1007734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6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534" indent="-251934" algn="l" defTabSz="1007734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7402" indent="-251934" algn="l" defTabSz="1007734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2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5136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9003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2870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8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734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602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4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335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201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069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936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slide" Target="slide5.xml"/><Relationship Id="rId7" Type="http://schemas.openxmlformats.org/officeDocument/2006/relationships/image" Target="../media/image8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7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wmf"/><Relationship Id="rId5" Type="http://schemas.openxmlformats.org/officeDocument/2006/relationships/image" Target="../media/image12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cs.wikipedia.org/wiki/R%C5%AF%C5%BEe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2000" y="899517"/>
            <a:ext cx="5751513" cy="1408113"/>
          </a:xfrm>
          <a:prstGeom prst="rect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/>
        </p:nvGraphicFramePr>
        <p:xfrm>
          <a:off x="935856" y="2627709"/>
          <a:ext cx="8496944" cy="4324630"/>
        </p:xfrm>
        <a:graphic>
          <a:graphicData uri="http://schemas.openxmlformats.org/drawingml/2006/table">
            <a:tbl>
              <a:tblPr/>
              <a:tblGrid>
                <a:gridCol w="4154063"/>
                <a:gridCol w="4342881"/>
              </a:tblGrid>
              <a:tr h="24924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508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VY_32_INOVACE_10_ČJ_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Podstatná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jména_růže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ČJ 4 – Podstatná jména - skloňování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se seznámí se skloňováním vzoru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růže. Procvičí si skloňování                           na příkladech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. Vysvětlení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pojmu růže, mezipředmětové vztahy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Rozvoj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logického a tvořivého myšlení.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Využívání animace.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za 10"/>
          <p:cNvSpPr/>
          <p:nvPr/>
        </p:nvSpPr>
        <p:spPr>
          <a:xfrm rot="5400000">
            <a:off x="1773005" y="422408"/>
            <a:ext cx="6517637" cy="6463744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63848" y="1619597"/>
            <a:ext cx="8424936" cy="284013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PODSTATNÁ JMÉNA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600152" y="4715941"/>
            <a:ext cx="2505814" cy="1351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růže</a:t>
            </a:r>
            <a:endParaRPr lang="cs-CZ" sz="8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C:\Documents and Settings\Alena T\Local Settings\Temporary Internet Files\Content.IE5\5PVMY0Y1\MP90039963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6576" y="4571925"/>
            <a:ext cx="2064264" cy="2580960"/>
          </a:xfrm>
          <a:prstGeom prst="rect">
            <a:avLst/>
          </a:prstGeom>
          <a:ln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C:\Documents and Settings\Alena T\Local Settings\Temporary Internet Files\Content.IE5\YD0AU5DV\MP90030901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800" y="3851845"/>
            <a:ext cx="2286308" cy="3297560"/>
          </a:xfrm>
          <a:prstGeom prst="rect">
            <a:avLst/>
          </a:prstGeom>
          <a:ln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VZORY podstatných jmen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3808" y="2627709"/>
            <a:ext cx="1224136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pán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52080" y="2627709"/>
            <a:ext cx="1440160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hrad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00352" y="2627709"/>
            <a:ext cx="1440160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muž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064648" y="2627709"/>
            <a:ext cx="1512168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stroj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03808" y="1763613"/>
            <a:ext cx="3600400" cy="664797"/>
          </a:xfrm>
          <a:prstGeom prst="rect">
            <a:avLst/>
          </a:prstGeom>
          <a:solidFill>
            <a:srgbClr val="002060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  <a:latin typeface="Arial Black" pitchFamily="34" charset="0"/>
              </a:rPr>
              <a:t>Mužský rod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75816" y="5796061"/>
            <a:ext cx="3600400" cy="664797"/>
          </a:xfrm>
          <a:prstGeom prst="rect">
            <a:avLst/>
          </a:prstGeom>
          <a:solidFill>
            <a:srgbClr val="002060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  <a:latin typeface="Arial Black" pitchFamily="34" charset="0"/>
              </a:rPr>
              <a:t>Střední rod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75816" y="3707829"/>
            <a:ext cx="3600400" cy="664797"/>
          </a:xfrm>
          <a:prstGeom prst="rect">
            <a:avLst/>
          </a:prstGeom>
          <a:solidFill>
            <a:srgbClr val="002060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  <a:latin typeface="Arial Black" pitchFamily="34" charset="0"/>
              </a:rPr>
              <a:t>Ženský rod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75816" y="4715941"/>
            <a:ext cx="1584176" cy="664797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žena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024088" y="4715941"/>
            <a:ext cx="1440160" cy="664797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růže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28344" y="4715941"/>
            <a:ext cx="1728192" cy="664797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píseň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064648" y="4715941"/>
            <a:ext cx="1440160" cy="664797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kost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272560" y="6588149"/>
            <a:ext cx="2304256" cy="6647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stavení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56336" y="6588149"/>
            <a:ext cx="1512168" cy="6647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kuře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024088" y="6588149"/>
            <a:ext cx="1728192" cy="66479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moře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5816" y="6588149"/>
            <a:ext cx="1944216" cy="6647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město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03808" y="1691605"/>
            <a:ext cx="9073008" cy="5702459"/>
          </a:xfrm>
          <a:prstGeom prst="rect">
            <a:avLst/>
          </a:prstGeom>
          <a:solidFill>
            <a:schemeClr val="accent6">
              <a:lumMod val="50000"/>
            </a:schemeClr>
          </a:solidFill>
          <a:ln w="127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19600" b="1" dirty="0" smtClean="0">
              <a:solidFill>
                <a:schemeClr val="bg1">
                  <a:lumMod val="75000"/>
                </a:schemeClr>
              </a:solidFill>
              <a:effectLst/>
              <a:latin typeface="Arial Black" pitchFamily="34" charset="0"/>
            </a:endParaRPr>
          </a:p>
          <a:p>
            <a:pPr algn="ctr"/>
            <a:endParaRPr lang="cs-CZ" sz="19600" b="1" dirty="0" smtClean="0">
              <a:solidFill>
                <a:schemeClr val="bg1">
                  <a:lumMod val="75000"/>
                </a:schemeClr>
              </a:solidFill>
              <a:effectLst/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863848" y="2771725"/>
            <a:ext cx="5461303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Dnes si probereme vzor</a:t>
            </a:r>
            <a:endParaRPr lang="cs-CZ" sz="32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456559" y="4787949"/>
            <a:ext cx="4974439" cy="23821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160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</a:rPr>
              <a:t>růže</a:t>
            </a:r>
          </a:p>
        </p:txBody>
      </p:sp>
      <p:pic>
        <p:nvPicPr>
          <p:cNvPr id="2050" name="Picture 2" descr="C:\Documents and Settings\Alena T\Local Settings\Temporary Internet Files\Content.IE5\2BR23QX1\MC90043687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6456" y="1907629"/>
            <a:ext cx="3168352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/>
          </a:bodyPr>
          <a:lstStyle/>
          <a:p>
            <a:pPr marL="0" marR="0" lvl="0" indent="0" algn="l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Ženský rod – vzor růže  </a:t>
            </a:r>
            <a:endParaRPr kumimoji="0" lang="cs-CZ" sz="5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3808" y="2123653"/>
            <a:ext cx="9299341" cy="481510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C000"/>
                </a:solidFill>
              </a:rPr>
              <a:t>Podle vzoru RŮŽE se skloňují </a:t>
            </a:r>
            <a:r>
              <a:rPr lang="cs-CZ" sz="6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podstatná jména </a:t>
            </a:r>
            <a:r>
              <a:rPr lang="cs-CZ" sz="6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rodu ženského</a:t>
            </a:r>
            <a:r>
              <a:rPr lang="cs-CZ" sz="6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, která končí v</a:t>
            </a:r>
            <a:r>
              <a:rPr lang="cs-CZ" sz="6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1. p. č. </a:t>
            </a:r>
            <a:r>
              <a:rPr lang="cs-CZ" sz="66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j</a:t>
            </a:r>
            <a:r>
              <a:rPr lang="cs-CZ" sz="6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. </a:t>
            </a:r>
          </a:p>
          <a:p>
            <a:r>
              <a:rPr lang="cs-CZ" sz="6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samohláskou </a:t>
            </a:r>
            <a:r>
              <a:rPr lang="cs-CZ" sz="6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–e/–</a:t>
            </a:r>
            <a:r>
              <a:rPr lang="cs-CZ" sz="66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ě</a:t>
            </a:r>
            <a:r>
              <a:rPr lang="cs-CZ" sz="6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.</a:t>
            </a:r>
            <a:endParaRPr lang="cs-CZ" sz="66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ovéPole 34"/>
          <p:cNvSpPr txBox="1"/>
          <p:nvPr/>
        </p:nvSpPr>
        <p:spPr>
          <a:xfrm>
            <a:off x="5328344" y="2915741"/>
            <a:ext cx="1224136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(k, ke)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408464" y="1763613"/>
            <a:ext cx="2088232" cy="60753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e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408464" y="2339677"/>
            <a:ext cx="2088232" cy="60753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e</a:t>
            </a:r>
            <a:r>
              <a:rPr lang="cs-CZ" sz="3600" b="1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15776" y="5868069"/>
            <a:ext cx="9649072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Zkusíme společně vyskloňovat slovo </a:t>
            </a:r>
            <a:r>
              <a:rPr lang="cs-CZ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koule. </a:t>
            </a:r>
            <a:endParaRPr lang="cs-CZ" sz="2800" b="1" dirty="0">
              <a:solidFill>
                <a:schemeClr val="accent6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3768" y="1763613"/>
            <a:ext cx="3477234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1. pád – kdo? co?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15776" y="2339677"/>
            <a:ext cx="4059125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2. pád – koho? čeho?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43768" y="2843733"/>
            <a:ext cx="4315605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3. pád – komu? čemu?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15776" y="3491805"/>
            <a:ext cx="3639138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4. pád – koho? co?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43768" y="3995861"/>
            <a:ext cx="5295039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5. pád – oslovujeme, voláme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15776" y="4643933"/>
            <a:ext cx="4937570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6. pád – (o) kom? (o) čem?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15776" y="5147989"/>
            <a:ext cx="3698448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7. pád – kým? čím?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408464" y="2915741"/>
            <a:ext cx="2088232" cy="55027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i</a:t>
            </a:r>
            <a:endParaRPr lang="cs-CZ" sz="32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408464" y="3419797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i</a:t>
            </a:r>
            <a:endParaRPr lang="cs-CZ" sz="32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408464" y="3995861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e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!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408464" y="4499917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i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4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/>
          </a:bodyPr>
          <a:lstStyle/>
          <a:p>
            <a:pPr marL="0" marR="0" lvl="0" indent="0" algn="l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Ženský rod – růže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976416" y="467469"/>
            <a:ext cx="3888432" cy="1259946"/>
          </a:xfrm>
          <a:solidFill>
            <a:srgbClr val="006600"/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r"/>
            <a:r>
              <a:rPr lang="cs-CZ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Jednotné číslo</a:t>
            </a:r>
            <a:endParaRPr lang="cs-CZ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408464" y="5003973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í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8568704" y="1907629"/>
            <a:ext cx="987771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koule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8496696" y="2483693"/>
            <a:ext cx="1440160" cy="112280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koule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endParaRPr lang="cs-CZ" sz="2400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8568705" y="2987749"/>
            <a:ext cx="1296144" cy="77931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kouli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8568704" y="3491805"/>
            <a:ext cx="1511921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kouli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8496697" y="4067869"/>
            <a:ext cx="1440160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koule!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8280424" y="5003973"/>
            <a:ext cx="1800201" cy="129452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400" b="1" dirty="0" smtClean="0">
                <a:solidFill>
                  <a:srgbClr val="FFC000"/>
                </a:solidFill>
              </a:rPr>
              <a:t>koulí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endParaRPr lang="cs-CZ" sz="2400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328344" y="241168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(bez)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328344" y="349180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(pro)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328344" y="3995861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  ---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328344" y="1835621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  ---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328344" y="457192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(o)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184328" y="5075981"/>
            <a:ext cx="1224136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(s, se)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9" name="Slunce 48">
            <a:hlinkClick r:id="rId3" action="ppaction://hlinksldjump"/>
          </p:cNvPr>
          <p:cNvSpPr/>
          <p:nvPr/>
        </p:nvSpPr>
        <p:spPr>
          <a:xfrm>
            <a:off x="6048424" y="827509"/>
            <a:ext cx="1008112" cy="864096"/>
          </a:xfrm>
          <a:prstGeom prst="sun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8424689" y="4571925"/>
            <a:ext cx="1512168" cy="112280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 kouli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endParaRPr lang="cs-CZ" sz="2400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215776" y="6732165"/>
            <a:ext cx="9670254" cy="493084"/>
          </a:xfrm>
          <a:prstGeom prst="rect">
            <a:avLst/>
          </a:prstGeom>
          <a:solidFill>
            <a:srgbClr val="006600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C000"/>
                </a:solidFill>
              </a:rPr>
              <a:t>Koncovky jsou stejné.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17" grpId="0" animBg="1"/>
      <p:bldP spid="27" grpId="0" animBg="1"/>
      <p:bldP spid="18" grpId="0" animBg="1"/>
      <p:bldP spid="4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9" grpId="0" animBg="1"/>
      <p:bldP spid="30" grpId="0" animBg="1"/>
      <p:bldP spid="31" grpId="0" animBg="1"/>
      <p:bldP spid="7" grpId="0" animBg="1"/>
      <p:bldP spid="32" grpId="0" animBg="1"/>
      <p:bldP spid="37" grpId="0"/>
      <p:bldP spid="38" grpId="0"/>
      <p:bldP spid="39" grpId="0"/>
      <p:bldP spid="40" grpId="0"/>
      <p:bldP spid="41" grpId="0"/>
      <p:bldP spid="42" grpId="0"/>
      <p:bldP spid="33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36" grpId="0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532884"/>
          </a:xfr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Najděte podstatná jména, která se skloňují podle vzoru růže, a vyskloňujte je společně              ve třídě v jednotném čísle.</a:t>
            </a:r>
            <a:endParaRPr lang="cs-CZ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592040" y="6372125"/>
            <a:ext cx="5968878" cy="6647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8000"/>
                </a:solidFill>
              </a:rPr>
              <a:t>Odůvodněte svůj výběr.</a:t>
            </a:r>
            <a:endParaRPr lang="cs-CZ" sz="4000" b="1" dirty="0">
              <a:solidFill>
                <a:srgbClr val="008000"/>
              </a:solidFill>
            </a:endParaRPr>
          </a:p>
        </p:txBody>
      </p:sp>
      <p:sp>
        <p:nvSpPr>
          <p:cNvPr id="38" name="Výbuch 1 37">
            <a:hlinkClick r:id="rId3" action="ppaction://hlinksldjump"/>
          </p:cNvPr>
          <p:cNvSpPr/>
          <p:nvPr/>
        </p:nvSpPr>
        <p:spPr>
          <a:xfrm>
            <a:off x="8640712" y="6084093"/>
            <a:ext cx="1079873" cy="1296144"/>
          </a:xfrm>
          <a:prstGeom prst="irregularSeal1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9" name="Skupina 38"/>
          <p:cNvGrpSpPr/>
          <p:nvPr/>
        </p:nvGrpSpPr>
        <p:grpSpPr>
          <a:xfrm>
            <a:off x="431800" y="4571925"/>
            <a:ext cx="1800200" cy="2699718"/>
            <a:chOff x="2592040" y="3419797"/>
            <a:chExt cx="1800200" cy="2699718"/>
          </a:xfrm>
        </p:grpSpPr>
        <p:sp>
          <p:nvSpPr>
            <p:cNvPr id="37" name="TextovéPole 36"/>
            <p:cNvSpPr txBox="1"/>
            <p:nvPr/>
          </p:nvSpPr>
          <p:spPr>
            <a:xfrm>
              <a:off x="2592040" y="3419797"/>
              <a:ext cx="1328084" cy="51886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rgbClr val="663300"/>
                  </a:solidFill>
                </a:rPr>
                <a:t>dýně</a:t>
              </a:r>
              <a:endParaRPr lang="cs-CZ" sz="2400" b="1" dirty="0">
                <a:solidFill>
                  <a:srgbClr val="663300"/>
                </a:solidFill>
              </a:endParaRPr>
            </a:p>
          </p:txBody>
        </p:sp>
        <p:pic>
          <p:nvPicPr>
            <p:cNvPr id="1038" name="Picture 14" descr="C:\Documents and Settings\Alena T\Local Settings\Temporary Internet Files\Content.IE5\I0BVL639\MP900442504[1]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92040" y="3934161"/>
              <a:ext cx="1800200" cy="2185354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36" name="Skupina 35"/>
          <p:cNvGrpSpPr/>
          <p:nvPr/>
        </p:nvGrpSpPr>
        <p:grpSpPr>
          <a:xfrm>
            <a:off x="7776616" y="3419797"/>
            <a:ext cx="1841500" cy="2236025"/>
            <a:chOff x="7776616" y="3419797"/>
            <a:chExt cx="1841500" cy="2236025"/>
          </a:xfrm>
        </p:grpSpPr>
        <p:sp>
          <p:nvSpPr>
            <p:cNvPr id="35" name="TextovéPole 34"/>
            <p:cNvSpPr txBox="1"/>
            <p:nvPr/>
          </p:nvSpPr>
          <p:spPr>
            <a:xfrm>
              <a:off x="7992640" y="5219997"/>
              <a:ext cx="1297150" cy="43582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rgbClr val="663300"/>
                  </a:solidFill>
                </a:rPr>
                <a:t>televize</a:t>
              </a:r>
              <a:endParaRPr lang="cs-CZ" sz="2400" b="1" dirty="0">
                <a:solidFill>
                  <a:srgbClr val="663300"/>
                </a:solidFill>
              </a:endParaRPr>
            </a:p>
          </p:txBody>
        </p:sp>
        <p:pic>
          <p:nvPicPr>
            <p:cNvPr id="3075" name="Picture 3" descr="C:\Documents and Settings\Alena T\Local Settings\Temporary Internet Files\Content.IE5\5PVMY0Y1\MC900432431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776616" y="3419797"/>
              <a:ext cx="1841500" cy="15716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53" name="Skupina 52"/>
          <p:cNvGrpSpPr/>
          <p:nvPr/>
        </p:nvGrpSpPr>
        <p:grpSpPr>
          <a:xfrm>
            <a:off x="3528144" y="1907629"/>
            <a:ext cx="2286521" cy="2884097"/>
            <a:chOff x="3528144" y="1907629"/>
            <a:chExt cx="2286521" cy="2884097"/>
          </a:xfrm>
        </p:grpSpPr>
        <p:sp>
          <p:nvSpPr>
            <p:cNvPr id="30" name="TextovéPole 29"/>
            <p:cNvSpPr txBox="1"/>
            <p:nvPr/>
          </p:nvSpPr>
          <p:spPr>
            <a:xfrm>
              <a:off x="3816176" y="4355901"/>
              <a:ext cx="1758815" cy="43582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rgbClr val="663300"/>
                  </a:solidFill>
                </a:rPr>
                <a:t>zeměkoule</a:t>
              </a:r>
              <a:endParaRPr lang="cs-CZ" sz="2400" b="1" dirty="0">
                <a:solidFill>
                  <a:srgbClr val="663300"/>
                </a:solidFill>
              </a:endParaRPr>
            </a:p>
          </p:txBody>
        </p:sp>
        <p:pic>
          <p:nvPicPr>
            <p:cNvPr id="3088" name="Picture 16" descr="C:\Documents and Settings\Alena T\Local Settings\Temporary Internet Files\Content.IE5\2BR23QX1\MC900431532[1]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528144" y="1907629"/>
              <a:ext cx="2286521" cy="22865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52" name="Skupina 51"/>
          <p:cNvGrpSpPr/>
          <p:nvPr/>
        </p:nvGrpSpPr>
        <p:grpSpPr>
          <a:xfrm>
            <a:off x="503807" y="1987921"/>
            <a:ext cx="2501542" cy="2230265"/>
            <a:chOff x="503807" y="1987921"/>
            <a:chExt cx="2501542" cy="2230265"/>
          </a:xfrm>
        </p:grpSpPr>
        <p:sp>
          <p:nvSpPr>
            <p:cNvPr id="29" name="TextovéPole 28"/>
            <p:cNvSpPr txBox="1"/>
            <p:nvPr/>
          </p:nvSpPr>
          <p:spPr>
            <a:xfrm>
              <a:off x="2015976" y="3635821"/>
              <a:ext cx="989373" cy="43582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rgbClr val="663300"/>
                  </a:solidFill>
                </a:rPr>
                <a:t>štěně</a:t>
              </a:r>
              <a:endParaRPr lang="cs-CZ" sz="2400" b="1" dirty="0">
                <a:solidFill>
                  <a:srgbClr val="663300"/>
                </a:solidFill>
              </a:endParaRPr>
            </a:p>
          </p:txBody>
        </p:sp>
        <p:pic>
          <p:nvPicPr>
            <p:cNvPr id="3094" name="Picture 22" descr="C:\Documents and Settings\Alena T\Local Settings\Temporary Internet Files\Content.IE5\YD0AU5DV\MC900019209[1].wmf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flipH="1">
              <a:off x="503807" y="1987921"/>
              <a:ext cx="1584176" cy="223026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55" name="Skupina 54"/>
          <p:cNvGrpSpPr/>
          <p:nvPr/>
        </p:nvGrpSpPr>
        <p:grpSpPr>
          <a:xfrm>
            <a:off x="4968304" y="4715941"/>
            <a:ext cx="2243458" cy="1512168"/>
            <a:chOff x="4968304" y="4715941"/>
            <a:chExt cx="2243458" cy="1512168"/>
          </a:xfrm>
        </p:grpSpPr>
        <p:sp>
          <p:nvSpPr>
            <p:cNvPr id="46" name="TextovéPole 45"/>
            <p:cNvSpPr txBox="1"/>
            <p:nvPr/>
          </p:nvSpPr>
          <p:spPr>
            <a:xfrm>
              <a:off x="6480472" y="5652045"/>
              <a:ext cx="731290" cy="43582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rgbClr val="663300"/>
                  </a:solidFill>
                </a:rPr>
                <a:t>dítě</a:t>
              </a:r>
              <a:endParaRPr lang="cs-CZ" sz="2400" b="1" dirty="0">
                <a:solidFill>
                  <a:srgbClr val="663300"/>
                </a:solidFill>
              </a:endParaRPr>
            </a:p>
          </p:txBody>
        </p:sp>
        <p:pic>
          <p:nvPicPr>
            <p:cNvPr id="3095" name="Picture 23" descr="C:\Documents and Settings\Alena T\Local Settings\Temporary Internet Files\Content.IE5\2BR23QX1\MM900365298[1]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968304" y="4715941"/>
              <a:ext cx="1512168" cy="151216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54" name="Skupina 53"/>
          <p:cNvGrpSpPr/>
          <p:nvPr/>
        </p:nvGrpSpPr>
        <p:grpSpPr>
          <a:xfrm>
            <a:off x="6264448" y="1979637"/>
            <a:ext cx="3078114" cy="1714500"/>
            <a:chOff x="6264448" y="1979637"/>
            <a:chExt cx="3078114" cy="1714500"/>
          </a:xfrm>
        </p:grpSpPr>
        <p:sp>
          <p:nvSpPr>
            <p:cNvPr id="10" name="TextovéPole 9"/>
            <p:cNvSpPr txBox="1"/>
            <p:nvPr/>
          </p:nvSpPr>
          <p:spPr>
            <a:xfrm>
              <a:off x="8064648" y="2411685"/>
              <a:ext cx="1277914" cy="43582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rgbClr val="663300"/>
                  </a:solidFill>
                </a:rPr>
                <a:t>meloun</a:t>
              </a:r>
              <a:endParaRPr lang="cs-CZ" sz="2400" b="1" dirty="0">
                <a:solidFill>
                  <a:srgbClr val="663300"/>
                </a:solidFill>
              </a:endParaRPr>
            </a:p>
          </p:txBody>
        </p:sp>
        <p:pic>
          <p:nvPicPr>
            <p:cNvPr id="3097" name="Picture 25" descr="C:\Documents and Settings\Alena T\Local Settings\Temporary Internet Files\Content.IE5\SQ5AKM59\MC900436903[1].pn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264448" y="1979637"/>
              <a:ext cx="1714500" cy="17145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ovéPole 46"/>
          <p:cNvSpPr txBox="1"/>
          <p:nvPr/>
        </p:nvSpPr>
        <p:spPr>
          <a:xfrm>
            <a:off x="5328344" y="5075981"/>
            <a:ext cx="1224136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(s, se)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328344" y="2915741"/>
            <a:ext cx="1224136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(k, ke)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408464" y="1763613"/>
            <a:ext cx="2088232" cy="60753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e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408464" y="2339677"/>
            <a:ext cx="2088232" cy="60753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í</a:t>
            </a:r>
            <a:r>
              <a:rPr lang="cs-CZ" sz="3600" b="1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87784" y="6012085"/>
            <a:ext cx="9649072" cy="42152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300" b="1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Zkusíme teď společně vyskloňovat slovo </a:t>
            </a:r>
            <a:r>
              <a:rPr lang="cs-CZ" sz="23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koule</a:t>
            </a:r>
            <a:r>
              <a:rPr lang="cs-CZ" sz="2300" b="1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 (mn. č.). </a:t>
            </a:r>
            <a:endParaRPr lang="cs-CZ" sz="2300" b="1" dirty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3768" y="1763613"/>
            <a:ext cx="3477234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1. pád – kdo? co?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15776" y="2339677"/>
            <a:ext cx="4059125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2. pád – koho? čeho?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43768" y="2843733"/>
            <a:ext cx="4315605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3. pád – komu? čemu?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15776" y="3491805"/>
            <a:ext cx="3639138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4. pád – koho? co?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43768" y="3995861"/>
            <a:ext cx="5295039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5. pád – oslovujeme, voláme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15776" y="4643933"/>
            <a:ext cx="4937570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6. pád – (o) kom? (o) čem?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15776" y="5147989"/>
            <a:ext cx="3698448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7. pád – kým? čím?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480472" y="2915741"/>
            <a:ext cx="2016224" cy="55027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ím</a:t>
            </a:r>
            <a:endParaRPr lang="cs-CZ" sz="32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408464" y="3419797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e</a:t>
            </a:r>
            <a:endParaRPr lang="cs-CZ" sz="32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408464" y="3923853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e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!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408464" y="4499917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ích</a:t>
            </a:r>
            <a:endParaRPr lang="cs-CZ" sz="32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sp>
        <p:nvSpPr>
          <p:cNvPr id="34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/>
          </a:bodyPr>
          <a:lstStyle/>
          <a:p>
            <a:pPr marL="0" marR="0" lvl="0" indent="0" algn="l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Ženský rod – 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růže</a:t>
            </a:r>
            <a:endParaRPr kumimoji="0" lang="cs-CZ" sz="36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976416" y="467469"/>
            <a:ext cx="3888432" cy="1259946"/>
          </a:xfrm>
          <a:solidFill>
            <a:srgbClr val="006600"/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r"/>
            <a:r>
              <a:rPr lang="cs-CZ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Množné číslo</a:t>
            </a:r>
            <a:endParaRPr lang="cs-CZ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8136656" y="4571925"/>
            <a:ext cx="1943969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    koulích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408464" y="5003973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růž</a:t>
            </a:r>
            <a:r>
              <a:rPr lang="cs-CZ" sz="3200" b="1" dirty="0" smtClean="0">
                <a:solidFill>
                  <a:srgbClr val="CCFF99"/>
                </a:solidFill>
                <a:latin typeface="Arial Black" pitchFamily="34" charset="0"/>
              </a:rPr>
              <a:t>emi</a:t>
            </a:r>
            <a:endParaRPr lang="cs-CZ" sz="32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8424688" y="1763613"/>
            <a:ext cx="1582358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koule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8309749" y="2411685"/>
            <a:ext cx="1770876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  koulí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8280672" y="2771725"/>
            <a:ext cx="1512168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400" b="1" dirty="0" smtClean="0">
                <a:solidFill>
                  <a:srgbClr val="FFC000"/>
                </a:solidFill>
              </a:rPr>
              <a:t>koulím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8568704" y="4067869"/>
            <a:ext cx="1511921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koule!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8568704" y="5075981"/>
            <a:ext cx="1511921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koulemi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328344" y="241168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(bez)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328344" y="349180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(pro)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328344" y="3995861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  ---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328344" y="1835621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  ---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328344" y="457192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(o)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287784" y="6732165"/>
            <a:ext cx="9598246" cy="493084"/>
          </a:xfrm>
          <a:prstGeom prst="rect">
            <a:avLst/>
          </a:prstGeom>
          <a:solidFill>
            <a:srgbClr val="006600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C000"/>
                </a:solidFill>
              </a:rPr>
              <a:t>Koncovky jsou stejné.</a:t>
            </a:r>
          </a:p>
        </p:txBody>
      </p:sp>
      <p:sp>
        <p:nvSpPr>
          <p:cNvPr id="49" name="Slunce 48">
            <a:hlinkClick r:id="rId3" action="ppaction://hlinksldjump"/>
          </p:cNvPr>
          <p:cNvSpPr/>
          <p:nvPr/>
        </p:nvSpPr>
        <p:spPr>
          <a:xfrm>
            <a:off x="143768" y="1115541"/>
            <a:ext cx="1008112" cy="864096"/>
          </a:xfrm>
          <a:prstGeom prst="sun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8280672" y="3491805"/>
            <a:ext cx="1555099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  koule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35" grpId="0" animBg="1"/>
      <p:bldP spid="17" grpId="0" animBg="1"/>
      <p:bldP spid="27" grpId="0" animBg="1"/>
      <p:bldP spid="18" grpId="0" animBg="1"/>
      <p:bldP spid="4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9" grpId="0" animBg="1"/>
      <p:bldP spid="30" grpId="0" animBg="1"/>
      <p:bldP spid="31" grpId="0" animBg="1"/>
      <p:bldP spid="7" grpId="0" animBg="1"/>
      <p:bldP spid="36" grpId="0"/>
      <p:bldP spid="32" grpId="0" animBg="1"/>
      <p:bldP spid="37" grpId="0"/>
      <p:bldP spid="38" grpId="0"/>
      <p:bldP spid="39" grpId="0"/>
      <p:bldP spid="41" grpId="0"/>
      <p:bldP spid="42" grpId="0"/>
      <p:bldP spid="33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532884"/>
          </a:xfr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l"/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Vyskloňujte společně podstatná jména  podle vzoru růže v množném čísle.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448024" y="6156101"/>
            <a:ext cx="7416824" cy="1122808"/>
          </a:xfrm>
          <a:prstGeom prst="rect">
            <a:avLst/>
          </a:prstGeom>
          <a:solidFill>
            <a:srgbClr val="6633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Vyberte si jedno z těchto podstatných jmen 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a vyskloňujte ho za domácí úkol v jednotném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I množném čísle.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8" name="Výbuch 1 37">
            <a:hlinkClick r:id="rId3" action="ppaction://hlinksldjump"/>
          </p:cNvPr>
          <p:cNvSpPr/>
          <p:nvPr/>
        </p:nvSpPr>
        <p:spPr>
          <a:xfrm>
            <a:off x="8784728" y="1259557"/>
            <a:ext cx="1079873" cy="1296144"/>
          </a:xfrm>
          <a:prstGeom prst="irregularSeal1">
            <a:avLst/>
          </a:prstGeom>
          <a:solidFill>
            <a:srgbClr val="FFC000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4" name="Skupina 13"/>
          <p:cNvGrpSpPr/>
          <p:nvPr/>
        </p:nvGrpSpPr>
        <p:grpSpPr>
          <a:xfrm>
            <a:off x="647824" y="2195661"/>
            <a:ext cx="2376264" cy="3707831"/>
            <a:chOff x="2592040" y="3568427"/>
            <a:chExt cx="1800200" cy="2551088"/>
          </a:xfrm>
        </p:grpSpPr>
        <p:sp>
          <p:nvSpPr>
            <p:cNvPr id="15" name="TextovéPole 14"/>
            <p:cNvSpPr txBox="1"/>
            <p:nvPr/>
          </p:nvSpPr>
          <p:spPr>
            <a:xfrm>
              <a:off x="2592040" y="3568427"/>
              <a:ext cx="683948" cy="29985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cs-CZ" sz="2400" b="1" dirty="0" smtClean="0">
                  <a:solidFill>
                    <a:srgbClr val="663300"/>
                  </a:solidFill>
                </a:rPr>
                <a:t>dýně</a:t>
              </a:r>
              <a:endParaRPr lang="cs-CZ" sz="2400" b="1" dirty="0">
                <a:solidFill>
                  <a:srgbClr val="663300"/>
                </a:solidFill>
              </a:endParaRPr>
            </a:p>
          </p:txBody>
        </p:sp>
        <p:pic>
          <p:nvPicPr>
            <p:cNvPr id="16" name="Picture 14" descr="C:\Documents and Settings\Alena T\Local Settings\Temporary Internet Files\Content.IE5\I0BVL639\MP900442504[1]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92040" y="3934161"/>
              <a:ext cx="1800200" cy="2185354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7" name="Skupina 16"/>
          <p:cNvGrpSpPr/>
          <p:nvPr/>
        </p:nvGrpSpPr>
        <p:grpSpPr>
          <a:xfrm>
            <a:off x="3744168" y="2195661"/>
            <a:ext cx="2736304" cy="3311983"/>
            <a:chOff x="3528144" y="1907629"/>
            <a:chExt cx="2286521" cy="2819259"/>
          </a:xfrm>
        </p:grpSpPr>
        <p:sp>
          <p:nvSpPr>
            <p:cNvPr id="19" name="TextovéPole 18"/>
            <p:cNvSpPr txBox="1"/>
            <p:nvPr/>
          </p:nvSpPr>
          <p:spPr>
            <a:xfrm>
              <a:off x="3960730" y="4355901"/>
              <a:ext cx="1469708" cy="37098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cs-CZ" sz="2400" b="1" dirty="0" smtClean="0">
                  <a:solidFill>
                    <a:srgbClr val="663300"/>
                  </a:solidFill>
                </a:rPr>
                <a:t>zeměkoule</a:t>
              </a:r>
              <a:endParaRPr lang="cs-CZ" sz="2400" b="1" dirty="0">
                <a:solidFill>
                  <a:srgbClr val="663300"/>
                </a:solidFill>
              </a:endParaRPr>
            </a:p>
          </p:txBody>
        </p:sp>
        <p:pic>
          <p:nvPicPr>
            <p:cNvPr id="20" name="Picture 16" descr="C:\Documents and Settings\Alena T\Local Settings\Temporary Internet Files\Content.IE5\2BR23QX1\MC900431532[1]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528144" y="1907629"/>
              <a:ext cx="2286521" cy="22865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21" name="Skupina 20"/>
          <p:cNvGrpSpPr/>
          <p:nvPr/>
        </p:nvGrpSpPr>
        <p:grpSpPr>
          <a:xfrm>
            <a:off x="7200552" y="2771725"/>
            <a:ext cx="2417564" cy="2757781"/>
            <a:chOff x="7776616" y="3419797"/>
            <a:chExt cx="1841500" cy="2138093"/>
          </a:xfrm>
        </p:grpSpPr>
        <p:sp>
          <p:nvSpPr>
            <p:cNvPr id="22" name="TextovéPole 21"/>
            <p:cNvSpPr txBox="1"/>
            <p:nvPr/>
          </p:nvSpPr>
          <p:spPr>
            <a:xfrm>
              <a:off x="8147184" y="5219997"/>
              <a:ext cx="988061" cy="33789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cs-CZ" sz="2400" b="1" dirty="0" smtClean="0">
                  <a:solidFill>
                    <a:srgbClr val="663300"/>
                  </a:solidFill>
                </a:rPr>
                <a:t>televize</a:t>
              </a:r>
              <a:endParaRPr lang="cs-CZ" sz="2400" b="1" dirty="0">
                <a:solidFill>
                  <a:srgbClr val="663300"/>
                </a:solidFill>
              </a:endParaRPr>
            </a:p>
          </p:txBody>
        </p:sp>
        <p:pic>
          <p:nvPicPr>
            <p:cNvPr id="23" name="Picture 3" descr="C:\Documents and Settings\Alena T\Local Settings\Temporary Internet Files\Content.IE5\5PVMY0Y1\MC900432431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776616" y="3419797"/>
              <a:ext cx="1841500" cy="15716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532884"/>
          </a:xfr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l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SHRNUTÍ: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3808" y="2195661"/>
            <a:ext cx="8280920" cy="2382191"/>
          </a:xfrm>
          <a:prstGeom prst="rect">
            <a:avLst/>
          </a:prstGeom>
          <a:solidFill>
            <a:srgbClr val="6633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Podle vzoru </a:t>
            </a:r>
            <a:r>
              <a:rPr lang="cs-CZ" sz="4000" b="1" dirty="0" smtClean="0">
                <a:solidFill>
                  <a:srgbClr val="CCFF99"/>
                </a:solidFill>
              </a:rPr>
              <a:t>růže 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se skloňují podstatná jména rodu ženského zakončená v </a:t>
            </a:r>
            <a:r>
              <a:rPr lang="cs-CZ" sz="4000" b="1" dirty="0" smtClean="0">
                <a:solidFill>
                  <a:srgbClr val="CCFF99"/>
                </a:solidFill>
              </a:rPr>
              <a:t>1. p. č. </a:t>
            </a:r>
            <a:r>
              <a:rPr lang="cs-CZ" sz="4000" b="1" dirty="0" err="1" smtClean="0">
                <a:solidFill>
                  <a:srgbClr val="CCFF99"/>
                </a:solidFill>
              </a:rPr>
              <a:t>j</a:t>
            </a:r>
            <a:r>
              <a:rPr lang="cs-CZ" sz="4000" b="1" dirty="0" smtClean="0">
                <a:solidFill>
                  <a:srgbClr val="CCFF99"/>
                </a:solidFill>
              </a:rPr>
              <a:t>. </a:t>
            </a:r>
            <a:r>
              <a:rPr lang="cs-CZ" sz="4000" b="1" dirty="0" smtClean="0">
                <a:solidFill>
                  <a:srgbClr val="FFC000"/>
                </a:solidFill>
              </a:rPr>
              <a:t>samohláskou </a:t>
            </a:r>
            <a:r>
              <a:rPr lang="cs-CZ" sz="4000" b="1" dirty="0" smtClean="0">
                <a:solidFill>
                  <a:srgbClr val="CCFF99"/>
                </a:solidFill>
              </a:rPr>
              <a:t>–e nebo –</a:t>
            </a:r>
            <a:r>
              <a:rPr lang="cs-CZ" sz="4000" b="1" dirty="0" err="1" smtClean="0">
                <a:solidFill>
                  <a:srgbClr val="CCFF99"/>
                </a:solidFill>
              </a:rPr>
              <a:t>ě</a:t>
            </a:r>
            <a:r>
              <a:rPr lang="cs-CZ" sz="4000" b="1" dirty="0" smtClean="0">
                <a:solidFill>
                  <a:srgbClr val="CCFF99"/>
                </a:solidFill>
              </a:rPr>
              <a:t>.</a:t>
            </a:r>
            <a:endParaRPr lang="cs-CZ" sz="2400" b="1" dirty="0">
              <a:solidFill>
                <a:srgbClr val="CCFF99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32000" y="4931965"/>
            <a:ext cx="7488832" cy="2382191"/>
          </a:xfrm>
          <a:prstGeom prst="rect">
            <a:avLst/>
          </a:prstGeom>
          <a:solidFill>
            <a:srgbClr val="6633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cs-CZ" sz="4000" b="1" dirty="0" smtClean="0">
                <a:solidFill>
                  <a:srgbClr val="FFC000"/>
                </a:solidFill>
              </a:rPr>
              <a:t>Vzor růže je vzor měkký.</a:t>
            </a:r>
          </a:p>
          <a:p>
            <a:pPr algn="r"/>
            <a:r>
              <a:rPr lang="cs-CZ" sz="4000" b="1" dirty="0" smtClean="0">
                <a:solidFill>
                  <a:srgbClr val="CCFF99"/>
                </a:solidFill>
              </a:rPr>
              <a:t>V koncovkách </a:t>
            </a:r>
            <a:r>
              <a:rPr lang="cs-CZ" sz="4000" b="1" dirty="0" smtClean="0">
                <a:solidFill>
                  <a:srgbClr val="FFC000"/>
                </a:solidFill>
              </a:rPr>
              <a:t>vzoru růže vždy píšeme                                     měkké </a:t>
            </a:r>
            <a:r>
              <a:rPr lang="cs-CZ" sz="4000" b="1" dirty="0" smtClean="0">
                <a:solidFill>
                  <a:srgbClr val="CCFF99"/>
                </a:solidFill>
              </a:rPr>
              <a:t>–i nebo –</a:t>
            </a:r>
            <a:r>
              <a:rPr lang="cs-CZ" sz="4000" b="1" dirty="0" err="1" smtClean="0">
                <a:solidFill>
                  <a:srgbClr val="CCFF99"/>
                </a:solidFill>
              </a:rPr>
              <a:t>í</a:t>
            </a:r>
            <a:r>
              <a:rPr lang="cs-CZ" sz="4000" b="1" dirty="0" smtClean="0">
                <a:solidFill>
                  <a:srgbClr val="CCFF99"/>
                </a:solidFill>
              </a:rPr>
              <a:t>. </a:t>
            </a:r>
          </a:p>
        </p:txBody>
      </p:sp>
      <p:pic>
        <p:nvPicPr>
          <p:cNvPr id="5128" name="Picture 8" descr="C:\Documents and Settings\Alena T\Local Settings\Temporary Internet Files\Content.IE5\5PVMY0Y1\MP9003904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64648" y="395461"/>
            <a:ext cx="1672984" cy="2345304"/>
          </a:xfrm>
          <a:prstGeom prst="rect">
            <a:avLst/>
          </a:prstGeom>
          <a:ln w="1270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30" name="Picture 10" descr="C:\Documents and Settings\Alena T\Local Settings\Temporary Internet Files\Content.IE5\YD0AU5DV\MP90039049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808" y="4859957"/>
            <a:ext cx="2880320" cy="2054628"/>
          </a:xfrm>
          <a:prstGeom prst="rect">
            <a:avLst/>
          </a:prstGeom>
          <a:ln w="1270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/>
          </a:bodyPr>
          <a:lstStyle/>
          <a:p>
            <a:pPr marL="0" marR="0" lvl="0" indent="0" algn="l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Doplňte uvedené tvary podstatných jmen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03808" y="1539697"/>
          <a:ext cx="9361040" cy="5480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  <a:gridCol w="2340260"/>
                <a:gridCol w="2340260"/>
              </a:tblGrid>
              <a:tr h="91341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 p. č. </a:t>
                      </a:r>
                      <a:r>
                        <a:rPr lang="cs-CZ" dirty="0" err="1" smtClean="0"/>
                        <a:t>j</a:t>
                      </a:r>
                      <a:r>
                        <a:rPr lang="cs-CZ" dirty="0" smtClean="0"/>
                        <a:t>.</a:t>
                      </a:r>
                    </a:p>
                    <a:p>
                      <a:r>
                        <a:rPr lang="cs-CZ" dirty="0" smtClean="0"/>
                        <a:t>Pro koho, co?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 p. č. mn.</a:t>
                      </a:r>
                    </a:p>
                    <a:p>
                      <a:r>
                        <a:rPr lang="cs-CZ" dirty="0" smtClean="0"/>
                        <a:t>Komu, čemu?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 p. č. mn.</a:t>
                      </a:r>
                    </a:p>
                    <a:p>
                      <a:r>
                        <a:rPr lang="cs-CZ" dirty="0" smtClean="0"/>
                        <a:t>S kým, čím?</a:t>
                      </a:r>
                      <a:endParaRPr lang="cs-CZ" dirty="0"/>
                    </a:p>
                  </a:txBody>
                  <a:tcPr/>
                </a:tc>
              </a:tr>
              <a:tr h="91341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cibule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cibuli</a:t>
                      </a:r>
                      <a:endParaRPr lang="cs-CZ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</a:rPr>
                        <a:t>cibulím</a:t>
                      </a:r>
                      <a:endParaRPr lang="cs-CZ" sz="32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6600"/>
                          </a:solidFill>
                        </a:rPr>
                        <a:t>cibulemi</a:t>
                      </a:r>
                      <a:endParaRPr lang="cs-CZ" sz="32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91341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boule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bouli</a:t>
                      </a:r>
                      <a:endParaRPr lang="cs-CZ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</a:rPr>
                        <a:t>boulím</a:t>
                      </a:r>
                      <a:endParaRPr lang="cs-CZ" sz="32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6600"/>
                          </a:solidFill>
                        </a:rPr>
                        <a:t>boulemi</a:t>
                      </a:r>
                      <a:endParaRPr lang="cs-CZ" sz="32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91341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berle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berli</a:t>
                      </a:r>
                      <a:endParaRPr lang="cs-CZ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</a:rPr>
                        <a:t>berlím</a:t>
                      </a:r>
                      <a:endParaRPr lang="cs-CZ" sz="32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6600"/>
                          </a:solidFill>
                        </a:rPr>
                        <a:t>berlemi</a:t>
                      </a:r>
                      <a:endParaRPr lang="cs-CZ" sz="32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91341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chvíle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chvíli</a:t>
                      </a:r>
                      <a:endParaRPr lang="cs-CZ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</a:rPr>
                        <a:t>chvílím</a:t>
                      </a:r>
                      <a:endParaRPr lang="cs-CZ" sz="32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6600"/>
                          </a:solidFill>
                        </a:rPr>
                        <a:t>chvílemi</a:t>
                      </a:r>
                      <a:endParaRPr lang="cs-CZ" sz="32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91341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jedle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jedli</a:t>
                      </a:r>
                      <a:endParaRPr lang="cs-CZ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</a:rPr>
                        <a:t>jedlím</a:t>
                      </a:r>
                      <a:endParaRPr lang="cs-CZ" sz="32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6600"/>
                          </a:solidFill>
                        </a:rPr>
                        <a:t>jedlemi</a:t>
                      </a:r>
                      <a:endParaRPr lang="cs-CZ" sz="32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2736056" y="2411685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88584" y="4283893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88584" y="3347789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88584" y="2411685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112320" y="5219997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12320" y="6156101"/>
            <a:ext cx="2376264" cy="86409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488584" y="6156101"/>
            <a:ext cx="2376264" cy="86409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488584" y="5219997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736056" y="6156101"/>
            <a:ext cx="2376264" cy="86409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112320" y="2411685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112320" y="3347789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112320" y="4283893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736056" y="3347789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736056" y="4283893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736056" y="5219997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lena T\Local Settings\Temporary Internet Files\Content.IE5\YD0AU5DV\MP9003905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6656" y="2339677"/>
            <a:ext cx="1489605" cy="2088232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3" name="Picture 7" descr="C:\Documents and Settings\Alena T\Local Settings\Temporary Internet Files\Content.IE5\YD0AU5DV\MP90040383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72159" y="4499917"/>
            <a:ext cx="3456553" cy="2303469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663300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C000"/>
                </a:solidFill>
                <a:latin typeface="Arial Black" pitchFamily="34" charset="0"/>
              </a:rPr>
              <a:t>Víte</a:t>
            </a:r>
            <a:r>
              <a:rPr lang="cs-CZ" sz="6000" smtClean="0">
                <a:solidFill>
                  <a:srgbClr val="FFC000"/>
                </a:solidFill>
                <a:latin typeface="Arial Black" pitchFamily="34" charset="0"/>
              </a:rPr>
              <a:t>, znáte…?</a:t>
            </a:r>
            <a:endParaRPr lang="cs-CZ" sz="60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3808" y="1763613"/>
            <a:ext cx="9073008" cy="435825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Růže je keřovitá rostlina, známe jich více než 100 druhů.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1800" y="4571925"/>
            <a:ext cx="3168352" cy="146629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Růže patří mezi rostliny, které nejen krásně vypadají, ale i nádherně voní.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00152" y="2339677"/>
            <a:ext cx="3672408" cy="951030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Kvůli vonnému oleji se pěstují i ve velkém, </a:t>
            </a:r>
          </a:p>
          <a:p>
            <a:r>
              <a:rPr lang="cs-CZ" sz="2000" b="1" dirty="0" smtClean="0">
                <a:solidFill>
                  <a:srgbClr val="FFC000"/>
                </a:solidFill>
              </a:rPr>
              <a:t>například v Bulharsku.                       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3808" y="6300117"/>
            <a:ext cx="2304256" cy="779316"/>
          </a:xfrm>
          <a:prstGeom prst="rect">
            <a:avLst/>
          </a:prstGeom>
          <a:solidFill>
            <a:srgbClr val="663300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bg1">
                    <a:lumMod val="95000"/>
                  </a:schemeClr>
                </a:solidFill>
              </a:rPr>
              <a:t>růže</a:t>
            </a:r>
            <a:endParaRPr lang="cs-CZ" sz="4800" b="1" dirty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040312" y="3419797"/>
            <a:ext cx="2952328" cy="115146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  <a:latin typeface="Arial Black" pitchFamily="34" charset="0"/>
              </a:rPr>
              <a:t>Odhadněte, kolik kg růžových plátků se spotřebuje na výrobu       1 kg růžového oleje.</a:t>
            </a:r>
            <a:endParaRPr lang="cs-CZ" sz="2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4098" name="Picture 2" descr="C:\Documents and Settings\Alena T\Local Settings\Temporary Internet Files\Content.IE5\2BR23QX1\MP90039049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800" y="2339677"/>
            <a:ext cx="2880320" cy="2054628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ovéPole 21"/>
          <p:cNvSpPr txBox="1"/>
          <p:nvPr/>
        </p:nvSpPr>
        <p:spPr>
          <a:xfrm>
            <a:off x="3672160" y="6588149"/>
            <a:ext cx="3456384" cy="664797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Na 1 kg oleje se spotřebuje 3 000 kg růžových plátků.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200552" y="4787949"/>
            <a:ext cx="2448272" cy="1122871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rgbClr val="FFC000"/>
                </a:solidFill>
              </a:rPr>
              <a:t>Důležité jsou                pro nás i plody – šípky, které jsou plné vitamínu C.</a:t>
            </a:r>
            <a:endParaRPr lang="cs-CZ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105" name="Picture 9" descr="C:\Documents and Settings\Alena T\Local Settings\Temporary Internet Files\Content.IE5\2BR23QX1\MC90012322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219832">
            <a:off x="7026212" y="5386568"/>
            <a:ext cx="1946418" cy="2264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3" grpId="0" animBg="1"/>
      <p:bldP spid="14" grpId="0" animBg="1"/>
      <p:bldP spid="17" grpId="0" animBg="1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59792" y="1691605"/>
            <a:ext cx="9217024" cy="2725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chemeClr val="bg1">
                    <a:lumMod val="85000"/>
                  </a:schemeClr>
                </a:solidFill>
              </a:rPr>
              <a:t>Zdroje:</a:t>
            </a:r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600" b="1" dirty="0" smtClean="0">
                <a:solidFill>
                  <a:schemeClr val="bg1">
                    <a:lumMod val="85000"/>
                  </a:schemeClr>
                </a:solidFill>
              </a:rPr>
              <a:t>učebnice:</a:t>
            </a:r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  <a:t>ČECHURA, Rudolf. </a:t>
            </a:r>
            <a:r>
              <a:rPr lang="cs-CZ" sz="1600" i="1" dirty="0" smtClean="0">
                <a:solidFill>
                  <a:schemeClr val="bg1">
                    <a:lumMod val="85000"/>
                  </a:schemeClr>
                </a:solidFill>
              </a:rPr>
              <a:t>Český jazyk 4</a:t>
            </a:r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  <a:t>. Praha: Alter, 1996, ISBN 80-85775-47-6.</a:t>
            </a:r>
            <a:b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  <a:t> internet -</a:t>
            </a:r>
          </a:p>
          <a:p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  <a:hlinkClick r:id="rId2"/>
              </a:rPr>
              <a:t>http://cs.wikipedia.org/wiki/R%C5%AF%C5%BEe</a:t>
            </a:r>
            <a:endParaRPr lang="cs-CZ" sz="1600" dirty="0" smtClean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2000" b="1" dirty="0" smtClean="0">
                <a:solidFill>
                  <a:schemeClr val="bg1">
                    <a:lumMod val="85000"/>
                  </a:schemeClr>
                </a:solidFill>
              </a:rPr>
              <a:t>Obrázky: </a:t>
            </a:r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  <a:hlinkClick r:id="rId3"/>
              </a:rPr>
              <a:t>www.office.</a:t>
            </a:r>
            <a:r>
              <a:rPr lang="cs-CZ" sz="1600" dirty="0" err="1" smtClean="0">
                <a:solidFill>
                  <a:schemeClr val="bg1">
                    <a:lumMod val="85000"/>
                  </a:schemeClr>
                </a:solidFill>
                <a:hlinkClick r:id="rId3"/>
              </a:rPr>
              <a:t>microsoft.com</a:t>
            </a:r>
            <a: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600" dirty="0" smtClean="0">
                <a:solidFill>
                  <a:schemeClr val="bg1">
                    <a:lumMod val="85000"/>
                  </a:schemeClr>
                </a:solidFill>
              </a:rPr>
            </a:br>
            <a:endParaRPr lang="cs-CZ" sz="16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2155</TotalTime>
  <Words>779</Words>
  <Application>Microsoft Office PowerPoint</Application>
  <PresentationFormat>Vlastní</PresentationFormat>
  <Paragraphs>172</Paragraphs>
  <Slides>12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VZORY podstatných jmen</vt:lpstr>
      <vt:lpstr>Snímek 4</vt:lpstr>
      <vt:lpstr>Jednotné číslo</vt:lpstr>
      <vt:lpstr>Najděte podstatná jména, která se skloňují podle vzoru růže, a vyskloňujte je společně              ve třídě v jednotném čísle.</vt:lpstr>
      <vt:lpstr>Množné číslo</vt:lpstr>
      <vt:lpstr>Vyskloňujte společně podstatná jména  podle vzoru růže v množném čísle.</vt:lpstr>
      <vt:lpstr>SHRNUTÍ:</vt:lpstr>
      <vt:lpstr>Snímek 10</vt:lpstr>
      <vt:lpstr>Víte, znáte…?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 - růže</dc:title>
  <dc:subject>Český jazyk 4</dc:subject>
  <dc:creator>Mgr. Jana Kneřová</dc:creator>
  <cp:lastModifiedBy>Alena T.</cp:lastModifiedBy>
  <cp:revision>261</cp:revision>
  <cp:lastPrinted>1601-01-01T00:00:00Z</cp:lastPrinted>
  <dcterms:created xsi:type="dcterms:W3CDTF">2011-08-21T18:05:50Z</dcterms:created>
  <dcterms:modified xsi:type="dcterms:W3CDTF">2013-03-03T13:05:39Z</dcterms:modified>
  <cp:category>PJ - skloňování</cp:category>
</cp:coreProperties>
</file>