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4"/>
  </p:notesMasterIdLst>
  <p:sldIdLst>
    <p:sldId id="256" r:id="rId2"/>
    <p:sldId id="257" r:id="rId3"/>
    <p:sldId id="291" r:id="rId4"/>
    <p:sldId id="300" r:id="rId5"/>
    <p:sldId id="301" r:id="rId6"/>
    <p:sldId id="260" r:id="rId7"/>
    <p:sldId id="302" r:id="rId8"/>
    <p:sldId id="303" r:id="rId9"/>
    <p:sldId id="304" r:id="rId10"/>
    <p:sldId id="306" r:id="rId11"/>
    <p:sldId id="305" r:id="rId12"/>
    <p:sldId id="272" r:id="rId13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CCFF99"/>
    <a:srgbClr val="663300"/>
    <a:srgbClr val="006600"/>
    <a:srgbClr val="008000"/>
    <a:srgbClr val="00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468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Ten, ta, to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 – když se dostaneme na tuto stránku jako k nápovědě při řešení příkladů. Jinak nejdříve opakujeme pády, potom skloňujeme.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hvězdičku se dostaneme k nápovědě – stránku s přehledem skloňování v jednotném čísle. Obrázky se objevují postupně. Žáci určují,</a:t>
            </a:r>
            <a:r>
              <a:rPr lang="cs-CZ" baseline="0" dirty="0" smtClean="0"/>
              <a:t> jestli je skloňují podle vzoru město, v případě, že ne, obrázek zase zmizí. V kladném případě žáci skloňují. Je možnost užít nápovědu (hvězdička).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49123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Klepnutím na hvězdičku se dostaneme k nápovědě – skloňování podstatných jmen v množném čísle.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Odkrýváme řešení po řádcích.</a:t>
            </a:r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noty v kruhu se otevře krátké video – 4 min – Kramářské</a:t>
            </a:r>
            <a:r>
              <a:rPr lang="cs-CZ" baseline="0" dirty="0" smtClean="0"/>
              <a:t> písně.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33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slide" Target="slide5.xml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6.jpeg"/><Relationship Id="rId4" Type="http://schemas.openxmlformats.org/officeDocument/2006/relationships/image" Target="../media/image5.wmf"/><Relationship Id="rId9" Type="http://schemas.openxmlformats.org/officeDocument/2006/relationships/image" Target="../media/image10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5.wmf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3.wmf"/><Relationship Id="rId7" Type="http://schemas.openxmlformats.org/officeDocument/2006/relationships/hyperlink" Target="https://www.youtube.com/watch?v=ON8TSaBnTbY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2.wmf"/><Relationship Id="rId9" Type="http://schemas.openxmlformats.org/officeDocument/2006/relationships/image" Target="../media/image1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R%C5%AF%C5%BEe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youtube.com/watch?v=ON8TSaBnTbY" TargetMode="External"/><Relationship Id="rId4" Type="http://schemas.openxmlformats.org/officeDocument/2006/relationships/hyperlink" Target="http://upload.wikimedia.org/wikipedia/commons/e/e9/Moritatenerz%C3%A4hl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935856" y="2627709"/>
          <a:ext cx="8496944" cy="4324630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VY_32_INOVACE_12_ČJ_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Podstatná jména_píseň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4 – Podstatná jména - skloňování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se skloňováním vzoru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píseň. Procvičí si skloňování                           na příkladech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</a:t>
                      </a: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Vysvětlení</a:t>
                      </a:r>
                      <a:r>
                        <a:rPr lang="cs-CZ" sz="1800" kern="1200" baseline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800" kern="1200" baseline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pojmu píseň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, mezipředmětové vztahy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logického a tvořivého myšlení.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Využívání animace.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za 10"/>
          <p:cNvSpPr/>
          <p:nvPr/>
        </p:nvSpPr>
        <p:spPr>
          <a:xfrm rot="5400000">
            <a:off x="1773005" y="422408"/>
            <a:ext cx="6517637" cy="6463744"/>
          </a:xfrm>
          <a:prstGeom prst="teardro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63848" y="1619597"/>
            <a:ext cx="8424936" cy="284013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00152" y="4715941"/>
            <a:ext cx="3134191" cy="1351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píseň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8" descr="C:\Documents and Settings\Alena T\Local Settings\Temporary Internet Files\Content.IE5\5PVMY0Y1\MC9004234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16576" y="3851845"/>
            <a:ext cx="2414915" cy="2880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435" name="Picture 3" descr="C:\Documents and Settings\Alena T\Local Settings\Temporary Internet Files\Content.IE5\YD0AU5DV\MC900343325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9792" y="4211885"/>
            <a:ext cx="3024336" cy="299064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6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VZORY podstatných jmen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64648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1691605"/>
            <a:ext cx="9073008" cy="5702459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63848" y="2771725"/>
            <a:ext cx="5461303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Dnes si probereme vzor</a:t>
            </a:r>
            <a:endParaRPr lang="cs-CZ" sz="32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829785" y="4787949"/>
            <a:ext cx="6227987" cy="238219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6000" b="1" dirty="0" smtClean="0"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 Black" pitchFamily="34" charset="0"/>
              </a:rPr>
              <a:t>píseň</a:t>
            </a:r>
          </a:p>
        </p:txBody>
      </p:sp>
      <p:pic>
        <p:nvPicPr>
          <p:cNvPr id="16387" name="Picture 3" descr="C:\Documents and Settings\Alena T\Local Settings\Temporary Internet Files\Content.IE5\2BR23QX1\MC9002166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80472" y="2195661"/>
            <a:ext cx="2402393" cy="22322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Ženský rod – vzor píseň  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2123653"/>
            <a:ext cx="9299341" cy="5244513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5800" b="1" dirty="0" smtClean="0">
                <a:solidFill>
                  <a:srgbClr val="FFC000"/>
                </a:solidFill>
              </a:rPr>
              <a:t>Podle vzoru PÍSEŇ se skloňují </a:t>
            </a:r>
            <a:r>
              <a:rPr lang="cs-CZ" sz="5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</a:t>
            </a:r>
            <a:r>
              <a:rPr lang="cs-CZ" sz="58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rodu ženského</a:t>
            </a:r>
            <a:r>
              <a:rPr lang="cs-CZ" sz="5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, která končí v</a:t>
            </a:r>
            <a:r>
              <a:rPr lang="cs-CZ" sz="58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1. p. č. </a:t>
            </a:r>
            <a:r>
              <a:rPr lang="cs-CZ" sz="58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58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 </a:t>
            </a:r>
          </a:p>
          <a:p>
            <a:r>
              <a:rPr lang="cs-CZ" sz="58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souhláskou</a:t>
            </a:r>
            <a:r>
              <a:rPr lang="cs-CZ" sz="5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a ve </a:t>
            </a:r>
            <a:r>
              <a:rPr lang="cs-CZ" sz="5800" b="1" dirty="0" smtClean="0">
                <a:solidFill>
                  <a:srgbClr val="CCFF99"/>
                </a:solidFill>
              </a:rPr>
              <a:t>2. p. č. </a:t>
            </a:r>
            <a:r>
              <a:rPr lang="cs-CZ" sz="5800" b="1" dirty="0" err="1" smtClean="0">
                <a:solidFill>
                  <a:srgbClr val="CCFF99"/>
                </a:solidFill>
              </a:rPr>
              <a:t>j</a:t>
            </a:r>
            <a:r>
              <a:rPr lang="cs-CZ" sz="5800" b="1" dirty="0" smtClean="0">
                <a:solidFill>
                  <a:srgbClr val="CCFF99"/>
                </a:solidFill>
              </a:rPr>
              <a:t>. koncovkou –e</a:t>
            </a:r>
            <a:r>
              <a:rPr lang="cs-CZ" sz="5800" b="1" dirty="0" smtClean="0">
                <a:solidFill>
                  <a:srgbClr val="CCFF99"/>
                </a:solidFill>
              </a:rPr>
              <a:t>/–</a:t>
            </a:r>
            <a:r>
              <a:rPr lang="cs-CZ" sz="5800" b="1" dirty="0" err="1" smtClean="0">
                <a:solidFill>
                  <a:srgbClr val="CCFF99"/>
                </a:solidFill>
              </a:rPr>
              <a:t>ě</a:t>
            </a:r>
            <a:r>
              <a:rPr lang="cs-CZ" sz="5800" b="1" dirty="0" smtClean="0">
                <a:solidFill>
                  <a:srgbClr val="FFC000"/>
                </a:solidFill>
              </a:rPr>
              <a:t>.</a:t>
            </a:r>
            <a:endParaRPr lang="cs-CZ" sz="58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ovéPole 46"/>
          <p:cNvSpPr txBox="1"/>
          <p:nvPr/>
        </p:nvSpPr>
        <p:spPr>
          <a:xfrm>
            <a:off x="5328344" y="507598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28344" y="291574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píseň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339677"/>
            <a:ext cx="2088232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pís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ně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5776" y="5868069"/>
            <a:ext cx="964907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společně vyskloňovat slovo 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věž. 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8464" y="2915741"/>
            <a:ext cx="2088232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pís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ni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píseň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08464" y="3995861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pís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ni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08464" y="449991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pís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ni</a:t>
            </a:r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Ženský rod – píseň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Jednotné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00397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pís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ní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568704" y="1907629"/>
            <a:ext cx="681597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věž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496696" y="2483693"/>
            <a:ext cx="1440160" cy="112280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věže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568705" y="2987749"/>
            <a:ext cx="1296144" cy="77931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věži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568704" y="3491805"/>
            <a:ext cx="151192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věž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496697" y="4067869"/>
            <a:ext cx="1440160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věži!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280424" y="5003973"/>
            <a:ext cx="1800201" cy="129452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věží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6048424" y="827509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8424689" y="4571925"/>
            <a:ext cx="1512168" cy="112280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věži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15776" y="6732165"/>
            <a:ext cx="9670254" cy="493084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Koncovky jsou stejné.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2" grpId="0" animBg="1"/>
      <p:bldP spid="37" grpId="0"/>
      <p:bldP spid="38" grpId="0"/>
      <p:bldP spid="39" grpId="0"/>
      <p:bldP spid="40" grpId="0"/>
      <p:bldP spid="41" grpId="0"/>
      <p:bldP spid="42" grpId="0"/>
      <p:bldP spid="33" grpId="0" animBg="1"/>
      <p:bldP spid="43" grpId="0" animBg="1"/>
      <p:bldP spid="44" grpId="0" animBg="1"/>
      <p:bldP spid="45" grpId="0" animBg="1"/>
      <p:bldP spid="46" grpId="0" animBg="1"/>
      <p:bldP spid="36" grpId="0"/>
      <p:bldP spid="4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Najděte podstatná jména, která se skloňují podle vzoru píseň, a vyskloňujte je společně              ve třídě v jednotném čísle.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92040" y="6372125"/>
            <a:ext cx="5968878" cy="66479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8000"/>
                </a:solidFill>
              </a:rPr>
              <a:t>Odůvodněte svůj výběr.</a:t>
            </a:r>
            <a:endParaRPr lang="cs-CZ" sz="4000" b="1" dirty="0">
              <a:solidFill>
                <a:srgbClr val="008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640712" y="6084093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3" name="Skupina 42"/>
          <p:cNvGrpSpPr/>
          <p:nvPr/>
        </p:nvGrpSpPr>
        <p:grpSpPr>
          <a:xfrm>
            <a:off x="4896296" y="1907629"/>
            <a:ext cx="2664296" cy="2452049"/>
            <a:chOff x="4896296" y="1907629"/>
            <a:chExt cx="2664296" cy="2452049"/>
          </a:xfrm>
        </p:grpSpPr>
        <p:sp>
          <p:nvSpPr>
            <p:cNvPr id="46" name="TextovéPole 45"/>
            <p:cNvSpPr txBox="1"/>
            <p:nvPr/>
          </p:nvSpPr>
          <p:spPr>
            <a:xfrm>
              <a:off x="5472360" y="3923853"/>
              <a:ext cx="1465466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povodeň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26" name="Picture 2" descr="C:\Documents and Settings\Alena T\Local Settings\Temporary Internet Files\Content.IE5\SQ5AKM59\MC900153600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896296" y="1907629"/>
              <a:ext cx="2664296" cy="187894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0" name="Skupina 39"/>
          <p:cNvGrpSpPr/>
          <p:nvPr/>
        </p:nvGrpSpPr>
        <p:grpSpPr>
          <a:xfrm>
            <a:off x="431800" y="4211886"/>
            <a:ext cx="1944217" cy="2524056"/>
            <a:chOff x="431800" y="4211886"/>
            <a:chExt cx="1944217" cy="2524056"/>
          </a:xfrm>
        </p:grpSpPr>
        <p:sp>
          <p:nvSpPr>
            <p:cNvPr id="37" name="TextovéPole 36"/>
            <p:cNvSpPr txBox="1"/>
            <p:nvPr/>
          </p:nvSpPr>
          <p:spPr>
            <a:xfrm>
              <a:off x="431800" y="6300117"/>
              <a:ext cx="750526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tvář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29" name="Picture 5" descr="C:\Documents and Settings\Alena T\Local Settings\Temporary Internet Files\Content.IE5\5PVMY0Y1\MP900431811[1]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31801" y="4211886"/>
              <a:ext cx="1944216" cy="1944216"/>
            </a:xfrm>
            <a:prstGeom prst="rect">
              <a:avLst/>
            </a:prstGeom>
            <a:ln>
              <a:solidFill>
                <a:srgbClr val="FFC000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4" name="Skupina 43"/>
          <p:cNvGrpSpPr/>
          <p:nvPr/>
        </p:nvGrpSpPr>
        <p:grpSpPr>
          <a:xfrm>
            <a:off x="7632600" y="2627709"/>
            <a:ext cx="2160240" cy="2664296"/>
            <a:chOff x="7632600" y="2627709"/>
            <a:chExt cx="2160240" cy="2664296"/>
          </a:xfrm>
        </p:grpSpPr>
        <p:sp>
          <p:nvSpPr>
            <p:cNvPr id="10" name="TextovéPole 9"/>
            <p:cNvSpPr txBox="1"/>
            <p:nvPr/>
          </p:nvSpPr>
          <p:spPr>
            <a:xfrm>
              <a:off x="7848624" y="2627709"/>
              <a:ext cx="1074333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pánev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31" name="Picture 7" descr="C:\Documents and Settings\Alena T\Local Settings\Temporary Internet Files\Content.IE5\YD0AU5DV\MM900356720[1].gif"/>
            <p:cNvPicPr>
              <a:picLocks noChangeAspect="1" noChangeArrowheads="1" noCrop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flipH="1">
              <a:off x="7632600" y="3131765"/>
              <a:ext cx="2160240" cy="21602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1" name="Skupina 40"/>
          <p:cNvGrpSpPr/>
          <p:nvPr/>
        </p:nvGrpSpPr>
        <p:grpSpPr>
          <a:xfrm>
            <a:off x="503808" y="1763613"/>
            <a:ext cx="3312368" cy="2664296"/>
            <a:chOff x="503808" y="1763613"/>
            <a:chExt cx="3312368" cy="2664296"/>
          </a:xfrm>
        </p:grpSpPr>
        <p:sp>
          <p:nvSpPr>
            <p:cNvPr id="29" name="TextovéPole 28"/>
            <p:cNvSpPr txBox="1"/>
            <p:nvPr/>
          </p:nvSpPr>
          <p:spPr>
            <a:xfrm>
              <a:off x="503808" y="2051645"/>
              <a:ext cx="922047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mrak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32" name="Picture 8" descr="C:\Documents and Settings\Alena T\Local Settings\Temporary Internet Files\Content.IE5\5PVMY0Y1\MC900440407[1].pn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151880" y="1763613"/>
              <a:ext cx="2664296" cy="266429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2" name="Skupina 41"/>
          <p:cNvGrpSpPr/>
          <p:nvPr/>
        </p:nvGrpSpPr>
        <p:grpSpPr>
          <a:xfrm>
            <a:off x="2952080" y="3779837"/>
            <a:ext cx="2172819" cy="2236025"/>
            <a:chOff x="2952080" y="3779837"/>
            <a:chExt cx="2172819" cy="2236025"/>
          </a:xfrm>
        </p:grpSpPr>
        <p:sp>
          <p:nvSpPr>
            <p:cNvPr id="30" name="TextovéPole 29"/>
            <p:cNvSpPr txBox="1"/>
            <p:nvPr/>
          </p:nvSpPr>
          <p:spPr>
            <a:xfrm>
              <a:off x="3384128" y="5580037"/>
              <a:ext cx="869149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koza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35" name="Picture 11" descr="C:\Documents and Settings\Alena T\Local Settings\Temporary Internet Files\Content.IE5\2BR23QX1\MC900036356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 flipH="1">
              <a:off x="2952080" y="3779837"/>
              <a:ext cx="2172819" cy="1652317"/>
            </a:xfrm>
            <a:prstGeom prst="rect">
              <a:avLst/>
            </a:prstGeom>
            <a:ln>
              <a:solidFill>
                <a:srgbClr val="FFC000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5" name="Skupina 44"/>
          <p:cNvGrpSpPr/>
          <p:nvPr/>
        </p:nvGrpSpPr>
        <p:grpSpPr>
          <a:xfrm>
            <a:off x="5472360" y="4139877"/>
            <a:ext cx="2313522" cy="2092009"/>
            <a:chOff x="5472360" y="4139877"/>
            <a:chExt cx="2313522" cy="2092009"/>
          </a:xfrm>
        </p:grpSpPr>
        <p:pic>
          <p:nvPicPr>
            <p:cNvPr id="1036" name="Picture 12" descr="C:\Documents and Settings\Alena T\Local Settings\Temporary Internet Files\Content.IE5\2BR23QX1\MM900236449[1].gif"/>
            <p:cNvPicPr>
              <a:picLocks noChangeAspect="1" noChangeArrowheads="1" noCrop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6120432" y="4139877"/>
              <a:ext cx="1665450" cy="168210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4" name="TextovéPole 33"/>
            <p:cNvSpPr txBox="1"/>
            <p:nvPr/>
          </p:nvSpPr>
          <p:spPr>
            <a:xfrm>
              <a:off x="5472360" y="5796061"/>
              <a:ext cx="1023037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kobra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2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extovéPole 46"/>
          <p:cNvSpPr txBox="1"/>
          <p:nvPr/>
        </p:nvSpPr>
        <p:spPr>
          <a:xfrm>
            <a:off x="5328344" y="507598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28344" y="291574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písn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ě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339677"/>
            <a:ext cx="2088232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písn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í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784" y="6012085"/>
            <a:ext cx="9649072" cy="42152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teď společně vyskloňovat slovo </a:t>
            </a:r>
            <a:r>
              <a:rPr lang="cs-CZ" sz="23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věže</a:t>
            </a:r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 </a:t>
            </a:r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(mn. č.). </a:t>
            </a:r>
            <a:endParaRPr lang="cs-CZ" sz="23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80472" y="2915741"/>
            <a:ext cx="2016224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písn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ím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písn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ě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08464" y="392385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písn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ě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08464" y="449991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písn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ích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Ženský rod –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píseň</a:t>
            </a: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Množné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136656" y="4571925"/>
            <a:ext cx="1943969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  </a:t>
            </a:r>
            <a:r>
              <a:rPr lang="cs-CZ" sz="2400" b="1" dirty="0" smtClean="0">
                <a:solidFill>
                  <a:srgbClr val="FFC000"/>
                </a:solidFill>
              </a:rPr>
              <a:t>věžích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00397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písn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ěmi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424688" y="1763613"/>
            <a:ext cx="1582358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věže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309749" y="2411685"/>
            <a:ext cx="1770876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</a:t>
            </a:r>
            <a:r>
              <a:rPr lang="cs-CZ" sz="2400" b="1" dirty="0" smtClean="0">
                <a:solidFill>
                  <a:srgbClr val="FFC000"/>
                </a:solidFill>
              </a:rPr>
              <a:t>věží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280672" y="2771725"/>
            <a:ext cx="1512168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věžím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568704" y="4067869"/>
            <a:ext cx="151192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věže</a:t>
            </a:r>
            <a:r>
              <a:rPr lang="cs-CZ" sz="2400" b="1" dirty="0" smtClean="0">
                <a:solidFill>
                  <a:srgbClr val="FFC000"/>
                </a:solidFill>
              </a:rPr>
              <a:t>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568704" y="5075981"/>
            <a:ext cx="151192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věžemi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7784" y="6732165"/>
            <a:ext cx="9598246" cy="493084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Koncovky jsou stejné.</a:t>
            </a: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143768" y="1115541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280672" y="3491805"/>
            <a:ext cx="1555099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</a:t>
            </a:r>
            <a:r>
              <a:rPr lang="cs-CZ" sz="2400" b="1" dirty="0" smtClean="0">
                <a:solidFill>
                  <a:srgbClr val="FFC000"/>
                </a:solidFill>
              </a:rPr>
              <a:t>věže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6" grpId="0"/>
      <p:bldP spid="32" grpId="0" animBg="1"/>
      <p:bldP spid="37" grpId="0"/>
      <p:bldP spid="38" grpId="0"/>
      <p:bldP spid="39" grpId="0"/>
      <p:bldP spid="41" grpId="0"/>
      <p:bldP spid="42" grpId="0"/>
      <p:bldP spid="33" grpId="0" animBg="1"/>
      <p:bldP spid="43" grpId="0" animBg="1"/>
      <p:bldP spid="44" grpId="0" animBg="1"/>
      <p:bldP spid="45" grpId="0" animBg="1"/>
      <p:bldP spid="46" grpId="0" animBg="1"/>
      <p:bldP spid="48" grpId="0" animBg="1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Vyskloňujte společně podstatná jména  podle vzoru píseň v množném čísle.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8024" y="6156101"/>
            <a:ext cx="7416824" cy="1122808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Vyberte si jedno z těchto podstatných jmen 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a vyskloňujte ho za domácí úkol v jednotném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I množném čísle.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784728" y="1259557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" name="Skupina 23"/>
          <p:cNvGrpSpPr/>
          <p:nvPr/>
        </p:nvGrpSpPr>
        <p:grpSpPr>
          <a:xfrm>
            <a:off x="647824" y="2339677"/>
            <a:ext cx="3024334" cy="3894269"/>
            <a:chOff x="431802" y="4211886"/>
            <a:chExt cx="1944216" cy="2351385"/>
          </a:xfrm>
        </p:grpSpPr>
        <p:sp>
          <p:nvSpPr>
            <p:cNvPr id="25" name="TextovéPole 24"/>
            <p:cNvSpPr txBox="1"/>
            <p:nvPr/>
          </p:nvSpPr>
          <p:spPr>
            <a:xfrm>
              <a:off x="565822" y="6300117"/>
              <a:ext cx="482481" cy="263154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tvář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6" name="Picture 5" descr="C:\Documents and Settings\Alena T\Local Settings\Temporary Internet Files\Content.IE5\5PVMY0Y1\MP900431811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31802" y="4211886"/>
              <a:ext cx="1944216" cy="1944216"/>
            </a:xfrm>
            <a:prstGeom prst="rect">
              <a:avLst/>
            </a:prstGeom>
            <a:ln>
              <a:solidFill>
                <a:srgbClr val="FFC000"/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7" name="Skupina 26"/>
          <p:cNvGrpSpPr/>
          <p:nvPr/>
        </p:nvGrpSpPr>
        <p:grpSpPr>
          <a:xfrm>
            <a:off x="3888184" y="1907629"/>
            <a:ext cx="3384376" cy="3277875"/>
            <a:chOff x="4896296" y="1907629"/>
            <a:chExt cx="2664296" cy="2325410"/>
          </a:xfrm>
        </p:grpSpPr>
        <p:sp>
          <p:nvSpPr>
            <p:cNvPr id="28" name="TextovéPole 27"/>
            <p:cNvSpPr txBox="1"/>
            <p:nvPr/>
          </p:nvSpPr>
          <p:spPr>
            <a:xfrm>
              <a:off x="5628261" y="3923853"/>
              <a:ext cx="1153664" cy="309186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povodeň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9" name="Picture 2" descr="C:\Documents and Settings\Alena T\Local Settings\Temporary Internet Files\Content.IE5\SQ5AKM59\MC900153600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4896296" y="1907629"/>
              <a:ext cx="2664296" cy="187894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0" name="Skupina 29"/>
          <p:cNvGrpSpPr/>
          <p:nvPr/>
        </p:nvGrpSpPr>
        <p:grpSpPr>
          <a:xfrm>
            <a:off x="7200552" y="2987749"/>
            <a:ext cx="2592288" cy="3096344"/>
            <a:chOff x="7632600" y="2627709"/>
            <a:chExt cx="2160240" cy="2664296"/>
          </a:xfrm>
        </p:grpSpPr>
        <p:sp>
          <p:nvSpPr>
            <p:cNvPr id="31" name="TextovéPole 30"/>
            <p:cNvSpPr txBox="1"/>
            <p:nvPr/>
          </p:nvSpPr>
          <p:spPr>
            <a:xfrm>
              <a:off x="7938152" y="2627709"/>
              <a:ext cx="895278" cy="375012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pánev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32" name="Picture 7" descr="C:\Documents and Settings\Alena T\Local Settings\Temporary Internet Files\Content.IE5\YD0AU5DV\MM900356720[1].gif"/>
            <p:cNvPicPr>
              <a:picLocks noChangeAspect="1" noChangeArrowheads="1" noCrop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flipH="1">
              <a:off x="7632600" y="3131765"/>
              <a:ext cx="2160240" cy="21602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SHRNUTÍ: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195661"/>
            <a:ext cx="9145016" cy="2382191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Podle vzoru PÍSEŇ se skloňují 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</a:t>
            </a:r>
            <a:r>
              <a:rPr lang="cs-CZ" sz="40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rodu ženského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, která končí v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1. p. č. </a:t>
            </a:r>
            <a:r>
              <a:rPr lang="cs-CZ" sz="40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 </a:t>
            </a:r>
            <a:r>
              <a:rPr lang="cs-CZ" sz="4000" b="1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souhláskou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             a 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ve </a:t>
            </a:r>
            <a:r>
              <a:rPr lang="cs-CZ" sz="4000" b="1" dirty="0" smtClean="0">
                <a:solidFill>
                  <a:srgbClr val="CCFF99"/>
                </a:solidFill>
              </a:rPr>
              <a:t>2. p. č. </a:t>
            </a:r>
            <a:r>
              <a:rPr lang="cs-CZ" sz="4000" b="1" dirty="0" err="1" smtClean="0">
                <a:solidFill>
                  <a:srgbClr val="CCFF99"/>
                </a:solidFill>
              </a:rPr>
              <a:t>j</a:t>
            </a:r>
            <a:r>
              <a:rPr lang="cs-CZ" sz="4000" b="1" dirty="0" smtClean="0">
                <a:solidFill>
                  <a:srgbClr val="CCFF99"/>
                </a:solidFill>
              </a:rPr>
              <a:t>. koncovkou –e/–</a:t>
            </a:r>
            <a:r>
              <a:rPr lang="cs-CZ" sz="4000" b="1" dirty="0" err="1" smtClean="0">
                <a:solidFill>
                  <a:srgbClr val="CCFF99"/>
                </a:solidFill>
              </a:rPr>
              <a:t>ě</a:t>
            </a:r>
            <a:r>
              <a:rPr lang="cs-CZ" sz="4000" b="1" dirty="0" smtClean="0">
                <a:solidFill>
                  <a:srgbClr val="FFC000"/>
                </a:solidFill>
              </a:rPr>
              <a:t>.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87984" y="5292005"/>
            <a:ext cx="7632848" cy="1809726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</a:rPr>
              <a:t>Vzor píseň je vzor měkký.</a:t>
            </a:r>
          </a:p>
          <a:p>
            <a:pPr algn="r"/>
            <a:r>
              <a:rPr lang="cs-CZ" sz="4000" b="1" dirty="0" smtClean="0">
                <a:solidFill>
                  <a:srgbClr val="CCFF99"/>
                </a:solidFill>
              </a:rPr>
              <a:t>V koncovkách </a:t>
            </a:r>
            <a:r>
              <a:rPr lang="cs-CZ" sz="4000" b="1" dirty="0" smtClean="0">
                <a:solidFill>
                  <a:srgbClr val="FFC000"/>
                </a:solidFill>
              </a:rPr>
              <a:t>vzoru píseň </a:t>
            </a:r>
            <a:r>
              <a:rPr lang="cs-CZ" sz="4000" b="1" dirty="0" smtClean="0">
                <a:solidFill>
                  <a:srgbClr val="FFC000"/>
                </a:solidFill>
              </a:rPr>
              <a:t>             vždy </a:t>
            </a:r>
            <a:r>
              <a:rPr lang="cs-CZ" sz="4000" b="1" dirty="0" smtClean="0">
                <a:solidFill>
                  <a:srgbClr val="FFC000"/>
                </a:solidFill>
              </a:rPr>
              <a:t>píšeme </a:t>
            </a:r>
            <a:r>
              <a:rPr lang="cs-CZ" sz="4000" b="1" dirty="0" smtClean="0">
                <a:solidFill>
                  <a:srgbClr val="FFC000"/>
                </a:solidFill>
              </a:rPr>
              <a:t>měkké </a:t>
            </a:r>
            <a:r>
              <a:rPr lang="cs-CZ" sz="4000" b="1" dirty="0" smtClean="0">
                <a:solidFill>
                  <a:srgbClr val="CCFF99"/>
                </a:solidFill>
              </a:rPr>
              <a:t>–i nebo –</a:t>
            </a:r>
            <a:r>
              <a:rPr lang="cs-CZ" sz="4000" b="1" dirty="0" err="1" smtClean="0">
                <a:solidFill>
                  <a:srgbClr val="CCFF99"/>
                </a:solidFill>
              </a:rPr>
              <a:t>í</a:t>
            </a:r>
            <a:r>
              <a:rPr lang="cs-CZ" sz="4000" b="1" dirty="0" smtClean="0">
                <a:solidFill>
                  <a:srgbClr val="CCFF99"/>
                </a:solidFill>
              </a:rPr>
              <a:t>. </a:t>
            </a:r>
          </a:p>
        </p:txBody>
      </p:sp>
      <p:pic>
        <p:nvPicPr>
          <p:cNvPr id="7174" name="Picture 6" descr="C:\Documents and Settings\Alena T\Local Settings\Temporary Internet Files\Content.IE5\5PVMY0Y1\MC9002408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08664" y="539477"/>
            <a:ext cx="1473550" cy="25874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5" name="Picture 7" descr="C:\Documents and Settings\Alena T\Local Settings\Temporary Internet Files\Content.IE5\YD0AU5DV\MC9000787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344" y="4715941"/>
            <a:ext cx="2128704" cy="1746309"/>
          </a:xfrm>
          <a:prstGeom prst="rect">
            <a:avLst/>
          </a:prstGeom>
          <a:solidFill>
            <a:srgbClr val="FFFFFF">
              <a:shade val="85000"/>
            </a:srgbClr>
          </a:solidFill>
          <a:ln w="28575" cap="sq">
            <a:solidFill>
              <a:srgbClr val="FFC000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Doplňte uvedené tvary podstatných jmen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3808" y="1539697"/>
          <a:ext cx="9361040" cy="5480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0260"/>
                <a:gridCol w="2340260"/>
                <a:gridCol w="2340260"/>
                <a:gridCol w="2340260"/>
              </a:tblGrid>
              <a:tr h="9134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 p. č. </a:t>
                      </a:r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Pro koho, co?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p. č. mn.</a:t>
                      </a:r>
                    </a:p>
                    <a:p>
                      <a:r>
                        <a:rPr lang="cs-CZ" dirty="0" smtClean="0"/>
                        <a:t>Komu, čemu?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p. č. mn.</a:t>
                      </a:r>
                    </a:p>
                    <a:p>
                      <a:r>
                        <a:rPr lang="cs-CZ" dirty="0" smtClean="0"/>
                        <a:t>S kým, čím?</a:t>
                      </a:r>
                      <a:endParaRPr lang="cs-CZ" dirty="0"/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líheň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líheň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líhním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líhněmi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báseň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báseň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básním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básněmi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laň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laň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laním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laněmi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mrkev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mrkev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mrkvím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mrkvemi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labuť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labuť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labutím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labutěmi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736056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88584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88584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88584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12320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12320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88584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88584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36056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112320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12320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12320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36056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36056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736056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Víte, </a:t>
            </a:r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co jsou…?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763613"/>
            <a:ext cx="9073008" cy="779316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Píseň je krátká skladba, která vznikla z popěvku, dnes se hraje už většinou za doprovodu hudby.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04208" y="3347789"/>
            <a:ext cx="3672408" cy="1237262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Píseň, ve které se vypráví příběh. Chvíli se zpívá, chvíli mluví, vše je doprovázeno názornými obrázky.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3808" y="6300117"/>
            <a:ext cx="2304256" cy="779316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smtClean="0">
                <a:solidFill>
                  <a:schemeClr val="bg1">
                    <a:lumMod val="95000"/>
                  </a:schemeClr>
                </a:solidFill>
              </a:rPr>
              <a:t>píseň</a:t>
            </a:r>
            <a:endParaRPr lang="cs-CZ" sz="48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5652045"/>
            <a:ext cx="2808312" cy="4358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</a:rPr>
              <a:t>Lidové písně?...</a:t>
            </a:r>
            <a:endParaRPr lang="cs-CZ" sz="24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2699717"/>
            <a:ext cx="3456384" cy="1523494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Písně, u kterých neznáme autora. Například maminka zpívá malému dítěti právě tyto lidové </a:t>
            </a:r>
            <a:r>
              <a:rPr lang="cs-CZ" sz="2000" b="1" dirty="0" smtClean="0">
                <a:solidFill>
                  <a:srgbClr val="FFC000"/>
                </a:solidFill>
              </a:rPr>
              <a:t>písně, hodně se jich učíte i ve škole.</a:t>
            </a:r>
            <a:endParaRPr lang="cs-CZ" sz="2000" b="1" dirty="0" smtClean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200552" y="4715941"/>
            <a:ext cx="2448272" cy="607602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rgbClr val="FFC000"/>
                </a:solidFill>
              </a:rPr>
              <a:t>Krásné písně nám zpívají denně ptáci.</a:t>
            </a:r>
            <a:endParaRPr lang="cs-CZ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2054" name="Picture 6" descr="C:\Documents and Settings\Alena T\Local Settings\Temporary Internet Files\Content.IE5\YD0AU5DV\MC9003433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52680" y="5364013"/>
            <a:ext cx="1368152" cy="13529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6" name="Picture 8" descr="C:\Documents and Settings\Alena T\Local Settings\Temporary Internet Files\Content.IE5\5PVMY0Y1\MC9004234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59866" y="2699716"/>
            <a:ext cx="1509323" cy="18002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64" name="Picture 16" descr="C:\Documents and Settings\Alena T\Local Settings\Temporary Internet Files\Content.IE5\SQ5AKM59\MP90018517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3808" y="4283893"/>
            <a:ext cx="1828800" cy="123444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2" name="TextovéPole 31"/>
          <p:cNvSpPr txBox="1"/>
          <p:nvPr/>
        </p:nvSpPr>
        <p:spPr>
          <a:xfrm>
            <a:off x="4104208" y="2699717"/>
            <a:ext cx="3672408" cy="4358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</a:rPr>
              <a:t>Kramářské písně?...</a:t>
            </a:r>
            <a:endParaRPr lang="cs-CZ" sz="24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pic>
        <p:nvPicPr>
          <p:cNvPr id="2068" name="Picture 20" descr="http://upload.wikimedia.org/wikipedia/commons/e/e9/Moritatenerz%C3%A4hle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44168" y="4715941"/>
            <a:ext cx="3173455" cy="247256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72" name="Picture 24" descr="C:\Documents and Settings\Alena T\Local Settings\Temporary Internet Files\Content.IE5\2BR23QX1\MC900441447[1].pn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76416" y="4571925"/>
            <a:ext cx="1136863" cy="11368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73" name="Picture 25" descr="C:\Documents and Settings\Alena T\Local Settings\Temporary Internet Files\Content.IE5\YD0AU5DV\MC90001939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51533" y="4211885"/>
            <a:ext cx="1287436" cy="1008112"/>
          </a:xfrm>
          <a:prstGeom prst="rect">
            <a:avLst/>
          </a:prstGeom>
          <a:noFill/>
        </p:spPr>
      </p:pic>
      <p:sp>
        <p:nvSpPr>
          <p:cNvPr id="39" name="TextovéPole 38"/>
          <p:cNvSpPr txBox="1"/>
          <p:nvPr/>
        </p:nvSpPr>
        <p:spPr>
          <a:xfrm>
            <a:off x="7200552" y="6804173"/>
            <a:ext cx="2520280" cy="349968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Zazpívejte si i sami…</a:t>
            </a:r>
            <a:endParaRPr lang="cs-CZ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3" grpId="0" animBg="1"/>
      <p:bldP spid="14" grpId="0" animBg="1"/>
      <p:bldP spid="17" grpId="0" animBg="1"/>
      <p:bldP spid="22" grpId="0" animBg="1"/>
      <p:bldP spid="23" grpId="0" animBg="1"/>
      <p:bldP spid="32" grpId="0" animBg="1"/>
      <p:bldP spid="3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792" y="1691605"/>
            <a:ext cx="9217024" cy="43283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b="1" dirty="0" smtClean="0">
                <a:solidFill>
                  <a:schemeClr val="bg1">
                    <a:lumMod val="85000"/>
                  </a:schemeClr>
                </a:solidFill>
              </a:rPr>
              <a:t>učebnice: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ČECHURA, Rudolf. </a:t>
            </a:r>
            <a:r>
              <a:rPr lang="cs-CZ" sz="1600" i="1" dirty="0" smtClean="0">
                <a:solidFill>
                  <a:schemeClr val="bg1">
                    <a:lumMod val="85000"/>
                  </a:schemeClr>
                </a:solidFill>
              </a:rPr>
              <a:t>Český jazyk 4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. Praha: Alter, 1996, ISBN 80-85775-47-6.</a:t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 internet -</a:t>
            </a: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http://cs.wikipedia.org/wiki/R%C5%AF%C5%BEe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</a:rPr>
              <a:t>Obrázky: 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3"/>
              </a:rPr>
              <a:t>www.office.</a:t>
            </a:r>
            <a:r>
              <a:rPr lang="cs-CZ" sz="1600" dirty="0" err="1" smtClean="0">
                <a:solidFill>
                  <a:schemeClr val="bg1">
                    <a:lumMod val="85000"/>
                  </a:schemeClr>
                </a:solidFill>
                <a:hlinkClick r:id="rId3"/>
              </a:rPr>
              <a:t>microsoft.com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Kramářská píseň - </a:t>
            </a:r>
            <a:r>
              <a:rPr lang="cs-CZ" sz="1600" dirty="0" smtClean="0"/>
              <a:t>AUTOR NEUVEDEN.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3.3.2013]. Dostupný na WWW: </a:t>
            </a:r>
            <a:r>
              <a:rPr lang="cs-CZ" sz="1600" dirty="0" smtClean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upload.wikimedia.org/wikipedia/commons/e/e9/Moritatenerz%C3%A4hler.jpg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Hypertextový odkaz:</a:t>
            </a:r>
          </a:p>
          <a:p>
            <a:r>
              <a:rPr lang="cs-CZ" sz="1600" dirty="0" smtClean="0"/>
              <a:t>Kramářská píseň - </a:t>
            </a:r>
            <a:r>
              <a:rPr lang="cs-CZ" sz="1600" dirty="0" smtClean="0">
                <a:hlinkClick r:id="rId5"/>
              </a:rPr>
              <a:t>https://</a:t>
            </a:r>
            <a:r>
              <a:rPr lang="cs-CZ" sz="1600" dirty="0" smtClean="0">
                <a:hlinkClick r:id="rId5"/>
              </a:rPr>
              <a:t>www.youtube.com/watch?v=ON8TSaBnTbY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endParaRPr lang="cs-CZ" sz="16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2371</TotalTime>
  <Words>820</Words>
  <Application>Microsoft Office PowerPoint</Application>
  <PresentationFormat>Vlastní</PresentationFormat>
  <Paragraphs>178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VZORY podstatných jmen</vt:lpstr>
      <vt:lpstr>Snímek 4</vt:lpstr>
      <vt:lpstr>Jednotné číslo</vt:lpstr>
      <vt:lpstr>Najděte podstatná jména, která se skloňují podle vzoru píseň, a vyskloňujte je společně              ve třídě v jednotném čísle.</vt:lpstr>
      <vt:lpstr>Množné číslo</vt:lpstr>
      <vt:lpstr>Vyskloňujte společně podstatná jména  podle vzoru píseň v množném čísle.</vt:lpstr>
      <vt:lpstr>SHRNUTÍ:</vt:lpstr>
      <vt:lpstr>Snímek 10</vt:lpstr>
      <vt:lpstr>Víte, co jsou…?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- píseň</dc:title>
  <dc:subject>Český jazyk 4</dc:subject>
  <dc:creator>Mgr. Jana Kneřová</dc:creator>
  <cp:lastModifiedBy>Alena T.</cp:lastModifiedBy>
  <cp:revision>286</cp:revision>
  <cp:lastPrinted>1601-01-01T00:00:00Z</cp:lastPrinted>
  <dcterms:created xsi:type="dcterms:W3CDTF">2011-08-21T18:05:50Z</dcterms:created>
  <dcterms:modified xsi:type="dcterms:W3CDTF">2013-03-03T18:36:16Z</dcterms:modified>
  <cp:category>PJ - skloňování</cp:category>
</cp:coreProperties>
</file>