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28" r:id="rId1"/>
  </p:sldMasterIdLst>
  <p:notesMasterIdLst>
    <p:notesMasterId r:id="rId14"/>
  </p:notesMasterIdLst>
  <p:sldIdLst>
    <p:sldId id="256" r:id="rId2"/>
    <p:sldId id="257" r:id="rId3"/>
    <p:sldId id="291" r:id="rId4"/>
    <p:sldId id="300" r:id="rId5"/>
    <p:sldId id="301" r:id="rId6"/>
    <p:sldId id="260" r:id="rId7"/>
    <p:sldId id="302" r:id="rId8"/>
    <p:sldId id="303" r:id="rId9"/>
    <p:sldId id="304" r:id="rId10"/>
    <p:sldId id="306" r:id="rId11"/>
    <p:sldId id="305" r:id="rId12"/>
    <p:sldId id="272" r:id="rId13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CCFF99"/>
    <a:srgbClr val="663300"/>
    <a:srgbClr val="006600"/>
    <a:srgbClr val="008000"/>
    <a:srgbClr val="0033CC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618" y="-216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Ten, ta, to</a:t>
            </a:r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Kliknutím na sluníčko se dostaneme opět na stránku s obrázky</a:t>
            </a:r>
            <a:r>
              <a:rPr lang="cs-CZ" baseline="0" dirty="0" smtClean="0"/>
              <a:t> (úkoly) – když se dostaneme na tuto stránku jako k nápovědě při řešení příkladů. Jinak nejdříve opakujeme pády, potom skloňujeme.</a:t>
            </a:r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Kliknutím na hvězdičku se dostaneme k nápovědě – stránku s přehledem skloňování v jednotném čísle. Obrázky se objevují postupně. Žáci určují,</a:t>
            </a:r>
            <a:r>
              <a:rPr lang="cs-CZ" baseline="0" dirty="0" smtClean="0"/>
              <a:t> jestli je skloňují podle vzoru město, v případě, že ne, obrázek zase zmizí. V kladném případě žáci skloňují. Je možnost užít nápovědu (hvězdička).</a:t>
            </a:r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449123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lang="cs-CZ" dirty="0" smtClean="0"/>
              <a:t>Kliknutím na sluníčko se dostaneme opět na stránku s obrázky</a:t>
            </a:r>
            <a:r>
              <a:rPr lang="cs-CZ" baseline="0" dirty="0" smtClean="0"/>
              <a:t> (úkoly).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Klepnutím na hvězdičku se dostaneme k nápovědě – skloňování podstatných jmen v množném čísle.</a:t>
            </a:r>
            <a:endParaRPr lang="cs-CZ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Odkrýváme řešení po řádcích.</a:t>
            </a:r>
            <a:endParaRPr lang="cs-CZ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2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8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73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60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4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3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2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06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93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4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6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868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734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60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46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33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2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06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93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88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3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7" y="300990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5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868" indent="0">
              <a:buNone/>
              <a:defRPr sz="3100"/>
            </a:lvl2pPr>
            <a:lvl3pPr marL="1007734" indent="0">
              <a:buNone/>
              <a:defRPr sz="2600"/>
            </a:lvl3pPr>
            <a:lvl4pPr marL="1511602" indent="0">
              <a:buNone/>
              <a:defRPr sz="2200"/>
            </a:lvl4pPr>
            <a:lvl5pPr marL="2015468" indent="0">
              <a:buNone/>
              <a:defRPr sz="2200"/>
            </a:lvl5pPr>
            <a:lvl6pPr marL="2519335" indent="0">
              <a:buNone/>
              <a:defRPr sz="2200"/>
            </a:lvl6pPr>
            <a:lvl7pPr marL="3023201" indent="0">
              <a:buNone/>
              <a:defRPr sz="2200"/>
            </a:lvl7pPr>
            <a:lvl8pPr marL="3527069" indent="0">
              <a:buNone/>
              <a:defRPr sz="2200"/>
            </a:lvl8pPr>
            <a:lvl9pPr marL="4030936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33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72" tIns="50387" rIns="100772" bIns="5038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7"/>
            <a:ext cx="9072563" cy="4989036"/>
          </a:xfrm>
          <a:prstGeom prst="rect">
            <a:avLst/>
          </a:prstGeom>
        </p:spPr>
        <p:txBody>
          <a:bodyPr vert="horz" lIns="100772" tIns="50387" rIns="100772" bIns="5038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1"/>
            <a:ext cx="2352146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1"/>
            <a:ext cx="3192198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1"/>
            <a:ext cx="2352146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1007734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900" indent="-377900" algn="l" defTabSz="1007734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784" indent="-314916" algn="l" defTabSz="1007734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6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534" indent="-251934" algn="l" defTabSz="1007734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7402" indent="-251934" algn="l" defTabSz="1007734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12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5136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9003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2870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8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734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602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4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335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201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069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936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slide" Target="slide5.xml"/><Relationship Id="rId7" Type="http://schemas.openxmlformats.org/officeDocument/2006/relationships/image" Target="../media/image8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wmf"/><Relationship Id="rId9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jpeg"/><Relationship Id="rId5" Type="http://schemas.openxmlformats.org/officeDocument/2006/relationships/image" Target="../media/image15.wmf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Lidsk%C3%A1_kostra" TargetMode="External"/><Relationship Id="rId2" Type="http://schemas.openxmlformats.org/officeDocument/2006/relationships/hyperlink" Target="http://cs.wikipedia.org/wiki/R%C5%AF%C5%BEe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www.office.microsoft.com/" TargetMode="External"/><Relationship Id="rId4" Type="http://schemas.openxmlformats.org/officeDocument/2006/relationships/hyperlink" Target="http://cs.wikipedia.org/wiki/Kos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32000" y="899517"/>
            <a:ext cx="5751513" cy="1408113"/>
          </a:xfrm>
          <a:prstGeom prst="rect">
            <a:avLst/>
          </a:prstGeom>
          <a:noFill/>
          <a:ln w="19050">
            <a:solidFill>
              <a:srgbClr val="008000"/>
            </a:solidFill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/>
        </p:nvGraphicFramePr>
        <p:xfrm>
          <a:off x="935856" y="2627709"/>
          <a:ext cx="8496944" cy="4324630"/>
        </p:xfrm>
        <a:graphic>
          <a:graphicData uri="http://schemas.openxmlformats.org/drawingml/2006/table">
            <a:tbl>
              <a:tblPr/>
              <a:tblGrid>
                <a:gridCol w="4154063"/>
                <a:gridCol w="4342881"/>
              </a:tblGrid>
              <a:tr h="24924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95085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VY_32_INOVACE_13_ČJ_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Podstatná jména_kost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ČJ 4 – Podstatná jména - skloňování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Žáci se seznámí se skloňováním vzoru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kost. Procvičí si skloňování                           na příkladech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. Vysvětlení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lang="cs-CZ" sz="1800" kern="1200" baseline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pojmu </a:t>
                      </a:r>
                      <a:r>
                        <a:rPr lang="cs-CZ" sz="1800" kern="1200" baseline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kost, 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mezipředmětové vztahy</a:t>
                      </a:r>
                      <a:endParaRPr lang="cs-CZ" sz="1800" kern="1200" dirty="0" smtClean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Rozvoj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logického a tvořivého myšlení.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Využívání animace.</a:t>
                      </a:r>
                      <a:endParaRPr lang="cs-CZ" sz="1800" kern="1200" dirty="0" smtClean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za 10"/>
          <p:cNvSpPr/>
          <p:nvPr/>
        </p:nvSpPr>
        <p:spPr>
          <a:xfrm rot="5400000">
            <a:off x="1773005" y="422408"/>
            <a:ext cx="6517637" cy="646374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63848" y="1619597"/>
            <a:ext cx="8424936" cy="284013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9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PODSTATNÁ JMÉNA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600152" y="4715941"/>
            <a:ext cx="2505814" cy="1351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kost</a:t>
            </a:r>
            <a:endParaRPr lang="cs-CZ" sz="8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8" name="Picture 4" descr="C:\Documents and Settings\Alena T\Local Settings\Temporary Internet Files\Content.IE5\SQ5AKM59\MP90038579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9792" y="5003973"/>
            <a:ext cx="2926770" cy="2090550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9" name="Picture 5" descr="C:\Documents and Settings\Alena T\Local Settings\Temporary Internet Files\Content.IE5\2BR23QX1\MP90032115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60592" y="3275781"/>
            <a:ext cx="2198162" cy="3081536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0"/>
                            </p:stCondLst>
                            <p:childTnLst>
                              <p:par>
                                <p:cTn id="21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6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ctr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VZORY podstatných jmen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3808" y="2627709"/>
            <a:ext cx="1224136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pán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52080" y="2627709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hrad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00352" y="2627709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muž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064648" y="2627709"/>
            <a:ext cx="1512168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stroj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03808" y="1763613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Mužský rod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75816" y="5796061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Střední rod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75816" y="3707829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Ženský rod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75816" y="4715941"/>
            <a:ext cx="1584176" cy="664797"/>
          </a:xfrm>
          <a:prstGeom prst="rect">
            <a:avLst/>
          </a:prstGeom>
          <a:solidFill>
            <a:schemeClr val="accent6">
              <a:lumMod val="75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žena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024088" y="4715941"/>
            <a:ext cx="1440160" cy="664797"/>
          </a:xfrm>
          <a:prstGeom prst="rect">
            <a:avLst/>
          </a:prstGeom>
          <a:solidFill>
            <a:schemeClr val="accent6">
              <a:lumMod val="75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růže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28344" y="4715941"/>
            <a:ext cx="1728192" cy="664797"/>
          </a:xfrm>
          <a:prstGeom prst="rect">
            <a:avLst/>
          </a:prstGeom>
          <a:solidFill>
            <a:schemeClr val="accent6">
              <a:lumMod val="75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píseň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064648" y="4715941"/>
            <a:ext cx="1440160" cy="664797"/>
          </a:xfrm>
          <a:prstGeom prst="rect">
            <a:avLst/>
          </a:prstGeom>
          <a:solidFill>
            <a:schemeClr val="accent6">
              <a:lumMod val="75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kost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272560" y="6588149"/>
            <a:ext cx="2304256" cy="6647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stavení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56336" y="6588149"/>
            <a:ext cx="1512168" cy="6647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kuře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024088" y="6588149"/>
            <a:ext cx="1728192" cy="66479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moře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75816" y="6588149"/>
            <a:ext cx="1944216" cy="6647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město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03808" y="1691605"/>
            <a:ext cx="9073008" cy="5702459"/>
          </a:xfrm>
          <a:prstGeom prst="rect">
            <a:avLst/>
          </a:prstGeom>
          <a:solidFill>
            <a:schemeClr val="accent6">
              <a:lumMod val="50000"/>
            </a:schemeClr>
          </a:solidFill>
          <a:ln w="1270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endParaRPr lang="cs-CZ" sz="19600" b="1" dirty="0" smtClean="0">
              <a:solidFill>
                <a:schemeClr val="bg1">
                  <a:lumMod val="75000"/>
                </a:schemeClr>
              </a:solidFill>
              <a:effectLst/>
              <a:latin typeface="Arial Black" pitchFamily="34" charset="0"/>
            </a:endParaRPr>
          </a:p>
          <a:p>
            <a:pPr algn="ctr"/>
            <a:endParaRPr lang="cs-CZ" sz="19600" b="1" dirty="0" smtClean="0">
              <a:solidFill>
                <a:schemeClr val="bg1">
                  <a:lumMod val="75000"/>
                </a:schemeClr>
              </a:solidFill>
              <a:effectLst/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863848" y="2771725"/>
            <a:ext cx="5461303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Dnes si probereme vzor</a:t>
            </a:r>
            <a:endParaRPr lang="cs-CZ" sz="32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435528" y="4787949"/>
            <a:ext cx="5016501" cy="238219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16000" b="1" dirty="0" smtClean="0">
                <a:solidFill>
                  <a:srgbClr val="FFC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 Black" pitchFamily="34" charset="0"/>
              </a:rPr>
              <a:t>kost</a:t>
            </a:r>
          </a:p>
        </p:txBody>
      </p:sp>
      <p:pic>
        <p:nvPicPr>
          <p:cNvPr id="2050" name="Picture 2" descr="C:\Documents and Settings\Alena T\Local Settings\Temporary Internet Files\Content.IE5\YD0AU5DV\MC9003710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80472" y="2339677"/>
            <a:ext cx="2599717" cy="17281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Ženský rod – vzor kost  </a:t>
            </a:r>
            <a:endParaRPr kumimoji="0" lang="cs-CZ" sz="54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3808" y="2123653"/>
            <a:ext cx="9299341" cy="5244513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C000"/>
                </a:solidFill>
              </a:rPr>
              <a:t>Podle vzoru KOST se skloňují </a:t>
            </a:r>
            <a:r>
              <a:rPr lang="cs-CZ" sz="60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podstatná jména </a:t>
            </a:r>
            <a:r>
              <a:rPr lang="cs-CZ" sz="60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rodu ženského</a:t>
            </a:r>
            <a:r>
              <a:rPr lang="cs-CZ" sz="60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, která končí v</a:t>
            </a:r>
            <a:r>
              <a:rPr lang="cs-CZ" sz="60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6000" b="1" dirty="0" smtClean="0">
                <a:solidFill>
                  <a:srgbClr val="FFC000"/>
                </a:solidFill>
              </a:rPr>
              <a:t>1. p. č. </a:t>
            </a:r>
            <a:r>
              <a:rPr lang="cs-CZ" sz="6000" b="1" dirty="0" err="1" smtClean="0">
                <a:solidFill>
                  <a:srgbClr val="FFC000"/>
                </a:solidFill>
              </a:rPr>
              <a:t>j</a:t>
            </a:r>
            <a:r>
              <a:rPr lang="cs-CZ" sz="6000" b="1" dirty="0" smtClean="0">
                <a:solidFill>
                  <a:srgbClr val="FFC000"/>
                </a:solidFill>
              </a:rPr>
              <a:t>. </a:t>
            </a:r>
          </a:p>
          <a:p>
            <a:r>
              <a:rPr lang="cs-CZ" sz="6000" b="1" dirty="0" smtClean="0">
                <a:solidFill>
                  <a:srgbClr val="FFC000"/>
                </a:solidFill>
              </a:rPr>
              <a:t>souhláskou </a:t>
            </a:r>
            <a:r>
              <a:rPr lang="cs-CZ" sz="60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a ve 2. p. </a:t>
            </a:r>
            <a:r>
              <a:rPr lang="cs-CZ" sz="6000" b="1" dirty="0" err="1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j</a:t>
            </a:r>
            <a:r>
              <a:rPr lang="cs-CZ" sz="60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. č. koncovkou –i.</a:t>
            </a:r>
            <a:endParaRPr lang="cs-CZ" sz="60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extovéPole 34"/>
          <p:cNvSpPr txBox="1"/>
          <p:nvPr/>
        </p:nvSpPr>
        <p:spPr>
          <a:xfrm>
            <a:off x="5328344" y="2915741"/>
            <a:ext cx="1224136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(k, ke)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408464" y="1763613"/>
            <a:ext cx="2088232" cy="60753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kost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408464" y="2339677"/>
            <a:ext cx="2088232" cy="607539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kost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i</a:t>
            </a:r>
            <a:r>
              <a:rPr lang="cs-CZ" sz="36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15776" y="5868069"/>
            <a:ext cx="9649072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Zkusíme společně vyskloňovat slovo </a:t>
            </a:r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</a:rPr>
              <a:t>věc. </a:t>
            </a:r>
            <a:endParaRPr lang="cs-CZ" sz="2800" b="1" dirty="0">
              <a:solidFill>
                <a:schemeClr val="accent6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768" y="1763613"/>
            <a:ext cx="3477234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1. pád – kdo? co?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5776" y="2339677"/>
            <a:ext cx="4059125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2. pád – koho? čeho?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43768" y="2843733"/>
            <a:ext cx="4315605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3. pád – komu? čemu?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15776" y="3491805"/>
            <a:ext cx="363913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4. pád – koho? co?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43768" y="3995861"/>
            <a:ext cx="5295039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5. pád – oslovujeme, voláme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15776" y="4643933"/>
            <a:ext cx="4937570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6. pád – (o) kom? (o) čem?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15776" y="5147989"/>
            <a:ext cx="369844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7. pád – kým? čím?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408464" y="2915741"/>
            <a:ext cx="2088232" cy="550279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kost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i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408464" y="3419797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kost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08464" y="3995861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kost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i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!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408464" y="4499917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kost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i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4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Ženský rod – kost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976416" y="467469"/>
            <a:ext cx="3888432" cy="1259946"/>
          </a:xfrm>
          <a:solidFill>
            <a:srgbClr val="006600"/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algn="r"/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Jednotné číslo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408464" y="5003973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kost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í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8568704" y="1907629"/>
            <a:ext cx="699230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věc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8568704" y="2483693"/>
            <a:ext cx="1368152" cy="1122808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věci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8568705" y="2987749"/>
            <a:ext cx="1296144" cy="779316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věci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8568704" y="3491805"/>
            <a:ext cx="1511921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věc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8496697" y="4067869"/>
            <a:ext cx="1440159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věci!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8280424" y="5003973"/>
            <a:ext cx="1800201" cy="1638013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400" b="1" dirty="0" smtClean="0">
                <a:solidFill>
                  <a:srgbClr val="FFC000"/>
                </a:solidFill>
              </a:rPr>
              <a:t>věcí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328344" y="241168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(bez)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328344" y="349180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(pro)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328344" y="399586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328344" y="183562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328344" y="457192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184328" y="5075981"/>
            <a:ext cx="1224136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(s, se)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9" name="Slunce 48">
            <a:hlinkClick r:id="rId3" action="ppaction://hlinksldjump"/>
          </p:cNvPr>
          <p:cNvSpPr/>
          <p:nvPr/>
        </p:nvSpPr>
        <p:spPr>
          <a:xfrm>
            <a:off x="6048424" y="827509"/>
            <a:ext cx="1008112" cy="864096"/>
          </a:xfrm>
          <a:prstGeom prst="sun">
            <a:avLst/>
          </a:prstGeom>
          <a:solidFill>
            <a:srgbClr val="FFC0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8424689" y="4571925"/>
            <a:ext cx="1512168" cy="146629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 věci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15776" y="6732165"/>
            <a:ext cx="9670254" cy="493084"/>
          </a:xfrm>
          <a:prstGeom prst="rect">
            <a:avLst/>
          </a:prstGeom>
          <a:solidFill>
            <a:srgbClr val="0066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Koncovky jsou stejné.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000"/>
                            </p:stCondLst>
                            <p:childTnLst>
                              <p:par>
                                <p:cTn id="26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8000"/>
                            </p:stCondLst>
                            <p:childTnLst>
                              <p:par>
                                <p:cTn id="3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1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0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8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7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6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000"/>
                            </p:stCondLst>
                            <p:childTnLst>
                              <p:par>
                                <p:cTn id="8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5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000"/>
                            </p:stCondLst>
                            <p:childTnLst>
                              <p:par>
                                <p:cTn id="9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7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2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17" grpId="0" animBg="1"/>
      <p:bldP spid="27" grpId="0" animBg="1"/>
      <p:bldP spid="18" grpId="0" animBg="1"/>
      <p:bldP spid="4" grpId="0"/>
      <p:bldP spid="20" grpId="0"/>
      <p:bldP spid="21" grpId="0"/>
      <p:bldP spid="22" grpId="0"/>
      <p:bldP spid="23" grpId="0"/>
      <p:bldP spid="24" grpId="0"/>
      <p:bldP spid="25" grpId="0"/>
      <p:bldP spid="26" grpId="0" animBg="1"/>
      <p:bldP spid="29" grpId="0" animBg="1"/>
      <p:bldP spid="30" grpId="0" animBg="1"/>
      <p:bldP spid="31" grpId="0" animBg="1"/>
      <p:bldP spid="7" grpId="0" animBg="1"/>
      <p:bldP spid="32" grpId="0" animBg="1"/>
      <p:bldP spid="37" grpId="0"/>
      <p:bldP spid="38" grpId="0"/>
      <p:bldP spid="39" grpId="0"/>
      <p:bldP spid="40" grpId="0"/>
      <p:bldP spid="41" grpId="0"/>
      <p:bldP spid="42" grpId="0"/>
      <p:bldP spid="33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36" grpId="0"/>
      <p:bldP spid="4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532884"/>
          </a:xfr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Najděte podstatná jména, která se skloňují podle vzoru kost, a vyskloňujte je společně              v jednotném čísle.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592040" y="6372125"/>
            <a:ext cx="5968878" cy="664797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8000"/>
                </a:solidFill>
              </a:rPr>
              <a:t>Odůvodněte svůj výběr.</a:t>
            </a:r>
            <a:endParaRPr lang="cs-CZ" sz="4000" b="1" dirty="0">
              <a:solidFill>
                <a:srgbClr val="008000"/>
              </a:solidFill>
            </a:endParaRPr>
          </a:p>
        </p:txBody>
      </p:sp>
      <p:sp>
        <p:nvSpPr>
          <p:cNvPr id="38" name="Výbuch 1 37">
            <a:hlinkClick r:id="rId3" action="ppaction://hlinksldjump"/>
          </p:cNvPr>
          <p:cNvSpPr/>
          <p:nvPr/>
        </p:nvSpPr>
        <p:spPr>
          <a:xfrm>
            <a:off x="8640712" y="6084093"/>
            <a:ext cx="1079873" cy="1296144"/>
          </a:xfrm>
          <a:prstGeom prst="irregularSeal1">
            <a:avLst/>
          </a:prstGeom>
          <a:solidFill>
            <a:srgbClr val="FFC0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4" name="Skupina 33"/>
          <p:cNvGrpSpPr/>
          <p:nvPr/>
        </p:nvGrpSpPr>
        <p:grpSpPr>
          <a:xfrm>
            <a:off x="5760392" y="2483693"/>
            <a:ext cx="2070753" cy="3460161"/>
            <a:chOff x="5760392" y="2483693"/>
            <a:chExt cx="2070753" cy="3460161"/>
          </a:xfrm>
        </p:grpSpPr>
        <p:sp>
          <p:nvSpPr>
            <p:cNvPr id="46" name="TextovéPole 45"/>
            <p:cNvSpPr txBox="1"/>
            <p:nvPr/>
          </p:nvSpPr>
          <p:spPr>
            <a:xfrm>
              <a:off x="6480472" y="5508029"/>
              <a:ext cx="1125629" cy="4358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9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663300"/>
                  </a:solidFill>
                </a:rPr>
                <a:t>radost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1029" name="Picture 5" descr="C:\Documents and Settings\Alena T\Local Settings\Temporary Internet Files\Content.IE5\5PVMY0Y1\MC900232599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760392" y="2483693"/>
              <a:ext cx="2070753" cy="285409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31" name="Skupina 30"/>
          <p:cNvGrpSpPr/>
          <p:nvPr/>
        </p:nvGrpSpPr>
        <p:grpSpPr>
          <a:xfrm>
            <a:off x="719832" y="3995861"/>
            <a:ext cx="1751627" cy="3172129"/>
            <a:chOff x="719832" y="3995861"/>
            <a:chExt cx="1751627" cy="3172129"/>
          </a:xfrm>
        </p:grpSpPr>
        <p:sp>
          <p:nvSpPr>
            <p:cNvPr id="37" name="TextovéPole 36"/>
            <p:cNvSpPr txBox="1"/>
            <p:nvPr/>
          </p:nvSpPr>
          <p:spPr>
            <a:xfrm>
              <a:off x="719832" y="6732165"/>
              <a:ext cx="731290" cy="4358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9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663300"/>
                  </a:solidFill>
                </a:rPr>
                <a:t>noc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1032" name="Picture 8" descr="C:\Documents and Settings\Alena T\Local Settings\Temporary Internet Files\Content.IE5\YD0AU5DV\MP900149130[1].jp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719832" y="3995861"/>
              <a:ext cx="1751627" cy="2620888"/>
            </a:xfrm>
            <a:prstGeom prst="rect">
              <a:avLst/>
            </a:prstGeom>
            <a:ln>
              <a:solidFill>
                <a:schemeClr val="bg1">
                  <a:lumMod val="8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33" name="Skupina 32"/>
          <p:cNvGrpSpPr/>
          <p:nvPr/>
        </p:nvGrpSpPr>
        <p:grpSpPr>
          <a:xfrm>
            <a:off x="3024088" y="2123654"/>
            <a:ext cx="2304256" cy="2740080"/>
            <a:chOff x="3024088" y="2123654"/>
            <a:chExt cx="2304256" cy="2740080"/>
          </a:xfrm>
        </p:grpSpPr>
        <p:sp>
          <p:nvSpPr>
            <p:cNvPr id="30" name="TextovéPole 29"/>
            <p:cNvSpPr txBox="1"/>
            <p:nvPr/>
          </p:nvSpPr>
          <p:spPr>
            <a:xfrm>
              <a:off x="3024088" y="4427909"/>
              <a:ext cx="2273379" cy="4358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1600" b="1" dirty="0" smtClean="0">
                  <a:solidFill>
                    <a:srgbClr val="663300"/>
                  </a:solidFill>
                </a:rPr>
                <a:t>pohádková</a:t>
              </a:r>
              <a:r>
                <a:rPr lang="cs-CZ" sz="2400" b="1" dirty="0" smtClean="0">
                  <a:solidFill>
                    <a:srgbClr val="663300"/>
                  </a:solidFill>
                </a:rPr>
                <a:t> bytost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1037" name="Picture 13" descr="C:\Documents and Settings\Alena T\Local Settings\Temporary Internet Files\Content.IE5\2BR23QX1\MC900415596[1].wm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3024088" y="2123654"/>
              <a:ext cx="2304256" cy="222349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22" name="Skupina 21"/>
          <p:cNvGrpSpPr/>
          <p:nvPr/>
        </p:nvGrpSpPr>
        <p:grpSpPr>
          <a:xfrm>
            <a:off x="431800" y="2051645"/>
            <a:ext cx="2309309" cy="1672633"/>
            <a:chOff x="431800" y="2051645"/>
            <a:chExt cx="2309309" cy="1672633"/>
          </a:xfrm>
        </p:grpSpPr>
        <p:sp>
          <p:nvSpPr>
            <p:cNvPr id="29" name="TextovéPole 28"/>
            <p:cNvSpPr txBox="1"/>
            <p:nvPr/>
          </p:nvSpPr>
          <p:spPr>
            <a:xfrm>
              <a:off x="1871960" y="3203773"/>
              <a:ext cx="869149" cy="4358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663300"/>
                  </a:solidFill>
                </a:rPr>
                <a:t>žába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1038" name="Picture 14" descr="C:\Documents and Settings\Alena T\Local Settings\Temporary Internet Files\Content.IE5\2BR23QX1\MC900084054[1].wmf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431800" y="2051645"/>
              <a:ext cx="1683508" cy="167263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36" name="Skupina 35"/>
          <p:cNvGrpSpPr/>
          <p:nvPr/>
        </p:nvGrpSpPr>
        <p:grpSpPr>
          <a:xfrm>
            <a:off x="8064648" y="2195661"/>
            <a:ext cx="1777065" cy="3244137"/>
            <a:chOff x="8064648" y="2195661"/>
            <a:chExt cx="1777065" cy="3244137"/>
          </a:xfrm>
        </p:grpSpPr>
        <p:sp>
          <p:nvSpPr>
            <p:cNvPr id="35" name="TextovéPole 34"/>
            <p:cNvSpPr txBox="1"/>
            <p:nvPr/>
          </p:nvSpPr>
          <p:spPr>
            <a:xfrm>
              <a:off x="8064648" y="5003973"/>
              <a:ext cx="681597" cy="4358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663300"/>
                  </a:solidFill>
                </a:rPr>
                <a:t>věž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1040" name="Picture 16" descr="C:\Documents and Settings\Alena T\Local Settings\Temporary Internet Files\Content.IE5\YD0AU5DV\MP900401511[1].jp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8064648" y="2195661"/>
              <a:ext cx="1777065" cy="2664296"/>
            </a:xfrm>
            <a:prstGeom prst="rect">
              <a:avLst/>
            </a:prstGeom>
            <a:ln>
              <a:solidFill>
                <a:schemeClr val="bg1">
                  <a:lumMod val="8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32" name="Skupina 31"/>
          <p:cNvGrpSpPr/>
          <p:nvPr/>
        </p:nvGrpSpPr>
        <p:grpSpPr>
          <a:xfrm>
            <a:off x="2880072" y="5003973"/>
            <a:ext cx="2980928" cy="1227913"/>
            <a:chOff x="2952080" y="5003973"/>
            <a:chExt cx="2980928" cy="1227913"/>
          </a:xfrm>
        </p:grpSpPr>
        <p:sp>
          <p:nvSpPr>
            <p:cNvPr id="10" name="TextovéPole 9"/>
            <p:cNvSpPr txBox="1"/>
            <p:nvPr/>
          </p:nvSpPr>
          <p:spPr>
            <a:xfrm>
              <a:off x="2952080" y="5796061"/>
              <a:ext cx="920445" cy="4358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663300"/>
                  </a:solidFill>
                </a:rPr>
                <a:t>most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1045" name="Picture 21" descr="C:\Documents and Settings\Alena T\Local Settings\Temporary Internet Files\Content.IE5\2BR23QX1\MP900227660[1].jpg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4104208" y="5003973"/>
              <a:ext cx="1828800" cy="1207008"/>
            </a:xfrm>
            <a:prstGeom prst="rect">
              <a:avLst/>
            </a:prstGeom>
            <a:ln>
              <a:solidFill>
                <a:schemeClr val="bg1">
                  <a:lumMod val="8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2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2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3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extovéPole 46"/>
          <p:cNvSpPr txBox="1"/>
          <p:nvPr/>
        </p:nvSpPr>
        <p:spPr>
          <a:xfrm>
            <a:off x="5328344" y="5075981"/>
            <a:ext cx="1224136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(s, se)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328344" y="2915741"/>
            <a:ext cx="1224136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(k, ke)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408464" y="1763613"/>
            <a:ext cx="2088232" cy="60753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kost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i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408464" y="2339677"/>
            <a:ext cx="2088232" cy="607539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kost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í</a:t>
            </a:r>
            <a:r>
              <a:rPr lang="cs-CZ" sz="36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87784" y="6012085"/>
            <a:ext cx="9649072" cy="42152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3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Zkusíme teď společně vyskloňovat slovo </a:t>
            </a:r>
            <a:r>
              <a:rPr lang="cs-CZ" sz="23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</a:rPr>
              <a:t>věci</a:t>
            </a:r>
            <a:r>
              <a:rPr lang="cs-CZ" sz="23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 (mn. č.). </a:t>
            </a:r>
            <a:endParaRPr lang="cs-CZ" sz="2300" b="1" dirty="0">
              <a:solidFill>
                <a:schemeClr val="bg1">
                  <a:lumMod val="95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768" y="1763613"/>
            <a:ext cx="3477234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1. pád – kdo? co?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5776" y="2339677"/>
            <a:ext cx="4059125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2. pád – koho? čeho?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43768" y="2843733"/>
            <a:ext cx="4315605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3. pád – komu? čemu?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15776" y="3491805"/>
            <a:ext cx="363913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4. pád – koho? co?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43768" y="3995861"/>
            <a:ext cx="5295039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5. pád – oslovujeme, voláme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15776" y="4643933"/>
            <a:ext cx="4937570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6. pád – (o) kom? (o) čem?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15776" y="5147989"/>
            <a:ext cx="369844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7. pád – kým? čím?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480472" y="2915741"/>
            <a:ext cx="2016224" cy="550279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kost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em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408464" y="3419797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kost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i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08464" y="3923853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kost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i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!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264448" y="4499917"/>
            <a:ext cx="2232248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 kost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ech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34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Ženský rod –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ea typeface="+mj-ea"/>
                <a:cs typeface="+mj-cs"/>
              </a:rPr>
              <a:t>kost</a:t>
            </a:r>
            <a:endParaRPr kumimoji="0" lang="cs-CZ" sz="3600" b="1" i="0" u="none" strike="noStrike" kern="1200" cap="none" spc="0" normalizeH="0" baseline="0" noProof="0" dirty="0" smtClean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976416" y="467469"/>
            <a:ext cx="3888432" cy="1259946"/>
          </a:xfrm>
          <a:solidFill>
            <a:srgbClr val="006600"/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algn="r"/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Množné číslo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8136656" y="4571925"/>
            <a:ext cx="1943969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    věcech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408464" y="5003973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kost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mi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8424688" y="1763613"/>
            <a:ext cx="1582358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</a:rPr>
              <a:t>věci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8309749" y="2411685"/>
            <a:ext cx="1770876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  věcí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8280672" y="2771725"/>
            <a:ext cx="1512168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400" b="1" dirty="0" smtClean="0">
                <a:solidFill>
                  <a:srgbClr val="FFC000"/>
                </a:solidFill>
              </a:rPr>
              <a:t>věcem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8568704" y="4067869"/>
            <a:ext cx="1511921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věci!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8568704" y="5075981"/>
            <a:ext cx="1511921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věcmi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328344" y="241168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(bez)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328344" y="349180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(pro)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328344" y="399586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328344" y="183562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328344" y="457192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87784" y="6732165"/>
            <a:ext cx="9598246" cy="493084"/>
          </a:xfrm>
          <a:prstGeom prst="rect">
            <a:avLst/>
          </a:prstGeom>
          <a:solidFill>
            <a:srgbClr val="0066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Koncovky jsou stejné.</a:t>
            </a:r>
          </a:p>
        </p:txBody>
      </p:sp>
      <p:sp>
        <p:nvSpPr>
          <p:cNvPr id="49" name="Slunce 48">
            <a:hlinkClick r:id="rId3" action="ppaction://hlinksldjump"/>
          </p:cNvPr>
          <p:cNvSpPr/>
          <p:nvPr/>
        </p:nvSpPr>
        <p:spPr>
          <a:xfrm>
            <a:off x="143768" y="1115541"/>
            <a:ext cx="1008112" cy="864096"/>
          </a:xfrm>
          <a:prstGeom prst="sun">
            <a:avLst/>
          </a:prstGeom>
          <a:solidFill>
            <a:srgbClr val="FFC0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8280672" y="3491805"/>
            <a:ext cx="1555099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  věci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000"/>
                            </p:stCondLst>
                            <p:childTnLst>
                              <p:par>
                                <p:cTn id="26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8000"/>
                            </p:stCondLst>
                            <p:childTnLst>
                              <p:par>
                                <p:cTn id="3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1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0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8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7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6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000"/>
                            </p:stCondLst>
                            <p:childTnLst>
                              <p:par>
                                <p:cTn id="8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5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000"/>
                            </p:stCondLst>
                            <p:childTnLst>
                              <p:par>
                                <p:cTn id="9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7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2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 animBg="1"/>
      <p:bldP spid="35" grpId="0" animBg="1"/>
      <p:bldP spid="17" grpId="0" animBg="1"/>
      <p:bldP spid="27" grpId="0" animBg="1"/>
      <p:bldP spid="18" grpId="0" animBg="1"/>
      <p:bldP spid="4" grpId="0"/>
      <p:bldP spid="20" grpId="0"/>
      <p:bldP spid="21" grpId="0"/>
      <p:bldP spid="22" grpId="0"/>
      <p:bldP spid="23" grpId="0"/>
      <p:bldP spid="24" grpId="0"/>
      <p:bldP spid="25" grpId="0"/>
      <p:bldP spid="26" grpId="0" animBg="1"/>
      <p:bldP spid="29" grpId="0" animBg="1"/>
      <p:bldP spid="30" grpId="0" animBg="1"/>
      <p:bldP spid="31" grpId="0" animBg="1"/>
      <p:bldP spid="7" grpId="0" animBg="1"/>
      <p:bldP spid="36" grpId="0"/>
      <p:bldP spid="32" grpId="0" animBg="1"/>
      <p:bldP spid="37" grpId="0"/>
      <p:bldP spid="38" grpId="0"/>
      <p:bldP spid="39" grpId="0"/>
      <p:bldP spid="41" grpId="0"/>
      <p:bldP spid="42" grpId="0"/>
      <p:bldP spid="33" grpId="0" animBg="1"/>
      <p:bldP spid="43" grpId="0" animBg="1"/>
      <p:bldP spid="44" grpId="0" animBg="1"/>
      <p:bldP spid="45" grpId="0" animBg="1"/>
      <p:bldP spid="46" grpId="0" animBg="1"/>
      <p:bldP spid="48" grpId="0" animBg="1"/>
      <p:bldP spid="5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532884"/>
          </a:xfr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l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Vyskloňujte společně podstatná jména  podle vzoru kost v množném čísle.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48024" y="6156101"/>
            <a:ext cx="7416824" cy="1122808"/>
          </a:xfrm>
          <a:prstGeom prst="rect">
            <a:avLst/>
          </a:prstGeom>
          <a:solidFill>
            <a:srgbClr val="663300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Vyberte si jedno z těchto podstatných jmen </a:t>
            </a:r>
          </a:p>
          <a:p>
            <a:r>
              <a:rPr lang="cs-CZ" sz="2400" b="1" dirty="0" smtClean="0">
                <a:solidFill>
                  <a:srgbClr val="FFC000"/>
                </a:solidFill>
              </a:rPr>
              <a:t>a vyskloňujte ho za domácí úkol v jednotném</a:t>
            </a:r>
          </a:p>
          <a:p>
            <a:r>
              <a:rPr lang="cs-CZ" sz="2400" b="1" dirty="0" smtClean="0">
                <a:solidFill>
                  <a:srgbClr val="FFC000"/>
                </a:solidFill>
              </a:rPr>
              <a:t>I množném čísle.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38" name="Výbuch 1 37">
            <a:hlinkClick r:id="rId3" action="ppaction://hlinksldjump"/>
          </p:cNvPr>
          <p:cNvSpPr/>
          <p:nvPr/>
        </p:nvSpPr>
        <p:spPr>
          <a:xfrm>
            <a:off x="8784728" y="1259557"/>
            <a:ext cx="1079873" cy="1296144"/>
          </a:xfrm>
          <a:prstGeom prst="irregularSeal1">
            <a:avLst/>
          </a:prstGeom>
          <a:solidFill>
            <a:srgbClr val="FFC000"/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503808" y="2843733"/>
            <a:ext cx="2160240" cy="3731159"/>
            <a:chOff x="603056" y="3995862"/>
            <a:chExt cx="1751627" cy="3098193"/>
          </a:xfrm>
        </p:grpSpPr>
        <p:sp>
          <p:nvSpPr>
            <p:cNvPr id="6" name="TextovéPole 5"/>
            <p:cNvSpPr txBox="1"/>
            <p:nvPr/>
          </p:nvSpPr>
          <p:spPr>
            <a:xfrm>
              <a:off x="788995" y="6732165"/>
              <a:ext cx="592964" cy="36189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9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rgbClr val="663300"/>
                  </a:solidFill>
                </a:rPr>
                <a:t>noc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8" name="Picture 8" descr="C:\Documents and Settings\Alena T\Local Settings\Temporary Internet Files\Content.IE5\YD0AU5DV\MP900149130[1]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03056" y="3995862"/>
              <a:ext cx="1751627" cy="2620888"/>
            </a:xfrm>
            <a:prstGeom prst="rect">
              <a:avLst/>
            </a:prstGeom>
            <a:ln>
              <a:solidFill>
                <a:schemeClr val="bg1">
                  <a:lumMod val="8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9" name="Skupina 8"/>
          <p:cNvGrpSpPr/>
          <p:nvPr/>
        </p:nvGrpSpPr>
        <p:grpSpPr>
          <a:xfrm>
            <a:off x="3096096" y="2339677"/>
            <a:ext cx="3024336" cy="3345627"/>
            <a:chOff x="3024088" y="2123654"/>
            <a:chExt cx="2304256" cy="2649382"/>
          </a:xfrm>
        </p:grpSpPr>
        <p:sp>
          <p:nvSpPr>
            <p:cNvPr id="10" name="TextovéPole 9"/>
            <p:cNvSpPr txBox="1"/>
            <p:nvPr/>
          </p:nvSpPr>
          <p:spPr>
            <a:xfrm>
              <a:off x="3294728" y="4427909"/>
              <a:ext cx="1732098" cy="34512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663300"/>
                  </a:solidFill>
                </a:rPr>
                <a:t>pohádková</a:t>
              </a:r>
              <a:r>
                <a:rPr lang="cs-CZ" sz="2400" b="1" dirty="0" smtClean="0">
                  <a:solidFill>
                    <a:srgbClr val="663300"/>
                  </a:solidFill>
                </a:rPr>
                <a:t> bytost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11" name="Picture 13" descr="C:\Documents and Settings\Alena T\Local Settings\Temporary Internet Files\Content.IE5\2BR23QX1\MC900415596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3024088" y="2123654"/>
              <a:ext cx="2304256" cy="222349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12" name="Skupina 11"/>
          <p:cNvGrpSpPr/>
          <p:nvPr/>
        </p:nvGrpSpPr>
        <p:grpSpPr>
          <a:xfrm>
            <a:off x="6264448" y="2123653"/>
            <a:ext cx="2574809" cy="3834489"/>
            <a:chOff x="5760392" y="2483693"/>
            <a:chExt cx="2070753" cy="3412159"/>
          </a:xfrm>
        </p:grpSpPr>
        <p:sp>
          <p:nvSpPr>
            <p:cNvPr id="13" name="TextovéPole 12"/>
            <p:cNvSpPr txBox="1"/>
            <p:nvPr/>
          </p:nvSpPr>
          <p:spPr>
            <a:xfrm>
              <a:off x="6590652" y="5508029"/>
              <a:ext cx="905270" cy="387823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9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rgbClr val="663300"/>
                  </a:solidFill>
                </a:rPr>
                <a:t>radost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14" name="Picture 5" descr="C:\Documents and Settings\Alena T\Local Settings\Temporary Internet Files\Content.IE5\5PVMY0Y1\MC900232599[1].wm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5760392" y="2483693"/>
              <a:ext cx="2070753" cy="285409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532884"/>
          </a:xfr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cs-CZ" sz="7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SHRNUTÍ:</a:t>
            </a:r>
            <a:endParaRPr lang="cs-CZ" sz="7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3808" y="2195661"/>
            <a:ext cx="8280920" cy="2954655"/>
          </a:xfrm>
          <a:prstGeom prst="rect">
            <a:avLst/>
          </a:prstGeom>
          <a:solidFill>
            <a:srgbClr val="663300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Podle vzoru KOST se skloňují </a:t>
            </a:r>
            <a:r>
              <a:rPr lang="cs-CZ" sz="40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podstatná jména </a:t>
            </a:r>
            <a:r>
              <a:rPr lang="cs-CZ" sz="40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rodu ženského</a:t>
            </a:r>
            <a:r>
              <a:rPr lang="cs-CZ" sz="40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, která končí v</a:t>
            </a:r>
            <a:r>
              <a:rPr lang="cs-CZ" sz="40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rgbClr val="FFC000"/>
                </a:solidFill>
              </a:rPr>
              <a:t>1. p. č. </a:t>
            </a:r>
            <a:r>
              <a:rPr lang="cs-CZ" sz="4000" b="1" dirty="0" err="1" smtClean="0">
                <a:solidFill>
                  <a:srgbClr val="FFC000"/>
                </a:solidFill>
              </a:rPr>
              <a:t>j</a:t>
            </a:r>
            <a:r>
              <a:rPr lang="cs-CZ" sz="4000" b="1" dirty="0" smtClean="0">
                <a:solidFill>
                  <a:srgbClr val="FFC000"/>
                </a:solidFill>
              </a:rPr>
              <a:t>. </a:t>
            </a:r>
          </a:p>
          <a:p>
            <a:r>
              <a:rPr lang="cs-CZ" sz="4000" b="1" dirty="0" smtClean="0">
                <a:solidFill>
                  <a:srgbClr val="FFC000"/>
                </a:solidFill>
              </a:rPr>
              <a:t>souhláskou </a:t>
            </a:r>
            <a:r>
              <a:rPr lang="cs-CZ" sz="40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a ve 2. p. </a:t>
            </a:r>
            <a:r>
              <a:rPr lang="cs-CZ" sz="4000" b="1" dirty="0" err="1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j</a:t>
            </a:r>
            <a:r>
              <a:rPr lang="cs-CZ" sz="40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. č. koncovkou –i.</a:t>
            </a:r>
            <a:endParaRPr lang="cs-CZ" sz="40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232000" y="5580037"/>
            <a:ext cx="7488832" cy="1466171"/>
          </a:xfrm>
          <a:prstGeom prst="rect">
            <a:avLst/>
          </a:prstGeom>
          <a:solidFill>
            <a:srgbClr val="663300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 smtClean="0">
                <a:solidFill>
                  <a:srgbClr val="FFC000"/>
                </a:solidFill>
              </a:rPr>
              <a:t>Vzor kost je vzor měkký.</a:t>
            </a:r>
          </a:p>
          <a:p>
            <a:pPr algn="r"/>
            <a:r>
              <a:rPr lang="cs-CZ" sz="3200" b="1" dirty="0" smtClean="0">
                <a:solidFill>
                  <a:srgbClr val="CCFF99"/>
                </a:solidFill>
              </a:rPr>
              <a:t>V koncovkách </a:t>
            </a:r>
            <a:r>
              <a:rPr lang="cs-CZ" sz="3200" b="1" dirty="0" smtClean="0">
                <a:solidFill>
                  <a:srgbClr val="FFC000"/>
                </a:solidFill>
              </a:rPr>
              <a:t>vzoru kost vždy píšeme měkké </a:t>
            </a:r>
            <a:r>
              <a:rPr lang="cs-CZ" sz="3200" b="1" dirty="0" smtClean="0">
                <a:solidFill>
                  <a:srgbClr val="CCFF99"/>
                </a:solidFill>
              </a:rPr>
              <a:t>–i nebo –</a:t>
            </a:r>
            <a:r>
              <a:rPr lang="cs-CZ" sz="3200" b="1" dirty="0" err="1" smtClean="0">
                <a:solidFill>
                  <a:srgbClr val="CCFF99"/>
                </a:solidFill>
              </a:rPr>
              <a:t>í</a:t>
            </a:r>
            <a:r>
              <a:rPr lang="cs-CZ" sz="3200" b="1" dirty="0" smtClean="0">
                <a:solidFill>
                  <a:srgbClr val="CCFF99"/>
                </a:solidFill>
              </a:rPr>
              <a:t>. </a:t>
            </a:r>
          </a:p>
        </p:txBody>
      </p:sp>
      <p:pic>
        <p:nvPicPr>
          <p:cNvPr id="3076" name="Picture 4" descr="C:\Documents and Settings\Alena T\Local Settings\Temporary Internet Files\Content.IE5\2BR23QX1\MC9003713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858724" y="4937089"/>
            <a:ext cx="1967556" cy="25333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8" name="Picture 6" descr="C:\Documents and Settings\Alena T\Local Settings\Temporary Internet Files\Content.IE5\SQ5AKM59\MC90019218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04608" y="395461"/>
            <a:ext cx="2127260" cy="21602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Doplňte uvedené tvary podstatných jmen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03808" y="1539697"/>
          <a:ext cx="9361040" cy="54805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40260"/>
                <a:gridCol w="2340260"/>
                <a:gridCol w="2340260"/>
                <a:gridCol w="2340260"/>
              </a:tblGrid>
              <a:tr h="9134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 p. č. </a:t>
                      </a:r>
                      <a:r>
                        <a:rPr lang="cs-CZ" dirty="0" err="1" smtClean="0"/>
                        <a:t>j</a:t>
                      </a:r>
                      <a:r>
                        <a:rPr lang="cs-CZ" dirty="0" smtClean="0"/>
                        <a:t>.</a:t>
                      </a:r>
                    </a:p>
                    <a:p>
                      <a:r>
                        <a:rPr lang="cs-CZ" dirty="0" smtClean="0"/>
                        <a:t>Bez koho, čeho?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 p. č. </a:t>
                      </a:r>
                      <a:r>
                        <a:rPr lang="cs-CZ" dirty="0" err="1" smtClean="0"/>
                        <a:t>j</a:t>
                      </a:r>
                      <a:r>
                        <a:rPr lang="cs-CZ" dirty="0" smtClean="0"/>
                        <a:t>.</a:t>
                      </a:r>
                    </a:p>
                    <a:p>
                      <a:r>
                        <a:rPr lang="cs-CZ" dirty="0" smtClean="0"/>
                        <a:t>S kým, čím?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 p. č. mn.</a:t>
                      </a:r>
                    </a:p>
                    <a:p>
                      <a:r>
                        <a:rPr lang="cs-CZ" dirty="0" smtClean="0"/>
                        <a:t>S kým, čím?</a:t>
                      </a:r>
                      <a:endParaRPr lang="cs-CZ" dirty="0"/>
                    </a:p>
                  </a:txBody>
                  <a:tcPr/>
                </a:tc>
              </a:tr>
              <a:tr h="91341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radost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radosti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radostí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radostmi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91341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řeč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řeči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řečí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řečmi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91341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noc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noci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nocí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nocemi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91341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bolest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bolesti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bolestí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bolestmi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91341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okolnost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okolnosti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okolností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okolnostmi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2736056" y="2411685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488584" y="4283893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88584" y="3347789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88584" y="2411685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12320" y="5219997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112320" y="6156101"/>
            <a:ext cx="2376264" cy="864096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488584" y="6156101"/>
            <a:ext cx="2376264" cy="864096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88584" y="5219997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736056" y="6156101"/>
            <a:ext cx="2376264" cy="864096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112320" y="2411685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112320" y="3347789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112320" y="4283893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736056" y="3347789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736056" y="4283893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736056" y="5219997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2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2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3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4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4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5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5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7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7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0" grpId="0" animBg="1"/>
      <p:bldP spid="21" grpId="0" animBg="1"/>
      <p:bldP spid="2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ovéPole 17"/>
          <p:cNvSpPr txBox="1"/>
          <p:nvPr/>
        </p:nvSpPr>
        <p:spPr>
          <a:xfrm>
            <a:off x="4896296" y="2771725"/>
            <a:ext cx="4680520" cy="152349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r"/>
            <a:r>
              <a:rPr lang="cs-CZ" sz="2000" b="1" dirty="0" smtClean="0">
                <a:solidFill>
                  <a:srgbClr val="002060"/>
                </a:solidFill>
                <a:latin typeface="Arial Black" pitchFamily="34" charset="0"/>
              </a:rPr>
              <a:t>Dospělý člověk má </a:t>
            </a:r>
          </a:p>
          <a:p>
            <a:pPr algn="r"/>
            <a:r>
              <a:rPr lang="cs-CZ" sz="2000" b="1" dirty="0" smtClean="0">
                <a:solidFill>
                  <a:srgbClr val="002060"/>
                </a:solidFill>
                <a:latin typeface="Arial Black" pitchFamily="34" charset="0"/>
              </a:rPr>
              <a:t>přibližně 206 kostí, </a:t>
            </a:r>
          </a:p>
          <a:p>
            <a:pPr algn="r"/>
            <a:r>
              <a:rPr lang="cs-CZ" sz="2000" b="1" dirty="0" smtClean="0">
                <a:solidFill>
                  <a:srgbClr val="002060"/>
                </a:solidFill>
                <a:latin typeface="Arial Black" pitchFamily="34" charset="0"/>
              </a:rPr>
              <a:t>novorozenec jich má ale zhruba </a:t>
            </a:r>
          </a:p>
          <a:p>
            <a:pPr algn="r"/>
            <a:r>
              <a:rPr lang="cs-CZ" sz="2000" b="1" dirty="0" smtClean="0">
                <a:solidFill>
                  <a:srgbClr val="002060"/>
                </a:solidFill>
                <a:latin typeface="Arial Black" pitchFamily="34" charset="0"/>
              </a:rPr>
              <a:t>270, řada z nich potom postupně srůstá…</a:t>
            </a:r>
            <a:endParaRPr lang="cs-CZ" sz="2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663300"/>
          </a:solidFill>
          <a:ln>
            <a:solidFill>
              <a:schemeClr val="bg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C000"/>
                </a:solidFill>
                <a:latin typeface="Arial Black" pitchFamily="34" charset="0"/>
              </a:rPr>
              <a:t>Víte</a:t>
            </a:r>
            <a:r>
              <a:rPr lang="cs-CZ" sz="6000" smtClean="0">
                <a:solidFill>
                  <a:srgbClr val="FFC000"/>
                </a:solidFill>
                <a:latin typeface="Arial Black" pitchFamily="34" charset="0"/>
              </a:rPr>
              <a:t>, znáte…?</a:t>
            </a:r>
            <a:endParaRPr lang="cs-CZ" sz="6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3808" y="1763613"/>
            <a:ext cx="9073008" cy="779316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Kost</a:t>
            </a:r>
            <a:r>
              <a:rPr lang="cs-CZ" sz="2400" dirty="0" smtClean="0">
                <a:solidFill>
                  <a:srgbClr val="FFC000"/>
                </a:solidFill>
              </a:rPr>
              <a:t> je tvrdá, mineralizovaná struktura sloužící jako mechanická ochrana vnitřních orgánů a opora těla.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3808" y="5364013"/>
            <a:ext cx="3168352" cy="779316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…jak říkáme všem kostem v těle?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28144" y="2699717"/>
            <a:ext cx="2088232" cy="664797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</a:rPr>
              <a:t>…kolik kostí je </a:t>
            </a:r>
          </a:p>
          <a:p>
            <a:r>
              <a:rPr lang="cs-CZ" sz="2000" b="1" dirty="0" smtClean="0">
                <a:solidFill>
                  <a:srgbClr val="FFC000"/>
                </a:solidFill>
              </a:rPr>
              <a:t>v lidském těle?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3808" y="6300117"/>
            <a:ext cx="2304256" cy="779316"/>
          </a:xfrm>
          <a:prstGeom prst="rect">
            <a:avLst/>
          </a:prstGeom>
          <a:solidFill>
            <a:srgbClr val="663300"/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1">
                    <a:lumMod val="95000"/>
                  </a:schemeClr>
                </a:solidFill>
              </a:rPr>
              <a:t>kost</a:t>
            </a:r>
            <a:endParaRPr lang="cs-CZ" sz="4800" b="1" dirty="0">
              <a:solidFill>
                <a:schemeClr val="bg1">
                  <a:lumMod val="9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824288" y="4931965"/>
            <a:ext cx="2232248" cy="951030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</a:rPr>
              <a:t>…jaká je nejdelší kost lidského </a:t>
            </a:r>
          </a:p>
          <a:p>
            <a:r>
              <a:rPr lang="cs-CZ" sz="2000" b="1" dirty="0" smtClean="0">
                <a:solidFill>
                  <a:srgbClr val="FFC000"/>
                </a:solidFill>
              </a:rPr>
              <a:t>těla?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Documents and Settings\Alena T\Local Settings\Temporary Internet Files\Content.IE5\2BR23QX1\MC900416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96096" y="3491805"/>
            <a:ext cx="2016224" cy="38870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2" name="Picture 4" descr="C:\Documents and Settings\Alena T\Local Settings\Temporary Internet Files\Content.IE5\5PVMY0Y1\MP90017500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3808" y="2699717"/>
            <a:ext cx="1651248" cy="2476872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7" name="TextovéPole 16"/>
          <p:cNvSpPr txBox="1"/>
          <p:nvPr/>
        </p:nvSpPr>
        <p:spPr>
          <a:xfrm>
            <a:off x="1799952" y="2699717"/>
            <a:ext cx="1368152" cy="4358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Arial Black" pitchFamily="34" charset="0"/>
              </a:rPr>
              <a:t>kostra</a:t>
            </a:r>
            <a:endParaRPr lang="cs-CZ" sz="24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pic>
        <p:nvPicPr>
          <p:cNvPr id="2053" name="Picture 5" descr="C:\Documents and Settings\Alena T\Local Settings\Temporary Internet Files\Content.IE5\2BR23QX1\MC90035043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04008" y="3203773"/>
            <a:ext cx="1063414" cy="5025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6" name="TextovéPole 15"/>
          <p:cNvSpPr txBox="1"/>
          <p:nvPr/>
        </p:nvSpPr>
        <p:spPr>
          <a:xfrm>
            <a:off x="4896296" y="6300117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002060"/>
                </a:solidFill>
                <a:latin typeface="Arial Black" pitchFamily="34" charset="0"/>
              </a:rPr>
              <a:t>stehenní kost</a:t>
            </a:r>
            <a:endParaRPr lang="cs-CZ" sz="2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cxnSp>
        <p:nvCxnSpPr>
          <p:cNvPr id="20" name="Přímá spojovací šipka 19"/>
          <p:cNvCxnSpPr/>
          <p:nvPr/>
        </p:nvCxnSpPr>
        <p:spPr>
          <a:xfrm flipH="1" flipV="1">
            <a:off x="4464248" y="5724053"/>
            <a:ext cx="504056" cy="432048"/>
          </a:xfrm>
          <a:prstGeom prst="straightConnector1">
            <a:avLst/>
          </a:prstGeom>
          <a:ln w="19050">
            <a:solidFill>
              <a:schemeClr val="bg1">
                <a:lumMod val="8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6" name="Picture 8" descr="C:\Documents and Settings\Alena T\Local Settings\Temporary Internet Files\Content.IE5\5PVMY0Y1\MC90043874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704608" y="5940077"/>
            <a:ext cx="1895872" cy="14219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5" name="TextovéPole 24"/>
          <p:cNvSpPr txBox="1"/>
          <p:nvPr/>
        </p:nvSpPr>
        <p:spPr>
          <a:xfrm>
            <a:off x="7128544" y="4355901"/>
            <a:ext cx="2448272" cy="1523494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r"/>
            <a:r>
              <a:rPr lang="cs-CZ" sz="2000" b="1" dirty="0" smtClean="0">
                <a:solidFill>
                  <a:srgbClr val="FFC000"/>
                </a:solidFill>
              </a:rPr>
              <a:t>…jak se jmenuje přístroj, kterým si lékař může prohlédnout kosti v těle pacienta?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4000"/>
                            </p:stCondLst>
                            <p:childTnLst>
                              <p:par>
                                <p:cTn id="56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8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3" grpId="0" animBg="1"/>
      <p:bldP spid="4" grpId="0" animBg="1"/>
      <p:bldP spid="13" grpId="0" animBg="1"/>
      <p:bldP spid="14" grpId="0" animBg="1"/>
      <p:bldP spid="22" grpId="0" animBg="1"/>
      <p:bldP spid="17" grpId="0" animBg="1"/>
      <p:bldP spid="16" grpId="0" animBg="1"/>
      <p:bldP spid="2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59792" y="1691605"/>
            <a:ext cx="9217024" cy="38704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chemeClr val="bg1">
                    <a:lumMod val="85000"/>
                  </a:schemeClr>
                </a:solidFill>
              </a:rPr>
              <a:t>Zdroje: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600" b="1" dirty="0" smtClean="0">
                <a:solidFill>
                  <a:schemeClr val="bg1">
                    <a:lumMod val="85000"/>
                  </a:schemeClr>
                </a:solidFill>
              </a:rPr>
              <a:t>učebnice: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>ČECHURA, Rudolf. </a:t>
            </a:r>
            <a:r>
              <a:rPr lang="cs-CZ" sz="1600" i="1" dirty="0" smtClean="0">
                <a:solidFill>
                  <a:schemeClr val="bg1">
                    <a:lumMod val="85000"/>
                  </a:schemeClr>
                </a:solidFill>
              </a:rPr>
              <a:t>Český jazyk 4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>. Praha: Alter, 1996, ISBN 80-85775-47-6.</a:t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> internet -</a:t>
            </a:r>
          </a:p>
          <a:p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  <a:hlinkClick r:id="rId2"/>
              </a:rPr>
              <a:t>http://cs.wikipedia.org/wiki/R%C5%AF%C5%BEe</a:t>
            </a:r>
            <a:endParaRPr lang="cs-CZ" sz="1600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>Kosti – informace:</a:t>
            </a:r>
          </a:p>
          <a:p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  <a:hlinkClick r:id="rId3"/>
              </a:rPr>
              <a:t>http://cs.wikipedia.org/wiki/Lidsk%C3%A1_kostra</a:t>
            </a:r>
            <a:endParaRPr lang="cs-CZ" sz="1600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  <a:hlinkClick r:id="rId4"/>
              </a:rPr>
              <a:t>http://cs.wikipedia.org/wiki/Kost</a:t>
            </a:r>
            <a:endParaRPr lang="cs-CZ" sz="1600" dirty="0" smtClean="0">
              <a:solidFill>
                <a:schemeClr val="bg1">
                  <a:lumMod val="85000"/>
                </a:schemeClr>
              </a:solidFill>
            </a:endParaRPr>
          </a:p>
          <a:p>
            <a:endParaRPr lang="cs-CZ" sz="1600" dirty="0" smtClean="0">
              <a:solidFill>
                <a:schemeClr val="bg1">
                  <a:lumMod val="85000"/>
                </a:schemeClr>
              </a:solidFill>
            </a:endParaRPr>
          </a:p>
          <a:p>
            <a:endParaRPr lang="cs-CZ" sz="1600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2000" b="1" dirty="0" smtClean="0">
                <a:solidFill>
                  <a:schemeClr val="bg1">
                    <a:lumMod val="85000"/>
                  </a:schemeClr>
                </a:solidFill>
              </a:rPr>
              <a:t>Obrázky: 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  <a:hlinkClick r:id="rId5"/>
              </a:rPr>
              <a:t>www.office.</a:t>
            </a:r>
            <a:r>
              <a:rPr lang="cs-CZ" sz="1600" dirty="0" err="1" smtClean="0">
                <a:solidFill>
                  <a:schemeClr val="bg1">
                    <a:lumMod val="85000"/>
                  </a:schemeClr>
                </a:solidFill>
                <a:hlinkClick r:id="rId5"/>
              </a:rPr>
              <a:t>microsoft.com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endParaRPr lang="cs-CZ" sz="1600" dirty="0">
              <a:solidFill>
                <a:schemeClr val="bg1">
                  <a:lumMod val="8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2743</TotalTime>
  <Words>796</Words>
  <Application>Microsoft Office PowerPoint</Application>
  <PresentationFormat>Vlastní</PresentationFormat>
  <Paragraphs>185</Paragraphs>
  <Slides>12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VZORY podstatných jmen</vt:lpstr>
      <vt:lpstr>Snímek 4</vt:lpstr>
      <vt:lpstr>Jednotné číslo</vt:lpstr>
      <vt:lpstr>Najděte podstatná jména, která se skloňují podle vzoru kost, a vyskloňujte je společně              v jednotném čísle.</vt:lpstr>
      <vt:lpstr>Množné číslo</vt:lpstr>
      <vt:lpstr>Vyskloňujte společně podstatná jména  podle vzoru kost v množném čísle.</vt:lpstr>
      <vt:lpstr>SHRNUTÍ:</vt:lpstr>
      <vt:lpstr>Snímek 10</vt:lpstr>
      <vt:lpstr>Víte, znáte…?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- kost</dc:title>
  <dc:subject>Český jazyk 4</dc:subject>
  <dc:creator>Mgr. Jana Kneřová</dc:creator>
  <cp:lastModifiedBy>Alena T.</cp:lastModifiedBy>
  <cp:revision>290</cp:revision>
  <cp:lastPrinted>1601-01-01T00:00:00Z</cp:lastPrinted>
  <dcterms:created xsi:type="dcterms:W3CDTF">2011-08-21T18:05:50Z</dcterms:created>
  <dcterms:modified xsi:type="dcterms:W3CDTF">2013-03-04T21:24:37Z</dcterms:modified>
  <cp:category>PJ - skloňování</cp:category>
</cp:coreProperties>
</file>