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5"/>
  </p:notesMasterIdLst>
  <p:sldIdLst>
    <p:sldId id="256" r:id="rId2"/>
    <p:sldId id="257" r:id="rId3"/>
    <p:sldId id="291" r:id="rId4"/>
    <p:sldId id="300" r:id="rId5"/>
    <p:sldId id="301" r:id="rId6"/>
    <p:sldId id="260" r:id="rId7"/>
    <p:sldId id="302" r:id="rId8"/>
    <p:sldId id="303" r:id="rId9"/>
    <p:sldId id="307" r:id="rId10"/>
    <p:sldId id="304" r:id="rId11"/>
    <p:sldId id="306" r:id="rId12"/>
    <p:sldId id="305" r:id="rId13"/>
    <p:sldId id="272" r:id="rId14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CCFF99"/>
    <a:srgbClr val="006600"/>
    <a:srgbClr val="663300"/>
    <a:srgbClr val="008000"/>
    <a:srgbClr val="0033CC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10A1B5D5-9B99-4C35-A422-299274C87663}" styleName="Střední styl 1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618" y="468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ta, to</a:t>
            </a:r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 – když se dostaneme na tuto stránku jako k nápovědě při řešení příkladů. Jinak nejdříve opakujeme pády, potom skloňujeme.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Kliknutím na hvězdičku se dostaneme k nápovědě – stránku s přehledem skloňování v jednotném čísle. Obrázky se objevují postupně. Žáci určují,</a:t>
            </a:r>
            <a:r>
              <a:rPr lang="cs-CZ" baseline="0" dirty="0" smtClean="0"/>
              <a:t> jestli je skloňují podle vzoru město, v případě, že ne, obrázek zase zmizí. V kladném případě žáci skloňují. Je možnost užít nápovědu (hvězdička).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449123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buNone/>
              <a:tabLst/>
              <a:defRPr/>
            </a:pPr>
            <a:r>
              <a:rPr lang="cs-CZ" dirty="0" smtClean="0"/>
              <a:t>Kliknutím na sluníčko se dostaneme opět na stránku s obrázky</a:t>
            </a:r>
            <a:r>
              <a:rPr lang="cs-CZ" baseline="0" dirty="0" smtClean="0"/>
              <a:t> (úkoly).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Klepnutím na hvězdičku se dostaneme k nápovědě – skloňování podstatných jmen v množném čísle.</a:t>
            </a:r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Odkrýváme řešení po řádcích.</a:t>
            </a:r>
            <a:endParaRPr lang="cs-CZ"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Upozornění – obrázky hradu, šlechtice a erbu souvisí jen významově, nejde o hrad Rožmberk atd., pouze erb je pánů z Rožmberka. Je možné zadat žákům úkol vyhledat další české pány na internetu nebo v encyklopediích.</a:t>
            </a:r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" Target="slide5.xml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wmf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P%C3%A1n" TargetMode="External"/><Relationship Id="rId2" Type="http://schemas.openxmlformats.org/officeDocument/2006/relationships/hyperlink" Target="http://cs.wikipedia.org/wiki/R%C5%AF%C5%BEe" TargetMode="External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upload.wikimedia.org/wikipedia/commons/1/13/Rozmberkoveerb.jpg" TargetMode="Externa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/>
        </p:nvGraphicFramePr>
        <p:xfrm>
          <a:off x="935856" y="2627709"/>
          <a:ext cx="8496944" cy="4324630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24924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95085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VY_32_INOVACE_15_ČJ_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Podstatná jména_pán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4 – Podstatná jména - skloňování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se seznámí se skloňováním vzoru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pán. Procvičí si skloňování                           na příkladech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Vysvětlení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pojmu pán, mezipředmětové vztahy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Rozvoj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logického a tvořivého myšlení.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Využívání animace.</a:t>
                      </a:r>
                      <a:endParaRPr lang="cs-CZ" sz="18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21252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Lichoběžník 7"/>
          <p:cNvSpPr/>
          <p:nvPr/>
        </p:nvSpPr>
        <p:spPr>
          <a:xfrm rot="10800000">
            <a:off x="575816" y="1043533"/>
            <a:ext cx="9001000" cy="5616624"/>
          </a:xfrm>
          <a:prstGeom prst="trapezoid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63848" y="1619597"/>
            <a:ext cx="8424936" cy="284013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PODSTATNÁ JMÉNA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600152" y="4715941"/>
            <a:ext cx="2191626" cy="1351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pán</a:t>
            </a:r>
            <a:endParaRPr lang="cs-CZ" sz="8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Documents and Settings\Alena T\Local Settings\Temporary Internet Files\Content.IE5\CIL6MBZ9\MP9002849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9792" y="5364013"/>
            <a:ext cx="2891945" cy="190386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6" name="Picture 4" descr="C:\Documents and Settings\Alena T\Local Settings\Temporary Internet Files\Content.IE5\RTD44Q0Y\MP90031683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76616" y="4283893"/>
            <a:ext cx="1938763" cy="293752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6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VZORY podstatných jmen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3808" y="2627709"/>
            <a:ext cx="1224136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pán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52080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hrad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00352" y="2627709"/>
            <a:ext cx="1440160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muž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064648" y="2627709"/>
            <a:ext cx="1512168" cy="6647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stroj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03808" y="1763613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Mužský rod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75816" y="5796061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Střední rod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75816" y="3707829"/>
            <a:ext cx="3600400" cy="664797"/>
          </a:xfrm>
          <a:prstGeom prst="rect">
            <a:avLst/>
          </a:prstGeom>
          <a:solidFill>
            <a:srgbClr val="002060"/>
          </a:solidFill>
          <a:ln>
            <a:solidFill>
              <a:srgbClr val="FFC000"/>
            </a:solidFill>
          </a:ln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  <a:latin typeface="Arial Black" pitchFamily="34" charset="0"/>
              </a:rPr>
              <a:t>Ženský rod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75816" y="4715941"/>
            <a:ext cx="1584176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žena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02408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růže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28344" y="4715941"/>
            <a:ext cx="1728192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píseň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064648" y="4715941"/>
            <a:ext cx="1440160" cy="664797"/>
          </a:xfrm>
          <a:prstGeom prst="rect">
            <a:avLst/>
          </a:prstGeom>
          <a:solidFill>
            <a:schemeClr val="accent6">
              <a:lumMod val="75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kost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272560" y="6588149"/>
            <a:ext cx="230425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stavení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256336" y="6588149"/>
            <a:ext cx="1512168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kuře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24088" y="6588149"/>
            <a:ext cx="1728192" cy="6647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moře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5816" y="6588149"/>
            <a:ext cx="1944216" cy="6647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2700">
            <a:solidFill>
              <a:srgbClr val="C0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  <a:latin typeface="Arial Black" pitchFamily="34" charset="0"/>
              </a:rPr>
              <a:t>město</a:t>
            </a:r>
            <a:endParaRPr lang="cs-CZ" sz="4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3808" y="1691605"/>
            <a:ext cx="9073008" cy="5702459"/>
          </a:xfrm>
          <a:prstGeom prst="rect">
            <a:avLst/>
          </a:prstGeom>
          <a:solidFill>
            <a:schemeClr val="accent6">
              <a:lumMod val="50000"/>
            </a:schemeClr>
          </a:solidFill>
          <a:ln w="12700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  <a:p>
            <a:pPr algn="ctr"/>
            <a:endParaRPr lang="cs-CZ" sz="19600" b="1" dirty="0" smtClean="0">
              <a:solidFill>
                <a:schemeClr val="bg1">
                  <a:lumMod val="75000"/>
                </a:schemeClr>
              </a:solidFill>
              <a:effectLst/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863848" y="2771725"/>
            <a:ext cx="5461303" cy="5502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Dnes si probereme vzor</a:t>
            </a:r>
            <a:endParaRPr lang="cs-CZ" sz="32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797999" y="4787949"/>
            <a:ext cx="4291559" cy="23821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16000" b="1" dirty="0" smtClean="0">
                <a:solidFill>
                  <a:srgbClr val="FFC0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Arial Black" pitchFamily="34" charset="0"/>
              </a:rPr>
              <a:t>pán</a:t>
            </a:r>
          </a:p>
        </p:txBody>
      </p:sp>
      <p:pic>
        <p:nvPicPr>
          <p:cNvPr id="4098" name="Picture 2" descr="C:\Documents and Settings\Alena T\Local Settings\Temporary Internet Files\Content.IE5\OU26AIAP\MP90028992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344568" y="1979637"/>
            <a:ext cx="1781824" cy="2706569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23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vzor pán  </a:t>
            </a:r>
            <a:endParaRPr kumimoji="0" lang="cs-CZ" sz="54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835621"/>
            <a:ext cx="9299341" cy="5502212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</a:rPr>
              <a:t>Podle vzoru PÁN se skloňují </a:t>
            </a:r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5400" b="1" dirty="0" smtClean="0">
                <a:solidFill>
                  <a:schemeClr val="accent2">
                    <a:lumMod val="40000"/>
                    <a:lumOff val="60000"/>
                  </a:schemeClr>
                </a:solidFill>
              </a:rPr>
              <a:t>rodu mužského životná</a:t>
            </a:r>
            <a:r>
              <a:rPr lang="cs-CZ" sz="54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končí v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1. p. č. </a:t>
            </a:r>
            <a:r>
              <a:rPr lang="cs-CZ" sz="54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</a:t>
            </a:r>
            <a:r>
              <a:rPr lang="cs-CZ" sz="54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 tvrdou nebo obojetnou souhláskou 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ve 2. p. </a:t>
            </a:r>
            <a:r>
              <a:rPr lang="cs-CZ" sz="54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54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–a.</a:t>
            </a:r>
            <a:endParaRPr lang="cs-CZ" sz="54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TextovéPole 45"/>
          <p:cNvSpPr txBox="1"/>
          <p:nvPr/>
        </p:nvSpPr>
        <p:spPr>
          <a:xfrm>
            <a:off x="5328344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752280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08464" y="1763613"/>
            <a:ext cx="2088232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08464" y="2411685"/>
            <a:ext cx="2088232" cy="435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a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15776" y="6300117"/>
            <a:ext cx="9649072" cy="60753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společně vyskloňovat slovo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lev.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76416" y="2915741"/>
            <a:ext cx="2520280" cy="435825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u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(pán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ovi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)</a:t>
            </a:r>
            <a:endParaRPr lang="cs-CZ" sz="2400" b="1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08464" y="3419797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a</a:t>
            </a:r>
            <a:endParaRPr lang="cs-CZ" sz="2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64448" y="4067869"/>
            <a:ext cx="2232248" cy="435825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pan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e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!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904408" y="4571925"/>
            <a:ext cx="259228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u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(pán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ovi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)</a:t>
            </a:r>
            <a:r>
              <a:rPr lang="cs-CZ" sz="2400" b="1" dirty="0" smtClean="0">
                <a:solidFill>
                  <a:schemeClr val="bg1">
                    <a:lumMod val="85000"/>
                  </a:schemeClr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rod – pán</a:t>
            </a: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Jednotné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147989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em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907629"/>
            <a:ext cx="612668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lev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568704" y="2483693"/>
            <a:ext cx="1368152" cy="1122808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lva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568705" y="2987749"/>
            <a:ext cx="1296144" cy="779316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lvu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8568704" y="3491805"/>
            <a:ext cx="151192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lva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496697" y="4067869"/>
            <a:ext cx="1440159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lve!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280424" y="5147989"/>
            <a:ext cx="1800201" cy="1638013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lvem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1979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219997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6048424" y="827509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8424689" y="4643933"/>
            <a:ext cx="1512168" cy="146629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lvu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15776" y="7066591"/>
            <a:ext cx="9670254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4" name="TextovéPole 43"/>
          <p:cNvSpPr txBox="1"/>
          <p:nvPr/>
        </p:nvSpPr>
        <p:spPr>
          <a:xfrm>
            <a:off x="5400352" y="4067869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2" grpId="0" animBg="1"/>
      <p:bldP spid="37" grpId="0"/>
      <p:bldP spid="38" grpId="0"/>
      <p:bldP spid="39" grpId="0"/>
      <p:bldP spid="40" grpId="0"/>
      <p:bldP spid="41" grpId="0"/>
      <p:bldP spid="42" grpId="0"/>
      <p:bldP spid="33" grpId="0" animBg="1"/>
      <p:bldP spid="43" grpId="0" animBg="1"/>
      <p:bldP spid="45" grpId="0" animBg="1"/>
      <p:bldP spid="47" grpId="0" animBg="1"/>
      <p:bldP spid="36" grpId="0"/>
      <p:bldP spid="48" grpId="0" animBg="1"/>
      <p:bldP spid="4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Najděte podstatná jména, která se skloňují podle vzoru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pán,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 vyskloňujte je společně              v jednotném čísle.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592040" y="6372125"/>
            <a:ext cx="5968878" cy="66479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008000"/>
                </a:solidFill>
              </a:rPr>
              <a:t>Odůvodněte svůj výběr.</a:t>
            </a:r>
            <a:endParaRPr lang="cs-CZ" sz="4000" b="1" dirty="0">
              <a:solidFill>
                <a:srgbClr val="008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640712" y="6084093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2" name="Skupina 31"/>
          <p:cNvGrpSpPr/>
          <p:nvPr/>
        </p:nvGrpSpPr>
        <p:grpSpPr>
          <a:xfrm>
            <a:off x="3744168" y="4643933"/>
            <a:ext cx="3240360" cy="1584176"/>
            <a:chOff x="2952080" y="5003973"/>
            <a:chExt cx="2980928" cy="1227913"/>
          </a:xfrm>
        </p:grpSpPr>
        <p:sp>
          <p:nvSpPr>
            <p:cNvPr id="10" name="TextovéPole 9"/>
            <p:cNvSpPr txBox="1"/>
            <p:nvPr/>
          </p:nvSpPr>
          <p:spPr>
            <a:xfrm>
              <a:off x="2952080" y="5796061"/>
              <a:ext cx="920445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most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5" name="Picture 21" descr="C:\Documents and Settings\Alena T\Local Settings\Temporary Internet Files\Content.IE5\2BR23QX1\MP900227660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104208" y="5003973"/>
              <a:ext cx="1828800" cy="120700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1" name="Skupina 40"/>
          <p:cNvGrpSpPr/>
          <p:nvPr/>
        </p:nvGrpSpPr>
        <p:grpSpPr>
          <a:xfrm>
            <a:off x="2880072" y="2267669"/>
            <a:ext cx="2592040" cy="2236025"/>
            <a:chOff x="2880072" y="2267669"/>
            <a:chExt cx="2592040" cy="2236025"/>
          </a:xfrm>
        </p:grpSpPr>
        <p:sp>
          <p:nvSpPr>
            <p:cNvPr id="30" name="TextovéPole 29"/>
            <p:cNvSpPr txBox="1"/>
            <p:nvPr/>
          </p:nvSpPr>
          <p:spPr>
            <a:xfrm>
              <a:off x="4104208" y="4067869"/>
              <a:ext cx="1348446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medvěd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" name="Picture 5" descr="C:\Documents and Settings\Alena T\Local Settings\Temporary Internet Files\Content.IE5\RTD44Q0Y\MP900406490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880072" y="2267669"/>
              <a:ext cx="2592040" cy="1699001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2" name="Skupina 41"/>
          <p:cNvGrpSpPr/>
          <p:nvPr/>
        </p:nvGrpSpPr>
        <p:grpSpPr>
          <a:xfrm>
            <a:off x="7272559" y="3734437"/>
            <a:ext cx="2161657" cy="2209417"/>
            <a:chOff x="7272559" y="3734437"/>
            <a:chExt cx="2161657" cy="2209417"/>
          </a:xfrm>
        </p:grpSpPr>
        <p:sp>
          <p:nvSpPr>
            <p:cNvPr id="35" name="TextovéPole 34"/>
            <p:cNvSpPr txBox="1"/>
            <p:nvPr/>
          </p:nvSpPr>
          <p:spPr>
            <a:xfrm>
              <a:off x="8136656" y="5508029"/>
              <a:ext cx="1261884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kapitán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4" name="Picture 13" descr="C:\Documents and Settings\Alena T\Local Settings\Temporary Internet Files\Content.IE5\RTD44Q0Y\MC90033621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7272559" y="3734437"/>
              <a:ext cx="2161657" cy="159303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9" name="Skupina 38"/>
          <p:cNvGrpSpPr/>
          <p:nvPr/>
        </p:nvGrpSpPr>
        <p:grpSpPr>
          <a:xfrm>
            <a:off x="503808" y="4715941"/>
            <a:ext cx="2376016" cy="2092009"/>
            <a:chOff x="503808" y="4715941"/>
            <a:chExt cx="2376016" cy="2092009"/>
          </a:xfrm>
        </p:grpSpPr>
        <p:sp>
          <p:nvSpPr>
            <p:cNvPr id="37" name="TextovéPole 36"/>
            <p:cNvSpPr txBox="1"/>
            <p:nvPr/>
          </p:nvSpPr>
          <p:spPr>
            <a:xfrm>
              <a:off x="503808" y="6372125"/>
              <a:ext cx="1005403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motýl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39" name="Picture 15" descr="C:\Documents and Settings\Alena T\Local Settings\Temporary Internet Files\Content.IE5\RTD44Q0Y\MP900406500[1].jp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503808" y="4715941"/>
              <a:ext cx="2376016" cy="1549979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0" name="Skupina 39"/>
          <p:cNvGrpSpPr/>
          <p:nvPr/>
        </p:nvGrpSpPr>
        <p:grpSpPr>
          <a:xfrm>
            <a:off x="503808" y="2195661"/>
            <a:ext cx="2016224" cy="2236025"/>
            <a:chOff x="503808" y="2195661"/>
            <a:chExt cx="2016224" cy="2236025"/>
          </a:xfrm>
        </p:grpSpPr>
        <p:sp>
          <p:nvSpPr>
            <p:cNvPr id="29" name="TextovéPole 28"/>
            <p:cNvSpPr txBox="1"/>
            <p:nvPr/>
          </p:nvSpPr>
          <p:spPr>
            <a:xfrm>
              <a:off x="503808" y="3995861"/>
              <a:ext cx="955711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včela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6" name="Picture 16" descr="C:\Documents and Settings\Alena T\Local Settings\Temporary Internet Files\Content.IE5\VM80YU7D\MC900438018[1].png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503808" y="2195661"/>
              <a:ext cx="2016224" cy="20162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43" name="Skupina 42"/>
          <p:cNvGrpSpPr/>
          <p:nvPr/>
        </p:nvGrpSpPr>
        <p:grpSpPr>
          <a:xfrm>
            <a:off x="6408464" y="1979637"/>
            <a:ext cx="3441576" cy="1518667"/>
            <a:chOff x="6408464" y="1979637"/>
            <a:chExt cx="3441576" cy="1518667"/>
          </a:xfrm>
        </p:grpSpPr>
        <p:sp>
          <p:nvSpPr>
            <p:cNvPr id="46" name="TextovéPole 45"/>
            <p:cNvSpPr txBox="1"/>
            <p:nvPr/>
          </p:nvSpPr>
          <p:spPr>
            <a:xfrm>
              <a:off x="6408464" y="3059757"/>
              <a:ext cx="936475" cy="43582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>
                  <a:solidFill>
                    <a:srgbClr val="663300"/>
                  </a:solidFill>
                </a:rPr>
                <a:t>přítel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041" name="Picture 17" descr="C:\Documents and Settings\Alena T\Local Settings\Temporary Internet Files\Content.IE5\OU26AIAP\MP900262689[1].jp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7560592" y="1979637"/>
              <a:ext cx="2289448" cy="1518667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184328" y="507598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(s, se)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184328" y="2915741"/>
            <a:ext cx="1224136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(k, ke)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20432" y="1763613"/>
            <a:ext cx="2520280" cy="60753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i,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ové</a:t>
            </a:r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 </a:t>
            </a:r>
            <a:endParaRPr lang="cs-CZ" sz="32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264448" y="2339677"/>
            <a:ext cx="2232248" cy="60753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pán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</a:t>
            </a:r>
            <a:r>
              <a:rPr lang="cs-CZ" sz="36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7784" y="6012085"/>
            <a:ext cx="9649072" cy="421526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teď společně vyskloňovat slovo 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lvi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(mn. č.).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408464" y="2915741"/>
            <a:ext cx="2088232" cy="550279"/>
          </a:xfrm>
          <a:prstGeom prst="rect">
            <a:avLst/>
          </a:prstGeom>
          <a:solidFill>
            <a:srgbClr val="008000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pán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ů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m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264448" y="3419797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pán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120432" y="3923853"/>
            <a:ext cx="2520280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i, </a:t>
            </a:r>
            <a:r>
              <a:rPr lang="cs-CZ" sz="24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2400" b="1" dirty="0" smtClean="0">
                <a:solidFill>
                  <a:srgbClr val="CCFF99"/>
                </a:solidFill>
                <a:latin typeface="Arial Black" pitchFamily="34" charset="0"/>
              </a:rPr>
              <a:t>ové!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264448" y="4499917"/>
            <a:ext cx="2232248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 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ech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Mužský 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pán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976416" y="467469"/>
            <a:ext cx="3888432" cy="1259946"/>
          </a:xfrm>
          <a:solidFill>
            <a:srgbClr val="006600"/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pPr algn="r"/>
            <a:r>
              <a:rPr lang="cs-CZ" sz="4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Množné číslo</a:t>
            </a:r>
            <a:endParaRPr lang="cs-CZ" sz="40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8208664" y="4571925"/>
            <a:ext cx="1656184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   </a:t>
            </a:r>
            <a:r>
              <a:rPr lang="cs-CZ" sz="2400" b="1" dirty="0" smtClean="0">
                <a:solidFill>
                  <a:srgbClr val="FFC000"/>
                </a:solidFill>
              </a:rPr>
              <a:t>lvech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08464" y="5003973"/>
            <a:ext cx="2088232" cy="550279"/>
          </a:xfrm>
          <a:prstGeom prst="rect">
            <a:avLst/>
          </a:prstGeom>
          <a:solidFill>
            <a:srgbClr val="008000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Arial Black" pitchFamily="34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Arial Black" pitchFamily="34" charset="0"/>
              </a:rPr>
              <a:t>pán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y</a:t>
            </a:r>
            <a:endParaRPr lang="cs-CZ" sz="32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8568704" y="1763613"/>
            <a:ext cx="129614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lvi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8309749" y="2411685"/>
            <a:ext cx="1483091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  lvů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8280672" y="2771725"/>
            <a:ext cx="1512168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</a:t>
            </a:r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lvům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8640712" y="4067869"/>
            <a:ext cx="1080120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lvi!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8640712" y="5075981"/>
            <a:ext cx="1152128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lvy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184328" y="241168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184328" y="349180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184328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184328" y="4571925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6732165"/>
            <a:ext cx="9598246" cy="493084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C000"/>
                </a:solidFill>
              </a:rPr>
              <a:t>Koncovky jsou stejné.</a:t>
            </a:r>
          </a:p>
        </p:txBody>
      </p:sp>
      <p:sp>
        <p:nvSpPr>
          <p:cNvPr id="49" name="Slunce 48">
            <a:hlinkClick r:id="rId3" action="ppaction://hlinksldjump"/>
          </p:cNvPr>
          <p:cNvSpPr/>
          <p:nvPr/>
        </p:nvSpPr>
        <p:spPr>
          <a:xfrm>
            <a:off x="143768" y="1115541"/>
            <a:ext cx="1008112" cy="864096"/>
          </a:xfrm>
          <a:prstGeom prst="sun">
            <a:avLst/>
          </a:prstGeom>
          <a:solidFill>
            <a:srgbClr val="FFC0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>
                  <a:lumMod val="85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8496696" y="3491805"/>
            <a:ext cx="1080120" cy="435825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  </a:t>
            </a:r>
            <a:r>
              <a:rPr lang="cs-CZ" sz="2400" b="1" dirty="0" smtClean="0">
                <a:solidFill>
                  <a:srgbClr val="FFC000"/>
                </a:solidFill>
              </a:rPr>
              <a:t>lvy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0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4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2000"/>
                            </p:stCondLst>
                            <p:childTnLst>
                              <p:par>
                                <p:cTn id="26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2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8000"/>
                            </p:stCondLst>
                            <p:childTnLst>
                              <p:par>
                                <p:cTn id="3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1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000"/>
                            </p:stCondLst>
                            <p:childTnLst>
                              <p:par>
                                <p:cTn id="4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0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2000"/>
                            </p:stCondLst>
                            <p:childTnLst>
                              <p:par>
                                <p:cTn id="5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3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1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000"/>
                            </p:stCondLst>
                            <p:childTnLst>
                              <p:par>
                                <p:cTn id="8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0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5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000"/>
                            </p:stCondLst>
                            <p:childTnLst>
                              <p:par>
                                <p:cTn id="9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2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7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2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7" grpId="0" animBg="1"/>
      <p:bldP spid="35" grpId="0" animBg="1"/>
      <p:bldP spid="17" grpId="0" animBg="1"/>
      <p:bldP spid="27" grpId="0" animBg="1"/>
      <p:bldP spid="18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26" grpId="0" animBg="1"/>
      <p:bldP spid="29" grpId="0" animBg="1"/>
      <p:bldP spid="30" grpId="0" animBg="1"/>
      <p:bldP spid="31" grpId="0" animBg="1"/>
      <p:bldP spid="7" grpId="0" animBg="1"/>
      <p:bldP spid="36" grpId="0"/>
      <p:bldP spid="32" grpId="0" animBg="1"/>
      <p:bldP spid="37" grpId="0"/>
      <p:bldP spid="38" grpId="0"/>
      <p:bldP spid="39" grpId="0"/>
      <p:bldP spid="41" grpId="0"/>
      <p:bldP spid="42" grpId="0"/>
      <p:bldP spid="33" grpId="0" animBg="1"/>
      <p:bldP spid="43" grpId="0" animBg="1"/>
      <p:bldP spid="45" grpId="0" animBg="1"/>
      <p:bldP spid="46" grpId="0" animBg="1"/>
      <p:bldP spid="48" grpId="0" animBg="1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Vyskloňujte společně podstatná jména  podle vzoru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pán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 množném čísle.</a:t>
            </a:r>
            <a:endParaRPr lang="cs-CZ" sz="3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448024" y="6156101"/>
            <a:ext cx="7416824" cy="1122808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Vyberte si jedno z těchto podstatných jmen 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a vyskloňujte ho za domácí úkol v jednotném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I množném čísle.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38" name="Výbuch 1 37">
            <a:hlinkClick r:id="rId3" action="ppaction://hlinksldjump"/>
          </p:cNvPr>
          <p:cNvSpPr/>
          <p:nvPr/>
        </p:nvSpPr>
        <p:spPr>
          <a:xfrm>
            <a:off x="8784728" y="1259557"/>
            <a:ext cx="1079873" cy="1296144"/>
          </a:xfrm>
          <a:prstGeom prst="irregularSeal1">
            <a:avLst/>
          </a:prstGeom>
          <a:solidFill>
            <a:srgbClr val="FFC0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5" name="Skupina 14"/>
          <p:cNvGrpSpPr/>
          <p:nvPr/>
        </p:nvGrpSpPr>
        <p:grpSpPr>
          <a:xfrm>
            <a:off x="431800" y="3707828"/>
            <a:ext cx="2736304" cy="2491056"/>
            <a:chOff x="503808" y="4715941"/>
            <a:chExt cx="2376016" cy="2007389"/>
          </a:xfrm>
        </p:grpSpPr>
        <p:sp>
          <p:nvSpPr>
            <p:cNvPr id="16" name="TextovéPole 15"/>
            <p:cNvSpPr txBox="1"/>
            <p:nvPr/>
          </p:nvSpPr>
          <p:spPr>
            <a:xfrm>
              <a:off x="569998" y="6372125"/>
              <a:ext cx="873022" cy="35120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9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motýl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17" name="Picture 15" descr="C:\Documents and Settings\Alena T\Local Settings\Temporary Internet Files\Content.IE5\RTD44Q0Y\MP900406500[1].jpg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503808" y="4715941"/>
              <a:ext cx="2376016" cy="1549979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19" name="Skupina 18"/>
          <p:cNvGrpSpPr/>
          <p:nvPr/>
        </p:nvGrpSpPr>
        <p:grpSpPr>
          <a:xfrm>
            <a:off x="3384128" y="2195661"/>
            <a:ext cx="3240360" cy="2696767"/>
            <a:chOff x="2880072" y="2267669"/>
            <a:chExt cx="2592040" cy="2147211"/>
          </a:xfrm>
        </p:grpSpPr>
        <p:sp>
          <p:nvSpPr>
            <p:cNvPr id="20" name="TextovéPole 19"/>
            <p:cNvSpPr txBox="1"/>
            <p:nvPr/>
          </p:nvSpPr>
          <p:spPr>
            <a:xfrm>
              <a:off x="4239104" y="4067869"/>
              <a:ext cx="1078654" cy="347011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medvěd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1" name="Picture 5" descr="C:\Documents and Settings\Alena T\Local Settings\Temporary Internet Files\Content.IE5\RTD44Q0Y\MP900406490[1].jp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2880072" y="2267669"/>
              <a:ext cx="2592040" cy="1699001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22" name="Skupina 21"/>
          <p:cNvGrpSpPr/>
          <p:nvPr/>
        </p:nvGrpSpPr>
        <p:grpSpPr>
          <a:xfrm>
            <a:off x="6840512" y="2699717"/>
            <a:ext cx="2809728" cy="2982226"/>
            <a:chOff x="7272559" y="3734437"/>
            <a:chExt cx="2161657" cy="2077148"/>
          </a:xfrm>
        </p:grpSpPr>
        <p:sp>
          <p:nvSpPr>
            <p:cNvPr id="23" name="TextovéPole 22"/>
            <p:cNvSpPr txBox="1"/>
            <p:nvPr/>
          </p:nvSpPr>
          <p:spPr>
            <a:xfrm>
              <a:off x="8282184" y="5508029"/>
              <a:ext cx="970827" cy="303556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663300"/>
                  </a:solidFill>
                </a:rPr>
                <a:t>kapitán</a:t>
              </a:r>
              <a:endParaRPr lang="cs-CZ" sz="2400" b="1" dirty="0">
                <a:solidFill>
                  <a:srgbClr val="663300"/>
                </a:solidFill>
              </a:endParaRPr>
            </a:p>
          </p:txBody>
        </p:sp>
        <p:pic>
          <p:nvPicPr>
            <p:cNvPr id="24" name="Picture 13" descr="C:\Documents and Settings\Alena T\Local Settings\Temporary Internet Files\Content.IE5\RTD44Q0Y\MC900336214[1].wmf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 flipH="1">
              <a:off x="7272559" y="3734437"/>
              <a:ext cx="2161657" cy="1593038"/>
            </a:xfrm>
            <a:prstGeom prst="rect">
              <a:avLst/>
            </a:prstGeom>
            <a:ln>
              <a:solidFill>
                <a:schemeClr val="bg1">
                  <a:lumMod val="85000"/>
                </a:schemeClr>
              </a:solidFill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ovéPole 43"/>
          <p:cNvSpPr txBox="1"/>
          <p:nvPr/>
        </p:nvSpPr>
        <p:spPr>
          <a:xfrm>
            <a:off x="5328344" y="399586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328344" y="5075981"/>
            <a:ext cx="1152128" cy="46442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006600"/>
                </a:solidFill>
              </a:rPr>
              <a:t>(s, se)</a:t>
            </a:r>
            <a:endParaRPr lang="cs-CZ" sz="2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328344" y="2915741"/>
            <a:ext cx="1152128" cy="464423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006600"/>
                </a:solidFill>
              </a:rPr>
              <a:t>(k, ke)</a:t>
            </a:r>
            <a:endParaRPr lang="cs-CZ" sz="26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68" y="1763613"/>
            <a:ext cx="3477234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1. pád – kdo?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5776" y="2339677"/>
            <a:ext cx="4059125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2. pád – koho? čeho?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43768" y="2843733"/>
            <a:ext cx="4315605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3. pád – komu? čemu?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15776" y="3491805"/>
            <a:ext cx="363913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4. pád – koho? co?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3768" y="3995861"/>
            <a:ext cx="5295039" cy="607539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</a:rPr>
              <a:t>  </a:t>
            </a:r>
            <a:r>
              <a:rPr lang="cs-CZ" sz="2800" b="1" dirty="0" smtClean="0">
                <a:solidFill>
                  <a:srgbClr val="FFC000"/>
                </a:solidFill>
              </a:rPr>
              <a:t>5. pád – oslovujeme, voláme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5776" y="4643933"/>
            <a:ext cx="493757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6. pád – (o) kom? (o) čem?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15776" y="5147989"/>
            <a:ext cx="369844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  7. pád – kým? čím?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3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   Mužský </a:t>
            </a: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rod – </a:t>
            </a:r>
            <a:r>
              <a:rPr lang="cs-CZ" sz="3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ea typeface="+mj-ea"/>
                <a:cs typeface="+mj-cs"/>
              </a:rPr>
              <a:t>pán</a:t>
            </a:r>
            <a:endParaRPr kumimoji="0" lang="cs-CZ" sz="36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328344" y="233967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(bez)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328344" y="341979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(pro)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328344" y="1835621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  ---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28344" y="4499917"/>
            <a:ext cx="1080120" cy="493084"/>
          </a:xfrm>
          <a:prstGeom prst="rect">
            <a:avLst/>
          </a:prstGeom>
          <a:solidFill>
            <a:schemeClr val="bg1">
              <a:lumMod val="85000"/>
            </a:schemeClr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6600"/>
                </a:solidFill>
              </a:rPr>
              <a:t>(o)</a:t>
            </a:r>
            <a:endParaRPr lang="cs-CZ" sz="2800" b="1" dirty="0">
              <a:solidFill>
                <a:srgbClr val="006600"/>
              </a:solidFill>
              <a:latin typeface="Arial Black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87784" y="5868069"/>
            <a:ext cx="9598246" cy="435825"/>
          </a:xfrm>
          <a:prstGeom prst="rect">
            <a:avLst/>
          </a:prstGeom>
          <a:solidFill>
            <a:srgbClr val="006600"/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Koncovky </a:t>
            </a:r>
            <a:r>
              <a:rPr lang="cs-CZ" sz="2400" b="1" dirty="0" smtClean="0">
                <a:solidFill>
                  <a:srgbClr val="FFC000"/>
                </a:solidFill>
              </a:rPr>
              <a:t>oproti vzoru PÁN se liší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dirty="0" smtClean="0">
                <a:solidFill>
                  <a:srgbClr val="FFC000"/>
                </a:solidFill>
              </a:rPr>
              <a:t>v 5. p. č. </a:t>
            </a:r>
            <a:r>
              <a:rPr lang="cs-CZ" sz="2400" b="1" dirty="0" err="1" smtClean="0">
                <a:solidFill>
                  <a:srgbClr val="FFC000"/>
                </a:solidFill>
              </a:rPr>
              <a:t>j</a:t>
            </a:r>
            <a:r>
              <a:rPr lang="cs-CZ" sz="2400" b="1" dirty="0" smtClean="0">
                <a:solidFill>
                  <a:srgbClr val="FFC000"/>
                </a:solidFill>
              </a:rPr>
              <a:t>. a v 6. p. č. mn.</a:t>
            </a:r>
            <a:endParaRPr lang="cs-CZ" sz="2400" b="1" dirty="0" smtClean="0">
              <a:solidFill>
                <a:srgbClr val="FFC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67904" y="1331565"/>
            <a:ext cx="8497191" cy="550279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Zkusíme 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ještě společně 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vyskloňovat slovo </a:t>
            </a:r>
            <a:r>
              <a:rPr lang="cs-CZ" sz="3200" b="1" dirty="0" smtClean="0">
                <a:solidFill>
                  <a:srgbClr val="CCFF99"/>
                </a:solidFill>
                <a:latin typeface="Arial Black" pitchFamily="34" charset="0"/>
              </a:rPr>
              <a:t>HOCH</a:t>
            </a:r>
            <a:r>
              <a:rPr lang="cs-CZ" sz="23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.</a:t>
            </a:r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 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graphicFrame>
        <p:nvGraphicFramePr>
          <p:cNvPr id="52" name="Tabulka 51"/>
          <p:cNvGraphicFramePr>
            <a:graphicFrameLocks noGrp="1"/>
          </p:cNvGraphicFramePr>
          <p:nvPr/>
        </p:nvGraphicFramePr>
        <p:xfrm>
          <a:off x="6408464" y="1835618"/>
          <a:ext cx="3432218" cy="3744419"/>
        </p:xfrm>
        <a:graphic>
          <a:graphicData uri="http://schemas.openxmlformats.org/drawingml/2006/table">
            <a:tbl>
              <a:tblPr firstRow="1" bandRow="1">
                <a:solidFill>
                  <a:schemeClr val="bg2"/>
                </a:solidFill>
                <a:tableStyleId>{2D5ABB26-0587-4C30-8999-92F81FD0307C}</a:tableStyleId>
              </a:tblPr>
              <a:tblGrid>
                <a:gridCol w="1716109"/>
                <a:gridCol w="1716109"/>
              </a:tblGrid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  <a:tr h="5349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sp>
        <p:nvSpPr>
          <p:cNvPr id="41" name="TextovéPole 40"/>
          <p:cNvSpPr txBox="1"/>
          <p:nvPr/>
        </p:nvSpPr>
        <p:spPr>
          <a:xfrm>
            <a:off x="6696496" y="1835621"/>
            <a:ext cx="108012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552480" y="2339677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552480" y="2843733"/>
            <a:ext cx="1368152" cy="66479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</a:t>
            </a:r>
            <a:r>
              <a:rPr lang="cs-CZ" sz="2000" b="1" dirty="0" smtClean="0">
                <a:solidFill>
                  <a:srgbClr val="FFC000"/>
                </a:solidFill>
              </a:rPr>
              <a:t>ochu (hochovi)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552480" y="3491805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hocha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552480" y="3995861"/>
            <a:ext cx="151216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</a:t>
            </a:r>
            <a:r>
              <a:rPr lang="cs-CZ" sz="2800" b="1" dirty="0" smtClean="0">
                <a:solidFill>
                  <a:srgbClr val="FFC000"/>
                </a:solidFill>
              </a:rPr>
              <a:t>och</a:t>
            </a:r>
            <a:r>
              <a:rPr lang="cs-CZ" sz="2800" b="1" dirty="0" smtClean="0">
                <a:solidFill>
                  <a:schemeClr val="bg1">
                    <a:lumMod val="95000"/>
                  </a:schemeClr>
                </a:solidFill>
              </a:rPr>
              <a:t>u</a:t>
            </a:r>
            <a:r>
              <a:rPr lang="cs-CZ" sz="2800" b="1" dirty="0" smtClean="0">
                <a:solidFill>
                  <a:srgbClr val="FFC000"/>
                </a:solidFill>
              </a:rPr>
              <a:t>!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480472" y="5075981"/>
            <a:ext cx="1656184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hochem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552480" y="4427909"/>
            <a:ext cx="1368152" cy="664797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C000"/>
                </a:solidFill>
              </a:rPr>
              <a:t>h</a:t>
            </a:r>
            <a:r>
              <a:rPr lang="cs-CZ" sz="2000" b="1" dirty="0" smtClean="0">
                <a:solidFill>
                  <a:srgbClr val="FFC000"/>
                </a:solidFill>
              </a:rPr>
              <a:t>ochu (hochovi)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496696" y="1835621"/>
            <a:ext cx="115212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hoši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8352680" y="2339677"/>
            <a:ext cx="1368152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hochů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8136656" y="2915741"/>
            <a:ext cx="1656184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hochům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8280672" y="3419797"/>
            <a:ext cx="1512168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8424688" y="3995861"/>
            <a:ext cx="1224136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</a:t>
            </a:r>
            <a:r>
              <a:rPr lang="cs-CZ" sz="2800" b="1" dirty="0" smtClean="0">
                <a:solidFill>
                  <a:srgbClr val="FFC000"/>
                </a:solidFill>
              </a:rPr>
              <a:t>oši!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8280672" y="4571925"/>
            <a:ext cx="144016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hoš</a:t>
            </a:r>
            <a:r>
              <a:rPr lang="cs-CZ" sz="2800" b="1" dirty="0" smtClean="0">
                <a:solidFill>
                  <a:schemeClr val="bg1">
                    <a:lumMod val="85000"/>
                  </a:schemeClr>
                </a:solidFill>
              </a:rPr>
              <a:t>ích</a:t>
            </a:r>
            <a:endParaRPr lang="cs-CZ" sz="2800" b="1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8352680" y="5075981"/>
            <a:ext cx="1440160" cy="493084"/>
          </a:xfrm>
          <a:prstGeom prst="rect">
            <a:avLst/>
          </a:prstGeom>
          <a:noFill/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hochy</a:t>
            </a:r>
            <a:endParaRPr lang="cs-CZ" sz="28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952080" y="6516141"/>
            <a:ext cx="6913015" cy="75071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300" b="1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Obdobně se skloňují například podstatná jména sněhulák, strašák…</a:t>
            </a:r>
            <a:endParaRPr lang="cs-CZ" sz="23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5128" name="Picture 8" descr="C:\Documents and Settings\Alena T\Local Settings\Temporary Internet Files\Content.IE5\OU26AIAP\MC9003432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80672" y="1"/>
            <a:ext cx="1301884" cy="13162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3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3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5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5000"/>
                            </p:stCondLst>
                            <p:childTnLst>
                              <p:par>
                                <p:cTn id="37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3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8000"/>
                            </p:stCondLst>
                            <p:childTnLst>
                              <p:par>
                                <p:cTn id="4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3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000"/>
                            </p:stCondLst>
                            <p:childTnLst>
                              <p:par>
                                <p:cTn id="54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6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6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2000"/>
                            </p:stCondLst>
                            <p:childTnLst>
                              <p:par>
                                <p:cTn id="72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4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9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000"/>
                            </p:stCondLst>
                            <p:childTnLst>
                              <p:par>
                                <p:cTn id="81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88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2000"/>
                            </p:stCondLst>
                            <p:childTnLst>
                              <p:par>
                                <p:cTn id="9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2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9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2000"/>
                            </p:stCondLst>
                            <p:childTnLst>
                              <p:par>
                                <p:cTn id="99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1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6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2000"/>
                            </p:stCondLst>
                            <p:childTnLst>
                              <p:par>
                                <p:cTn id="108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0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5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0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5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0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5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0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45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3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2" fill="hold">
                      <p:stCondLst>
                        <p:cond delay="indefinite"/>
                      </p:stCondLst>
                      <p:childTnLst>
                        <p:par>
                          <p:cTn id="153" fill="hold">
                            <p:stCondLst>
                              <p:cond delay="0"/>
                            </p:stCondLst>
                            <p:childTnLst>
                              <p:par>
                                <p:cTn id="154" presetID="23" presetClass="entr" presetSubtype="3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6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(6*min(max(#ppt_w*#ppt_h,.3),1)-7.4)/-.7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(6*min(max(#ppt_w*#ppt_h,.3),1)-7.4)/-.7*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7" grpId="0" animBg="1"/>
      <p:bldP spid="35" grpId="0" animBg="1"/>
      <p:bldP spid="4" grpId="0"/>
      <p:bldP spid="20" grpId="0"/>
      <p:bldP spid="21" grpId="0"/>
      <p:bldP spid="22" grpId="0"/>
      <p:bldP spid="23" grpId="0"/>
      <p:bldP spid="24" grpId="0"/>
      <p:bldP spid="25" grpId="0"/>
      <p:bldP spid="33" grpId="0" animBg="1"/>
      <p:bldP spid="43" grpId="0" animBg="1"/>
      <p:bldP spid="45" grpId="0" animBg="1"/>
      <p:bldP spid="46" grpId="0" animBg="1"/>
      <p:bldP spid="48" grpId="0" animBg="1"/>
      <p:bldP spid="18" grpId="0" animBg="1"/>
      <p:bldP spid="41" grpId="0"/>
      <p:bldP spid="53" grpId="0"/>
      <p:bldP spid="54" grpId="0"/>
      <p:bldP spid="55" grpId="0"/>
      <p:bldP spid="56" grpId="0"/>
      <p:bldP spid="57" grpId="0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532884"/>
          </a:xfr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SHRNUTÍ:</a:t>
            </a:r>
            <a:endParaRPr lang="cs-CZ" sz="72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03808" y="2123653"/>
            <a:ext cx="8640960" cy="3527119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Podle vzoru </a:t>
            </a:r>
            <a:r>
              <a:rPr lang="cs-CZ" sz="4000" b="1" dirty="0" smtClean="0">
                <a:solidFill>
                  <a:srgbClr val="FFC000"/>
                </a:solidFill>
              </a:rPr>
              <a:t>PÁN </a:t>
            </a:r>
            <a:r>
              <a:rPr lang="cs-CZ" sz="4000" b="1" dirty="0" smtClean="0">
                <a:solidFill>
                  <a:srgbClr val="FFC000"/>
                </a:solidFill>
              </a:rPr>
              <a:t>se skloňují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podstatná jména </a:t>
            </a:r>
            <a:r>
              <a:rPr lang="cs-CZ" sz="4000" b="1" dirty="0" smtClean="0">
                <a:solidFill>
                  <a:srgbClr val="FFC000"/>
                </a:solidFill>
              </a:rPr>
              <a:t>rodu </a:t>
            </a:r>
            <a:r>
              <a:rPr lang="cs-CZ" sz="4000" b="1" dirty="0" smtClean="0">
                <a:solidFill>
                  <a:srgbClr val="FFC000"/>
                </a:solidFill>
              </a:rPr>
              <a:t>mužského životná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, </a:t>
            </a:r>
            <a:r>
              <a:rPr lang="cs-CZ" sz="40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která končí v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1. p. č. </a:t>
            </a:r>
            <a:r>
              <a:rPr lang="cs-CZ" sz="40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. </a:t>
            </a:r>
            <a:r>
              <a:rPr lang="cs-CZ" sz="40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tvrdou nebo obojetnou</a:t>
            </a:r>
            <a:endParaRPr lang="cs-CZ" sz="40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40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souhláskou </a:t>
            </a:r>
            <a:endParaRPr lang="cs-CZ" sz="4000" b="1" dirty="0" smtClean="0">
              <a:solidFill>
                <a:schemeClr val="accent3">
                  <a:lumMod val="40000"/>
                  <a:lumOff val="60000"/>
                </a:schemeClr>
              </a:solidFill>
            </a:endParaRPr>
          </a:p>
          <a:p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a 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ve 2. p. </a:t>
            </a:r>
            <a:r>
              <a:rPr lang="cs-CZ" sz="4000" b="1" dirty="0" err="1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j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. č. koncovkou </a:t>
            </a:r>
            <a:r>
              <a:rPr lang="cs-CZ" sz="4000" b="1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–a.</a:t>
            </a:r>
            <a:endParaRPr lang="cs-CZ" sz="40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71960" y="5796061"/>
            <a:ext cx="7848872" cy="1294585"/>
          </a:xfrm>
          <a:prstGeom prst="rect">
            <a:avLst/>
          </a:prstGeom>
          <a:solidFill>
            <a:srgbClr val="663300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Vzor </a:t>
            </a:r>
            <a:r>
              <a:rPr lang="cs-CZ" sz="2800" b="1" dirty="0" smtClean="0">
                <a:solidFill>
                  <a:srgbClr val="FFC000"/>
                </a:solidFill>
              </a:rPr>
              <a:t>pán </a:t>
            </a:r>
            <a:r>
              <a:rPr lang="cs-CZ" sz="2800" b="1" dirty="0" smtClean="0">
                <a:solidFill>
                  <a:srgbClr val="FFC000"/>
                </a:solidFill>
              </a:rPr>
              <a:t>je vzor </a:t>
            </a:r>
            <a:r>
              <a:rPr lang="cs-CZ" sz="2800" b="1" dirty="0" smtClean="0">
                <a:solidFill>
                  <a:srgbClr val="FFC000"/>
                </a:solidFill>
              </a:rPr>
              <a:t>tvrdý, 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jen  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v 1. a 5. p. č. mn. je koncovka –i</a:t>
            </a:r>
            <a:r>
              <a:rPr lang="cs-CZ" sz="2800" b="1" dirty="0" smtClean="0">
                <a:solidFill>
                  <a:srgbClr val="FFC000"/>
                </a:solidFill>
              </a:rPr>
              <a:t>.     </a:t>
            </a:r>
          </a:p>
          <a:p>
            <a:pPr algn="r"/>
            <a:r>
              <a:rPr lang="cs-CZ" sz="2800" b="1" dirty="0" smtClean="0">
                <a:solidFill>
                  <a:srgbClr val="FFC000"/>
                </a:solidFill>
              </a:rPr>
              <a:t>Také v koncovce 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–</a:t>
            </a:r>
            <a:r>
              <a:rPr lang="cs-CZ" sz="2800" b="1" dirty="0" err="1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ovi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rgbClr val="FFC000"/>
                </a:solidFill>
              </a:rPr>
              <a:t>píšeme měkké </a:t>
            </a:r>
            <a:r>
              <a:rPr lang="cs-CZ" sz="2800" b="1" dirty="0" smtClean="0">
                <a:solidFill>
                  <a:schemeClr val="accent3">
                    <a:lumMod val="40000"/>
                    <a:lumOff val="60000"/>
                  </a:schemeClr>
                </a:solidFill>
              </a:rPr>
              <a:t>–i</a:t>
            </a:r>
            <a:r>
              <a:rPr lang="cs-CZ" sz="2800" b="1" dirty="0" smtClean="0">
                <a:solidFill>
                  <a:srgbClr val="FFC000"/>
                </a:solidFill>
              </a:rPr>
              <a:t>.</a:t>
            </a:r>
            <a:endParaRPr lang="cs-CZ" sz="2800" b="1" dirty="0" smtClean="0">
              <a:solidFill>
                <a:srgbClr val="FFC000"/>
              </a:solidFill>
            </a:endParaRPr>
          </a:p>
        </p:txBody>
      </p:sp>
      <p:pic>
        <p:nvPicPr>
          <p:cNvPr id="2050" name="Picture 2" descr="C:\Documents and Settings\Alena T\Local Settings\Temporary Internet Files\Content.IE5\OU26AIAP\MP90017879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08664" y="467469"/>
            <a:ext cx="1511000" cy="2260848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1" name="Picture 3" descr="C:\Documents and Settings\Alena T\Local Settings\Temporary Internet Files\Content.IE5\CIL6MBZ9\MP90028495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3808" y="5796061"/>
            <a:ext cx="2376264" cy="1564374"/>
          </a:xfrm>
          <a:prstGeom prst="rect">
            <a:avLst/>
          </a:prstGeom>
          <a:ln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6"/>
          <p:cNvSpPr txBox="1">
            <a:spLocks/>
          </p:cNvSpPr>
          <p:nvPr/>
        </p:nvSpPr>
        <p:spPr>
          <a:xfrm>
            <a:off x="504031" y="302737"/>
            <a:ext cx="9360817" cy="1259946"/>
          </a:xfrm>
          <a:prstGeom prst="rect">
            <a:avLst/>
          </a:prstGeom>
          <a:solidFill>
            <a:schemeClr val="bg1">
              <a:lumMod val="85000"/>
            </a:schemeClr>
          </a:solidFill>
          <a:ln w="28575">
            <a:solidFill>
              <a:srgbClr val="FFC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100772" tIns="50387" rIns="100772" bIns="50387" rtlCol="0" anchor="ctr">
            <a:normAutofit/>
          </a:bodyPr>
          <a:lstStyle/>
          <a:p>
            <a:pPr marL="0" marR="0" lvl="0" indent="0" algn="l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Black" pitchFamily="34" charset="0"/>
                <a:ea typeface="+mj-ea"/>
                <a:cs typeface="+mj-cs"/>
              </a:rPr>
              <a:t>Doplňte uvedené tvary podstatných jmen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03808" y="1539697"/>
          <a:ext cx="9361040" cy="5480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40260"/>
                <a:gridCol w="2340260"/>
                <a:gridCol w="2340260"/>
                <a:gridCol w="2340260"/>
              </a:tblGrid>
              <a:tr h="913417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 p. č. </a:t>
                      </a:r>
                      <a:r>
                        <a:rPr lang="cs-CZ" dirty="0" err="1" smtClean="0"/>
                        <a:t>j</a:t>
                      </a:r>
                      <a:r>
                        <a:rPr lang="cs-CZ" dirty="0" smtClean="0"/>
                        <a:t>.</a:t>
                      </a:r>
                    </a:p>
                    <a:p>
                      <a:r>
                        <a:rPr lang="cs-CZ" dirty="0" smtClean="0"/>
                        <a:t>Bez koho, čeho?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p. č. </a:t>
                      </a:r>
                      <a:r>
                        <a:rPr lang="cs-CZ" dirty="0" smtClean="0"/>
                        <a:t>mn.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Komu, čemu?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p. č. mn.</a:t>
                      </a:r>
                    </a:p>
                    <a:p>
                      <a:r>
                        <a:rPr lang="cs-CZ" dirty="0" smtClean="0"/>
                        <a:t>S kým, čím?</a:t>
                      </a:r>
                      <a:endParaRPr lang="cs-CZ" dirty="0"/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králík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králíka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králíkům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králíky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had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hada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hadům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hady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kamarád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kamaráda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kamarádům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kamarády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sněhulák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sněhuláka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sněhulákům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sněhuláky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  <a:tr h="913417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drak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C00000"/>
                          </a:solidFill>
                        </a:rPr>
                        <a:t>draka</a:t>
                      </a:r>
                      <a:endParaRPr lang="cs-CZ" sz="3200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70C0"/>
                          </a:solidFill>
                        </a:rPr>
                        <a:t>drakům</a:t>
                      </a:r>
                      <a:endParaRPr lang="cs-CZ" sz="3200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006600"/>
                          </a:solidFill>
                        </a:rPr>
                        <a:t>draky</a:t>
                      </a:r>
                      <a:endParaRPr lang="cs-CZ" sz="3200" b="1" dirty="0">
                        <a:solidFill>
                          <a:srgbClr val="0066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2736056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488584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488584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488584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12320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112320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488584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488584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736056" y="6156101"/>
            <a:ext cx="2376264" cy="864096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5112320" y="2411685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112320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112320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36056" y="3347789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736056" y="4283893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736056" y="5219997"/>
            <a:ext cx="2376264" cy="936104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3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7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0" grpId="0" animBg="1"/>
      <p:bldP spid="21" grpId="0" animBg="1"/>
      <p:bldP spid="2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4464248" y="6300117"/>
            <a:ext cx="5040560" cy="95103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r"/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Pán byl vlastně takovým titulem člověka, který vlastnil určité panství, často žil i na hradě…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663300"/>
          </a:solidFill>
          <a:ln>
            <a:solidFill>
              <a:schemeClr val="bg1">
                <a:lumMod val="6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C000"/>
                </a:solidFill>
                <a:latin typeface="Arial Black" pitchFamily="34" charset="0"/>
              </a:rPr>
              <a:t>Víte</a:t>
            </a:r>
            <a:r>
              <a:rPr lang="cs-CZ" sz="6000" smtClean="0">
                <a:solidFill>
                  <a:srgbClr val="FFC000"/>
                </a:solidFill>
                <a:latin typeface="Arial Black" pitchFamily="34" charset="0"/>
              </a:rPr>
              <a:t>, znáte…?</a:t>
            </a:r>
            <a:endParaRPr lang="cs-CZ" sz="60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3808" y="1763613"/>
            <a:ext cx="9073008" cy="779316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Pán je člověk mužského pohlaví, který má autoritu, moc. </a:t>
            </a:r>
            <a:r>
              <a:rPr lang="cs-CZ" sz="2400" b="1" dirty="0" smtClean="0">
                <a:solidFill>
                  <a:schemeClr val="bg1">
                    <a:lumMod val="75000"/>
                  </a:schemeClr>
                </a:solidFill>
              </a:rPr>
              <a:t>Pozor – slovo PAN je „jen“ oslovení (pan Novák…).</a:t>
            </a:r>
            <a:endParaRPr lang="cs-CZ" sz="2400" b="1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800" y="5292005"/>
            <a:ext cx="3168352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…co znamená slovo PÁN pro křesťany?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744168" y="5868069"/>
            <a:ext cx="2160240" cy="292709"/>
          </a:xfrm>
          <a:prstGeom prst="rect">
            <a:avLst/>
          </a:prstGeom>
          <a:solidFill>
            <a:srgbClr val="0066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rgbClr val="CCFF99"/>
                </a:solidFill>
              </a:rPr>
              <a:t>erb pánů z Rožmberka</a:t>
            </a:r>
            <a:endParaRPr lang="cs-CZ" sz="1400" b="1" dirty="0">
              <a:solidFill>
                <a:srgbClr val="CCFF99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1800" y="6372125"/>
            <a:ext cx="2304256" cy="779316"/>
          </a:xfrm>
          <a:prstGeom prst="rect">
            <a:avLst/>
          </a:prstGeom>
          <a:solidFill>
            <a:srgbClr val="663300"/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chemeClr val="bg1">
                    <a:lumMod val="95000"/>
                  </a:schemeClr>
                </a:solidFill>
              </a:rPr>
              <a:t>pán</a:t>
            </a:r>
            <a:endParaRPr lang="cs-CZ" sz="4800" b="1" dirty="0">
              <a:solidFill>
                <a:schemeClr val="bg1">
                  <a:lumMod val="9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272560" y="2771725"/>
            <a:ext cx="2232248" cy="951030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6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…kdo byl pánem v době feudalismu?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44168" y="2843733"/>
            <a:ext cx="3024336" cy="12372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2060"/>
                </a:solidFill>
                <a:latin typeface="Arial Black" pitchFamily="34" charset="0"/>
              </a:rPr>
              <a:t>Pro židy a křesťany  je toto slovo jedním          z titulů pro jediného Boha.</a:t>
            </a:r>
            <a:endParaRPr lang="cs-CZ" sz="2000" b="1" dirty="0">
              <a:solidFill>
                <a:srgbClr val="002060"/>
              </a:solidFill>
              <a:latin typeface="Arial Black" pitchFamily="34" charset="0"/>
            </a:endParaRPr>
          </a:p>
        </p:txBody>
      </p:sp>
      <p:pic>
        <p:nvPicPr>
          <p:cNvPr id="19" name="Obrázek 18" descr="kostel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31800" y="2843733"/>
            <a:ext cx="3187045" cy="216024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49" name="Picture 5" descr="C:\Documents and Settings\Alena T\Local Settings\Temporary Internet Files\Content.IE5\CIL6MBZ9\MP90017849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48424" y="3851845"/>
            <a:ext cx="3460981" cy="2284248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1" name="Picture 7" descr="http://upload.wikimedia.org/wikipedia/commons/1/13/Rozmberkoveerb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76216" y="4211885"/>
            <a:ext cx="1368152" cy="150030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6152" name="Picture 8" descr="C:\Documents and Settings\Alena T\Local Settings\Temporary Internet Files\Content.IE5\RTD44Q0Y\MC90043034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856736" y="5364013"/>
            <a:ext cx="673915" cy="817513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8000"/>
                            </p:stCondLst>
                            <p:childTnLst>
                              <p:par>
                                <p:cTn id="50" presetID="6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3" grpId="0" animBg="1"/>
      <p:bldP spid="4" grpId="0" animBg="1"/>
      <p:bldP spid="13" grpId="0" animBg="1"/>
      <p:bldP spid="14" grpId="0" animBg="1"/>
      <p:bldP spid="22" grpId="0" animBg="1"/>
      <p:bldP spid="1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792" y="1691605"/>
            <a:ext cx="9217024" cy="43283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Zdroje: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b="1" dirty="0" smtClean="0">
                <a:solidFill>
                  <a:schemeClr val="bg1">
                    <a:lumMod val="85000"/>
                  </a:schemeClr>
                </a:solidFill>
              </a:rPr>
              <a:t>učebnice: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ČECHURA, Rudolf. </a:t>
            </a:r>
            <a:r>
              <a:rPr lang="cs-CZ" sz="1600" i="1" dirty="0" smtClean="0">
                <a:solidFill>
                  <a:schemeClr val="bg1">
                    <a:lumMod val="85000"/>
                  </a:schemeClr>
                </a:solidFill>
              </a:rPr>
              <a:t>Český jazyk 4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. Praha: Alter, 1996, ISBN 80-85775-47-6.</a:t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 internet -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2"/>
              </a:rPr>
              <a:t>http://cs.wikipedia.org/wiki/R%C5%AF%C5%BEe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Pán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– informace:</a:t>
            </a: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3"/>
              </a:rPr>
              <a:t>cs.wikipedia.org/wiki/P%C3%A1n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2000" b="1" dirty="0" smtClean="0">
                <a:solidFill>
                  <a:schemeClr val="bg1">
                    <a:lumMod val="85000"/>
                  </a:schemeClr>
                </a:solidFill>
              </a:rPr>
              <a:t>Obrázky: </a:t>
            </a: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  <a:hlinkClick r:id="rId4"/>
              </a:rPr>
              <a:t>www.office.</a:t>
            </a:r>
            <a:r>
              <a:rPr lang="cs-CZ" sz="1600" dirty="0" err="1" smtClean="0">
                <a:solidFill>
                  <a:schemeClr val="bg1">
                    <a:lumMod val="85000"/>
                  </a:schemeClr>
                </a:solidFill>
                <a:hlinkClick r:id="rId4"/>
              </a:rPr>
              <a:t>microsoft.com</a:t>
            </a:r>
            <a:endParaRPr lang="cs-CZ" sz="1600" dirty="0" smtClean="0">
              <a:solidFill>
                <a:schemeClr val="bg1">
                  <a:lumMod val="85000"/>
                </a:schemeClr>
              </a:solidFill>
            </a:endParaRPr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>Erb Rožmberků - </a:t>
            </a:r>
            <a:r>
              <a:rPr lang="cs-CZ" sz="1600" dirty="0" smtClean="0"/>
              <a:t>MISTR VYŠEBRODSKÉHO OLTÁŘE. </a:t>
            </a:r>
            <a:r>
              <a:rPr lang="cs-CZ" sz="1600" i="1" dirty="0" err="1" smtClean="0"/>
              <a:t>Wikipedia.cz</a:t>
            </a:r>
            <a:r>
              <a:rPr lang="cs-CZ" sz="1600" dirty="0" smtClean="0"/>
              <a:t> [online]. [cit. 9.3.2013]. Dostupný na WWW: </a:t>
            </a:r>
            <a:r>
              <a:rPr lang="cs-CZ" sz="1600" dirty="0" smtClean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upload.wikimedia.org/wikipedia/commons/1/13/Rozmberkoveerb.jpg</a:t>
            </a:r>
            <a:endParaRPr lang="cs-CZ" sz="1600" dirty="0" smtClean="0"/>
          </a:p>
          <a:p>
            <a: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  <a:t/>
            </a:r>
            <a:br>
              <a:rPr lang="cs-CZ" sz="1600" dirty="0" smtClean="0">
                <a:solidFill>
                  <a:schemeClr val="bg1">
                    <a:lumMod val="85000"/>
                  </a:schemeClr>
                </a:solidFill>
              </a:rPr>
            </a:br>
            <a:endParaRPr lang="cs-CZ" sz="1600" dirty="0">
              <a:solidFill>
                <a:schemeClr val="bg1">
                  <a:lumMod val="8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3125</TotalTime>
  <Words>1024</Words>
  <Application>Microsoft Office PowerPoint</Application>
  <PresentationFormat>Vlastní</PresentationFormat>
  <Paragraphs>213</Paragraphs>
  <Slides>13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VZORY podstatných jmen</vt:lpstr>
      <vt:lpstr>Snímek 4</vt:lpstr>
      <vt:lpstr>Jednotné číslo</vt:lpstr>
      <vt:lpstr>Najděte podstatná jména, která se skloňují podle vzoru pán, a vyskloňujte je společně              v jednotném čísle.</vt:lpstr>
      <vt:lpstr>Množné číslo</vt:lpstr>
      <vt:lpstr>Vyskloňujte společně podstatná jména  podle vzoru pán v množném čísle.</vt:lpstr>
      <vt:lpstr>Snímek 9</vt:lpstr>
      <vt:lpstr>SHRNUTÍ:</vt:lpstr>
      <vt:lpstr>Snímek 11</vt:lpstr>
      <vt:lpstr>Víte, znáte…?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 - pán</dc:title>
  <dc:subject>Český jazyk 4</dc:subject>
  <dc:creator>Mgr. Jana Kneřová</dc:creator>
  <cp:lastModifiedBy>Alena T.</cp:lastModifiedBy>
  <cp:revision>308</cp:revision>
  <cp:lastPrinted>1601-01-01T00:00:00Z</cp:lastPrinted>
  <dcterms:created xsi:type="dcterms:W3CDTF">2011-08-21T18:05:50Z</dcterms:created>
  <dcterms:modified xsi:type="dcterms:W3CDTF">2013-03-09T14:53:41Z</dcterms:modified>
  <cp:category>PJ - skloňování</cp:category>
</cp:coreProperties>
</file>