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28" r:id="rId1"/>
  </p:sldMasterIdLst>
  <p:notesMasterIdLst>
    <p:notesMasterId r:id="rId14"/>
  </p:notesMasterIdLst>
  <p:sldIdLst>
    <p:sldId id="256" r:id="rId2"/>
    <p:sldId id="257" r:id="rId3"/>
    <p:sldId id="291" r:id="rId4"/>
    <p:sldId id="300" r:id="rId5"/>
    <p:sldId id="301" r:id="rId6"/>
    <p:sldId id="260" r:id="rId7"/>
    <p:sldId id="302" r:id="rId8"/>
    <p:sldId id="303" r:id="rId9"/>
    <p:sldId id="304" r:id="rId10"/>
    <p:sldId id="306" r:id="rId11"/>
    <p:sldId id="305" r:id="rId12"/>
    <p:sldId id="272" r:id="rId13"/>
  </p:sldIdLst>
  <p:sldSz cx="10080625" cy="7559675"/>
  <p:notesSz cx="7559675" cy="10691813"/>
  <p:defaultTextStyle>
    <a:defPPr>
      <a:defRPr lang="en-GB"/>
    </a:defPPr>
    <a:lvl1pPr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741363" indent="-28416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11414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5986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20558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CCFF99"/>
    <a:srgbClr val="006600"/>
    <a:srgbClr val="663300"/>
    <a:srgbClr val="008000"/>
    <a:srgbClr val="0033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18" y="-21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6387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latin typeface="Times New Roman" pitchFamily="18" charset="0"/>
              </a:rPr>
              <a:t>Ten, ta, to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latin typeface="Times New Roman" pitchFamily="18" charset="0"/>
              </a:rPr>
              <a:t>Kliknutím na sluníčko se dostaneme opět na stránku s obrázky (úkoly) – když se dostaneme na tuto stránku jako k nápovědě při řešení příkladů. Jinak nejdříve opakujeme pády, potom skloňujeme.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latin typeface="Times New Roman" pitchFamily="18" charset="0"/>
              </a:rPr>
              <a:t>Kliknutím na hvězdičku se dostaneme k nápovědě – stránku s přehledem skloňování v jednotném čísle. Obrázky se objevují postupně. Žáci určují, jestli je skloňují podle vzoru město, v případě, že ne, obrázek zase zmizí. V kladném případě žáci skloňují. Je možnost užít nápovědu (hvězdička).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latin typeface="Times New Roman" pitchFamily="18" charset="0"/>
              </a:rPr>
              <a:t>Kliknutím na sluníčko se dostaneme opět na stránku s obrázky (úkoly).</a:t>
            </a:r>
          </a:p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latin typeface="Times New Roman" pitchFamily="18" charset="0"/>
              </a:rPr>
              <a:t>Klepnutím na hvězdičku se dostaneme k nápovědě – skloňování podstatných jmen v množném čísle.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latin typeface="Times New Roman" pitchFamily="18" charset="0"/>
              </a:rPr>
              <a:t>Odkrýváme řešení po řádcích.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cs-CZ" dirty="0" smtClean="0">
                <a:latin typeface="Times New Roman" pitchFamily="18" charset="0"/>
              </a:rPr>
              <a:t>Doplňující úkol – zjistěte co nejvíce informací o Masarykovi </a:t>
            </a:r>
            <a:r>
              <a:rPr lang="cs-CZ" smtClean="0">
                <a:latin typeface="Times New Roman" pitchFamily="18" charset="0"/>
              </a:rPr>
              <a:t>a Komenském</a:t>
            </a:r>
            <a:r>
              <a:rPr lang="cs-CZ" baseline="0" smtClean="0">
                <a:latin typeface="Times New Roman" pitchFamily="18" charset="0"/>
              </a:rPr>
              <a:t> </a:t>
            </a:r>
            <a:r>
              <a:rPr lang="cs-CZ" baseline="0" dirty="0" smtClean="0">
                <a:latin typeface="Times New Roman" pitchFamily="18" charset="0"/>
              </a:rPr>
              <a:t>(internet, encyklopedie…).</a:t>
            </a:r>
            <a:endParaRPr lang="cs-CZ" dirty="0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2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8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7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6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4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3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2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0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9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F6A395-7427-4B90-8779-C846392C0C72}" type="datetimeFigureOut">
              <a:rPr lang="cs-CZ"/>
              <a:pPr>
                <a:defRPr/>
              </a:pPr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7D9C13-7205-4CDF-9F92-3CF592550D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CAA8C8-4D00-4FDA-AC9E-F83CC101FA08}" type="datetimeFigureOut">
              <a:rPr lang="cs-CZ"/>
              <a:pPr>
                <a:defRPr/>
              </a:pPr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5B1B37-AC15-4560-AF27-C9A22A4683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4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6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86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73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60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46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33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2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06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93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4FFFC6-7945-4C4B-97F6-D18F3DD4A2EE}" type="datetimeFigureOut">
              <a:rPr lang="cs-CZ"/>
              <a:pPr>
                <a:defRPr/>
              </a:pPr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848E9F-ADFD-4C85-AC70-CA78EA253C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88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3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8F4486-F0DA-4879-9B5D-615DDC280C47}" type="datetimeFigureOut">
              <a:rPr lang="cs-CZ"/>
              <a:pPr>
                <a:defRPr/>
              </a:pPr>
              <a:t>16.3.2013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51454A-1363-43DA-BAC3-E95C5EE932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208B3F-5455-474A-AA5F-2B7A80317D47}" type="datetimeFigureOut">
              <a:rPr lang="cs-CZ"/>
              <a:pPr>
                <a:defRPr/>
              </a:pPr>
              <a:t>16.3.2013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586046-394C-4227-AF1D-F0B8222981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87BBA6-7ED0-4E3C-86AE-A8C8DD5E67A3}" type="datetimeFigureOut">
              <a:rPr lang="cs-CZ"/>
              <a:pPr>
                <a:defRPr/>
              </a:pPr>
              <a:t>16.3.2013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1C795-EA61-4526-B96D-E7798CA13E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1FB90-1C3A-44C2-9EE0-A38716136FF6}" type="datetimeFigureOut">
              <a:rPr lang="cs-CZ"/>
              <a:pPr>
                <a:defRPr/>
              </a:pPr>
              <a:t>16.3.2013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087DA2-F7C7-44D2-85B9-6DBA1F7B06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7" y="300990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5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1C250D-13B0-4483-A72D-7CCED0B31438}" type="datetimeFigureOut">
              <a:rPr lang="cs-CZ"/>
              <a:pPr>
                <a:defRPr/>
              </a:pPr>
              <a:t>16.3.2013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975D7-144C-4187-86F3-32F017ECFC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 rtlCol="0">
            <a:normAutofit/>
          </a:bodyPr>
          <a:lstStyle>
            <a:lvl1pPr marL="0" indent="0">
              <a:buNone/>
              <a:defRPr sz="3500"/>
            </a:lvl1pPr>
            <a:lvl2pPr marL="503868" indent="0">
              <a:buNone/>
              <a:defRPr sz="3100"/>
            </a:lvl2pPr>
            <a:lvl3pPr marL="1007734" indent="0">
              <a:buNone/>
              <a:defRPr sz="2600"/>
            </a:lvl3pPr>
            <a:lvl4pPr marL="1511602" indent="0">
              <a:buNone/>
              <a:defRPr sz="2200"/>
            </a:lvl4pPr>
            <a:lvl5pPr marL="2015468" indent="0">
              <a:buNone/>
              <a:defRPr sz="2200"/>
            </a:lvl5pPr>
            <a:lvl6pPr marL="2519335" indent="0">
              <a:buNone/>
              <a:defRPr sz="2200"/>
            </a:lvl6pPr>
            <a:lvl7pPr marL="3023201" indent="0">
              <a:buNone/>
              <a:defRPr sz="2200"/>
            </a:lvl7pPr>
            <a:lvl8pPr marL="3527069" indent="0">
              <a:buNone/>
              <a:defRPr sz="2200"/>
            </a:lvl8pPr>
            <a:lvl9pPr marL="4030936" indent="0">
              <a:buNone/>
              <a:defRPr sz="22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708A00-6B8C-475F-B035-B49997A22591}" type="datetimeFigureOut">
              <a:rPr lang="cs-CZ"/>
              <a:pPr>
                <a:defRPr/>
              </a:pPr>
              <a:t>16.3.2013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ED6A56-C71E-4369-A606-FFD4237ECD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311570-46E4-4976-AF71-52359B9D5F04}" type="datetimeFigureOut">
              <a:rPr lang="cs-CZ"/>
              <a:pPr>
                <a:defRPr/>
              </a:pPr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DF14E1-AD84-4707-8A2F-90E11DCE24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8DDBE4-F034-48DF-8459-12AD12709E99}" type="datetimeFigureOut">
              <a:rPr lang="cs-CZ"/>
              <a:pPr>
                <a:defRPr/>
              </a:pPr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C71E2E-58A5-494A-9A5A-648C45221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503238" y="303213"/>
            <a:ext cx="90741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0772" tIns="50387" rIns="100772" bIns="5038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503238" y="1763713"/>
            <a:ext cx="9074150" cy="498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0772" tIns="50387" rIns="100772" bIns="5038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3238" y="7007225"/>
            <a:ext cx="2352675" cy="401638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l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 sz="1300" smtClean="0">
                <a:solidFill>
                  <a:schemeClr val="tx1">
                    <a:tint val="75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fld id="{40474EC6-3113-4078-BCC7-2118ABFD530A}" type="datetimeFigureOut">
              <a:rPr lang="cs-CZ"/>
              <a:pPr>
                <a:defRPr/>
              </a:pPr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875" y="7007225"/>
            <a:ext cx="3190875" cy="401638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 sz="1300">
                <a:solidFill>
                  <a:schemeClr val="tx1">
                    <a:tint val="75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713" y="7007225"/>
            <a:ext cx="2352675" cy="401638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 sz="1300" smtClean="0">
                <a:solidFill>
                  <a:schemeClr val="tx1">
                    <a:tint val="75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fld id="{B02360B3-F615-4A4B-81BE-07C95B426A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1006475" rtl="0" fontAlgn="base">
        <a:spcBef>
          <a:spcPct val="0"/>
        </a:spcBef>
        <a:spcAft>
          <a:spcPct val="0"/>
        </a:spcAft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2pPr>
      <a:lvl3pPr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3pPr>
      <a:lvl4pPr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4pPr>
      <a:lvl5pPr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5pPr>
      <a:lvl6pPr marL="4572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6pPr>
      <a:lvl7pPr marL="9144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7pPr>
      <a:lvl8pPr marL="13716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8pPr>
      <a:lvl9pPr marL="1828800" algn="ctr" defTabSz="1006475" rtl="0" fontAlgn="base">
        <a:spcBef>
          <a:spcPct val="0"/>
        </a:spcBef>
        <a:spcAft>
          <a:spcPct val="0"/>
        </a:spcAft>
        <a:defRPr sz="4900">
          <a:solidFill>
            <a:schemeClr val="tx1"/>
          </a:solidFill>
          <a:latin typeface="Calibri" pitchFamily="34" charset="0"/>
        </a:defRPr>
      </a:lvl9pPr>
    </p:titleStyle>
    <p:bodyStyle>
      <a:lvl1pPr marL="377825" indent="-377825" algn="l" defTabSz="1006475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7563" indent="-314325" algn="l" defTabSz="1006475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8888" indent="-250825" algn="l" defTabSz="1006475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2125" indent="-250825" algn="l" defTabSz="1006475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50" indent="-250825" algn="l" defTabSz="1006475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2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136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003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2870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8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734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602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4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335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201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069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936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slide" Target="slide5.xml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cs.wikipedia.org/wiki/Mu%C5%BE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6/6c/Tom%C3%A1%C5%A1_Garrigue_Masaryk_1925.PNG" TargetMode="External"/><Relationship Id="rId5" Type="http://schemas.openxmlformats.org/officeDocument/2006/relationships/hyperlink" Target="http://upload.wikimedia.org/wikipedia/commons/c/ce/Johan_amos_comenius_1592-1671.jpg" TargetMode="External"/><Relationship Id="rId4" Type="http://schemas.openxmlformats.org/officeDocument/2006/relationships/hyperlink" Target="http://upload.wikimedia.org/wikipedia/commons/5/5b/Jagr_Czech1.pn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2025" y="900113"/>
            <a:ext cx="5751513" cy="1408112"/>
          </a:xfrm>
          <a:prstGeom prst="rect">
            <a:avLst/>
          </a:prstGeom>
          <a:noFill/>
          <a:ln w="19050">
            <a:solidFill>
              <a:srgbClr val="008000"/>
            </a:solidFill>
            <a:round/>
            <a:headEnd/>
            <a:tailEnd/>
          </a:ln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936625" y="2627313"/>
          <a:ext cx="8496300" cy="4324690"/>
        </p:xfrm>
        <a:graphic>
          <a:graphicData uri="http://schemas.openxmlformats.org/drawingml/2006/table">
            <a:tbl>
              <a:tblPr/>
              <a:tblGrid>
                <a:gridCol w="4152900"/>
                <a:gridCol w="4343400"/>
              </a:tblGrid>
              <a:tr h="24923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06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/>
                          <a:cs typeface="Arial" pitchFamily="34" charset="0"/>
                        </a:rPr>
                        <a:t>Mgr. Jana Kneřová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509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/>
                          <a:cs typeface="Arial" pitchFamily="34" charset="0"/>
                        </a:rPr>
                        <a:t>VY_32_INOVACE_16_ČJ_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/>
                          <a:cs typeface="Arial" pitchFamily="34" charset="0"/>
                        </a:rPr>
                        <a:t>Podstatná jména_muž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06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/>
                          <a:cs typeface="Arial" pitchFamily="34" charset="0"/>
                        </a:rPr>
                        <a:t>ČJ 4 – Podstatná jména - skloňování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MS Gothic"/>
                          <a:cs typeface="Arial" pitchFamily="34" charset="0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Žáci se seznámí se skloňováním vzoru muž. Procvičí si skloňování                           na příkladech. Vysvětlení pojmu muž, mezipředmětové vztahy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Rozvoj logického a tvořivého myšlení.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Využívání animace.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06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/>
                        <a:cs typeface="MS Gothic"/>
                      </a:endParaRP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/>
                        <a:cs typeface="MS Gothic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Lichoběžník 7"/>
          <p:cNvSpPr/>
          <p:nvPr/>
        </p:nvSpPr>
        <p:spPr>
          <a:xfrm rot="10800000">
            <a:off x="576263" y="1042988"/>
            <a:ext cx="9001125" cy="5616575"/>
          </a:xfrm>
          <a:prstGeom prst="trapezoid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63848" y="1619597"/>
            <a:ext cx="8424936" cy="2840136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96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Arial" charset="0"/>
              </a:rPr>
              <a:t>PODSTATNÁ JMÉNA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600450" y="4716463"/>
            <a:ext cx="2441575" cy="1350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8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muž</a:t>
            </a:r>
          </a:p>
        </p:txBody>
      </p:sp>
      <p:pic>
        <p:nvPicPr>
          <p:cNvPr id="7" name="Obrázek 6" descr="muž 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3808" y="5796061"/>
            <a:ext cx="2242831" cy="1484007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Obrázek 8" descr="muž 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560592" y="3995861"/>
            <a:ext cx="2081784" cy="3121152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6"/>
          <p:cNvSpPr txBox="1"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>
            <a:normAutofit/>
          </a:bodyPr>
          <a:lstStyle/>
          <a:p>
            <a:pPr defTabSz="1007734"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VZORY podstatných jmen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3238" y="2627313"/>
            <a:ext cx="1223962" cy="66516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4000" b="1" dirty="0">
                <a:solidFill>
                  <a:srgbClr val="002060"/>
                </a:solidFill>
                <a:latin typeface="Arial Black" pitchFamily="34" charset="0"/>
              </a:rPr>
              <a:t>pán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952750" y="2627313"/>
            <a:ext cx="1439863" cy="66516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4000" b="1" dirty="0">
                <a:solidFill>
                  <a:srgbClr val="002060"/>
                </a:solidFill>
                <a:latin typeface="Arial Black" pitchFamily="34" charset="0"/>
              </a:rPr>
              <a:t>hrad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400675" y="2627313"/>
            <a:ext cx="1439863" cy="66516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4000" b="1" dirty="0">
                <a:solidFill>
                  <a:srgbClr val="002060"/>
                </a:solidFill>
                <a:latin typeface="Arial Black" pitchFamily="34" charset="0"/>
              </a:rPr>
              <a:t>muž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8064500" y="2627313"/>
            <a:ext cx="1512888" cy="66516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4000" b="1" dirty="0">
                <a:solidFill>
                  <a:srgbClr val="002060"/>
                </a:solidFill>
                <a:latin typeface="Arial Black" pitchFamily="34" charset="0"/>
              </a:rPr>
              <a:t>stroj</a:t>
            </a:r>
          </a:p>
        </p:txBody>
      </p:sp>
      <p:sp>
        <p:nvSpPr>
          <p:cNvPr id="4103" name="Obdélník 10"/>
          <p:cNvSpPr>
            <a:spLocks noChangeArrowheads="1"/>
          </p:cNvSpPr>
          <p:nvPr/>
        </p:nvSpPr>
        <p:spPr bwMode="auto">
          <a:xfrm>
            <a:off x="503238" y="1763713"/>
            <a:ext cx="3600450" cy="665162"/>
          </a:xfrm>
          <a:prstGeom prst="rect">
            <a:avLst/>
          </a:prstGeom>
          <a:solidFill>
            <a:srgbClr val="002060"/>
          </a:solidFill>
          <a:ln w="9525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4000" b="1">
                <a:solidFill>
                  <a:srgbClr val="FFC000"/>
                </a:solidFill>
                <a:latin typeface="Arial Black" pitchFamily="34" charset="0"/>
              </a:rPr>
              <a:t>Mužský rod</a:t>
            </a:r>
          </a:p>
        </p:txBody>
      </p:sp>
      <p:sp>
        <p:nvSpPr>
          <p:cNvPr id="4104" name="Obdélník 11"/>
          <p:cNvSpPr>
            <a:spLocks noChangeArrowheads="1"/>
          </p:cNvSpPr>
          <p:nvPr/>
        </p:nvSpPr>
        <p:spPr bwMode="auto">
          <a:xfrm>
            <a:off x="576263" y="5795963"/>
            <a:ext cx="3600450" cy="665162"/>
          </a:xfrm>
          <a:prstGeom prst="rect">
            <a:avLst/>
          </a:prstGeom>
          <a:solidFill>
            <a:srgbClr val="002060"/>
          </a:solidFill>
          <a:ln w="9525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4000" b="1">
                <a:solidFill>
                  <a:srgbClr val="FFC000"/>
                </a:solidFill>
                <a:latin typeface="Arial Black" pitchFamily="34" charset="0"/>
              </a:rPr>
              <a:t>Střední rod</a:t>
            </a:r>
          </a:p>
        </p:txBody>
      </p:sp>
      <p:sp>
        <p:nvSpPr>
          <p:cNvPr id="4105" name="Obdélník 12"/>
          <p:cNvSpPr>
            <a:spLocks noChangeArrowheads="1"/>
          </p:cNvSpPr>
          <p:nvPr/>
        </p:nvSpPr>
        <p:spPr bwMode="auto">
          <a:xfrm>
            <a:off x="576263" y="3708400"/>
            <a:ext cx="3600450" cy="663575"/>
          </a:xfrm>
          <a:prstGeom prst="rect">
            <a:avLst/>
          </a:prstGeom>
          <a:solidFill>
            <a:srgbClr val="002060"/>
          </a:solidFill>
          <a:ln w="9525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4000" b="1">
                <a:solidFill>
                  <a:srgbClr val="FFC000"/>
                </a:solidFill>
                <a:latin typeface="Arial Black" pitchFamily="34" charset="0"/>
              </a:rPr>
              <a:t>Ženský rod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6263" y="4716463"/>
            <a:ext cx="1584325" cy="663575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4000" b="1" dirty="0">
                <a:solidFill>
                  <a:srgbClr val="002060"/>
                </a:solidFill>
                <a:latin typeface="Arial Black" pitchFamily="34" charset="0"/>
              </a:rPr>
              <a:t>žena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024188" y="4716463"/>
            <a:ext cx="1439862" cy="663575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4000" b="1" dirty="0">
                <a:solidFill>
                  <a:srgbClr val="002060"/>
                </a:solidFill>
                <a:latin typeface="Arial Black" pitchFamily="34" charset="0"/>
              </a:rPr>
              <a:t>růže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327650" y="4716463"/>
            <a:ext cx="1728788" cy="663575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4000" b="1" dirty="0">
                <a:solidFill>
                  <a:srgbClr val="002060"/>
                </a:solidFill>
                <a:latin typeface="Arial Black" pitchFamily="34" charset="0"/>
              </a:rPr>
              <a:t>píseň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8064500" y="4716463"/>
            <a:ext cx="1439863" cy="663575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4000" b="1" dirty="0">
                <a:solidFill>
                  <a:srgbClr val="002060"/>
                </a:solidFill>
                <a:latin typeface="Arial Black" pitchFamily="34" charset="0"/>
              </a:rPr>
              <a:t>kost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272338" y="6588125"/>
            <a:ext cx="2305050" cy="66516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4000" b="1" dirty="0">
                <a:solidFill>
                  <a:srgbClr val="002060"/>
                </a:solidFill>
                <a:latin typeface="Arial Black" pitchFamily="34" charset="0"/>
              </a:rPr>
              <a:t>stavení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256213" y="6588125"/>
            <a:ext cx="1512887" cy="66516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4000" b="1" dirty="0">
                <a:solidFill>
                  <a:srgbClr val="002060"/>
                </a:solidFill>
                <a:latin typeface="Arial Black" pitchFamily="34" charset="0"/>
              </a:rPr>
              <a:t>kuře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024188" y="6588125"/>
            <a:ext cx="1728787" cy="66516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4000" b="1" dirty="0">
                <a:solidFill>
                  <a:srgbClr val="002060"/>
                </a:solidFill>
                <a:latin typeface="Arial Black" pitchFamily="34" charset="0"/>
              </a:rPr>
              <a:t>moře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76263" y="6588125"/>
            <a:ext cx="1943100" cy="66516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4000" b="1" dirty="0">
                <a:solidFill>
                  <a:srgbClr val="002060"/>
                </a:solidFill>
                <a:latin typeface="Arial Black" pitchFamily="34" charset="0"/>
              </a:rPr>
              <a:t>město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03238" y="1692275"/>
            <a:ext cx="9074150" cy="5702300"/>
          </a:xfrm>
          <a:prstGeom prst="rect">
            <a:avLst/>
          </a:prstGeom>
          <a:solidFill>
            <a:schemeClr val="accent6">
              <a:lumMod val="50000"/>
            </a:schemeClr>
          </a:solidFill>
          <a:ln w="1270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9600" b="1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9600" b="1" dirty="0">
              <a:solidFill>
                <a:schemeClr val="bg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63600" y="2771775"/>
            <a:ext cx="5461000" cy="5508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200" b="1" dirty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Dnes si probereme vzor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2570163" y="4787900"/>
            <a:ext cx="4746625" cy="238283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16000" b="1" dirty="0"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 Black" pitchFamily="34" charset="0"/>
              </a:rPr>
              <a:t>muž</a:t>
            </a:r>
          </a:p>
        </p:txBody>
      </p:sp>
      <p:pic>
        <p:nvPicPr>
          <p:cNvPr id="25" name="Obrázek 24" descr="muž 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24638" y="2051050"/>
            <a:ext cx="2592387" cy="2592388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6"/>
          <p:cNvSpPr txBox="1">
            <a:spLocks/>
          </p:cNvSpPr>
          <p:nvPr/>
        </p:nvSpPr>
        <p:spPr>
          <a:xfrm>
            <a:off x="503238" y="303213"/>
            <a:ext cx="9361487" cy="1258887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100772" tIns="50387" rIns="100772" bIns="50387" anchor="ctr">
            <a:normAutofit/>
          </a:bodyPr>
          <a:lstStyle/>
          <a:p>
            <a:pPr defTabSz="1007734" fontAlgn="auto">
              <a:spcAft>
                <a:spcPts val="0"/>
              </a:spcAft>
              <a:defRPr/>
            </a:pPr>
            <a:r>
              <a:rPr lang="cs-CZ" sz="5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ea typeface="+mj-ea"/>
                <a:cs typeface="+mj-cs"/>
              </a:rPr>
              <a:t>Mužský rod – vzor muž 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03238" y="1835150"/>
            <a:ext cx="9299575" cy="5502275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5400" b="1" dirty="0">
                <a:solidFill>
                  <a:srgbClr val="FFC000"/>
                </a:solidFill>
                <a:latin typeface="Arial" charset="0"/>
              </a:rPr>
              <a:t>Podle vzoru MUŽ se skloňují </a:t>
            </a:r>
            <a:r>
              <a:rPr lang="cs-CZ" sz="5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charset="0"/>
              </a:rPr>
              <a:t>podstatná jména </a:t>
            </a:r>
            <a:r>
              <a:rPr lang="cs-CZ" sz="5400" b="1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 charset="0"/>
              </a:rPr>
              <a:t>rodu mužského životná</a:t>
            </a:r>
            <a:r>
              <a:rPr lang="cs-CZ" sz="5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charset="0"/>
              </a:rPr>
              <a:t>, která končí v</a:t>
            </a:r>
            <a:r>
              <a:rPr lang="cs-CZ" sz="5400" b="1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charset="0"/>
              </a:rPr>
              <a:t> </a:t>
            </a:r>
            <a:r>
              <a:rPr lang="cs-CZ" sz="54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charset="0"/>
              </a:rPr>
              <a:t>1. p. č. </a:t>
            </a:r>
            <a:r>
              <a:rPr lang="cs-CZ" sz="5400" b="1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rial" charset="0"/>
              </a:rPr>
              <a:t>j</a:t>
            </a:r>
            <a:r>
              <a:rPr lang="cs-CZ" sz="54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charset="0"/>
              </a:rPr>
              <a:t>. měkkou nebo obojetnou souhláskou </a:t>
            </a:r>
            <a:r>
              <a:rPr lang="cs-CZ" sz="5400" b="1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charset="0"/>
              </a:rPr>
              <a:t>a ve 2. p. </a:t>
            </a:r>
            <a:r>
              <a:rPr lang="cs-CZ" sz="5400" b="1" dirty="0" err="1">
                <a:solidFill>
                  <a:schemeClr val="accent5">
                    <a:lumMod val="40000"/>
                    <a:lumOff val="60000"/>
                  </a:schemeClr>
                </a:solidFill>
                <a:latin typeface="Arial" charset="0"/>
              </a:rPr>
              <a:t>j</a:t>
            </a:r>
            <a:r>
              <a:rPr lang="cs-CZ" sz="5400" b="1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charset="0"/>
              </a:rPr>
              <a:t>. č. koncovkou –</a:t>
            </a:r>
            <a:r>
              <a:rPr lang="cs-CZ" sz="5400" b="1" dirty="0" err="1">
                <a:solidFill>
                  <a:schemeClr val="accent5">
                    <a:lumMod val="40000"/>
                    <a:lumOff val="60000"/>
                  </a:schemeClr>
                </a:solidFill>
                <a:latin typeface="Arial" charset="0"/>
              </a:rPr>
              <a:t>e</a:t>
            </a:r>
            <a:r>
              <a:rPr lang="cs-CZ" sz="5400" b="1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charset="0"/>
              </a:rPr>
              <a:t>.</a:t>
            </a:r>
            <a:endParaRPr lang="cs-CZ" sz="5400" b="1" dirty="0">
              <a:solidFill>
                <a:schemeClr val="accent6">
                  <a:lumMod val="60000"/>
                  <a:lumOff val="40000"/>
                </a:schemeClr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ovéPole 45"/>
          <p:cNvSpPr txBox="1"/>
          <p:nvPr/>
        </p:nvSpPr>
        <p:spPr>
          <a:xfrm>
            <a:off x="5327650" y="4572000"/>
            <a:ext cx="1081088" cy="493713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006600"/>
                </a:solidFill>
                <a:latin typeface="Arial" charset="0"/>
              </a:rPr>
              <a:t>(o)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184775" y="2916238"/>
            <a:ext cx="1223963" cy="492125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006600"/>
                </a:solidFill>
                <a:latin typeface="Arial" charset="0"/>
              </a:rPr>
              <a:t>(k, ke)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08738" y="1763713"/>
            <a:ext cx="2087562" cy="608012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b="1" dirty="0">
                <a:solidFill>
                  <a:srgbClr val="FFC000"/>
                </a:solidFill>
                <a:latin typeface="Arial" charset="0"/>
              </a:rPr>
              <a:t> </a:t>
            </a:r>
            <a:r>
              <a:rPr lang="cs-CZ" sz="2400" b="1" dirty="0">
                <a:solidFill>
                  <a:srgbClr val="FFC000"/>
                </a:solidFill>
                <a:latin typeface="Arial Black" pitchFamily="34" charset="0"/>
              </a:rPr>
              <a:t>muž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6408738" y="2411413"/>
            <a:ext cx="2087562" cy="436562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400" b="1" dirty="0">
                <a:solidFill>
                  <a:srgbClr val="FFC000"/>
                </a:solidFill>
                <a:latin typeface="Arial Black" pitchFamily="34" charset="0"/>
              </a:rPr>
              <a:t> muž</a:t>
            </a:r>
            <a:r>
              <a:rPr lang="cs-CZ" sz="2400" b="1" dirty="0">
                <a:solidFill>
                  <a:srgbClr val="CCFF99"/>
                </a:solidFill>
                <a:latin typeface="Arial Black" pitchFamily="34" charset="0"/>
              </a:rPr>
              <a:t>e</a:t>
            </a:r>
            <a:r>
              <a:rPr lang="cs-CZ" sz="2400" b="1" dirty="0">
                <a:solidFill>
                  <a:srgbClr val="FFC000"/>
                </a:solidFill>
                <a:latin typeface="Arial Black" pitchFamily="34" charset="0"/>
              </a:rPr>
              <a:t>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15776" y="6300117"/>
            <a:ext cx="9648825" cy="608012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b="1" dirty="0">
                <a:solidFill>
                  <a:srgbClr val="FFC000"/>
                </a:solidFill>
                <a:latin typeface="Arial" charset="0"/>
              </a:rPr>
              <a:t>  </a:t>
            </a:r>
            <a:r>
              <a:rPr lang="cs-CZ" sz="2800" b="1" dirty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Zkusíme společně vyskloňovat slovo </a:t>
            </a:r>
            <a:r>
              <a:rPr lang="cs-CZ" sz="28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kupec.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4463" y="1763713"/>
            <a:ext cx="3476625" cy="60801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b="1" dirty="0">
                <a:solidFill>
                  <a:srgbClr val="FFC000"/>
                </a:solidFill>
                <a:latin typeface="Arial" charset="0"/>
              </a:rPr>
              <a:t>  </a:t>
            </a:r>
            <a:r>
              <a:rPr lang="cs-CZ" sz="2800" b="1" dirty="0">
                <a:solidFill>
                  <a:srgbClr val="FFC000"/>
                </a:solidFill>
                <a:latin typeface="Arial" charset="0"/>
              </a:rPr>
              <a:t>1. pád – kdo? co?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15900" y="2339975"/>
            <a:ext cx="4059238" cy="4921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FFC000"/>
                </a:solidFill>
                <a:latin typeface="Arial" charset="0"/>
              </a:rPr>
              <a:t>  2. pád – koho? čeho?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44463" y="2843213"/>
            <a:ext cx="4314825" cy="60801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b="1" dirty="0">
                <a:solidFill>
                  <a:srgbClr val="FFC000"/>
                </a:solidFill>
                <a:latin typeface="Arial" charset="0"/>
              </a:rPr>
              <a:t>  </a:t>
            </a:r>
            <a:r>
              <a:rPr lang="cs-CZ" sz="2800" b="1" dirty="0">
                <a:solidFill>
                  <a:srgbClr val="FFC000"/>
                </a:solidFill>
                <a:latin typeface="Arial" charset="0"/>
              </a:rPr>
              <a:t>3. pád – komu? čemu?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215900" y="3492500"/>
            <a:ext cx="3638550" cy="4921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FFC000"/>
                </a:solidFill>
                <a:latin typeface="Arial" charset="0"/>
              </a:rPr>
              <a:t>  4. pád – koho? co?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144463" y="3995738"/>
            <a:ext cx="5294312" cy="60801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b="1" dirty="0">
                <a:solidFill>
                  <a:srgbClr val="FFC000"/>
                </a:solidFill>
                <a:latin typeface="Arial" charset="0"/>
              </a:rPr>
              <a:t>  </a:t>
            </a:r>
            <a:r>
              <a:rPr lang="cs-CZ" sz="2800" b="1" dirty="0">
                <a:solidFill>
                  <a:srgbClr val="FFC000"/>
                </a:solidFill>
                <a:latin typeface="Arial" charset="0"/>
              </a:rPr>
              <a:t>5. pád – oslovujeme, voláme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15900" y="4643438"/>
            <a:ext cx="4937125" cy="49371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FFC000"/>
                </a:solidFill>
                <a:latin typeface="Arial" charset="0"/>
              </a:rPr>
              <a:t>  6. pád – (o) kom? (o) čem?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15900" y="5148263"/>
            <a:ext cx="3698875" cy="4921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FFC000"/>
                </a:solidFill>
                <a:latin typeface="Arial" charset="0"/>
              </a:rPr>
              <a:t>  7. pád – kým? čím?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408738" y="2916238"/>
            <a:ext cx="2087562" cy="377825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000" b="1" dirty="0">
                <a:solidFill>
                  <a:srgbClr val="FFC000"/>
                </a:solidFill>
                <a:latin typeface="Arial Black" pitchFamily="34" charset="0"/>
              </a:rPr>
              <a:t>muž</a:t>
            </a:r>
            <a:r>
              <a:rPr lang="cs-CZ" sz="2000" b="1" dirty="0">
                <a:solidFill>
                  <a:srgbClr val="CCFF99"/>
                </a:solidFill>
                <a:latin typeface="Arial Black" pitchFamily="34" charset="0"/>
              </a:rPr>
              <a:t>i </a:t>
            </a:r>
            <a:r>
              <a:rPr lang="cs-CZ" sz="2000" b="1" dirty="0">
                <a:solidFill>
                  <a:srgbClr val="FFC000"/>
                </a:solidFill>
                <a:latin typeface="Arial Black" pitchFamily="34" charset="0"/>
              </a:rPr>
              <a:t>(muž</a:t>
            </a:r>
            <a:r>
              <a:rPr lang="cs-CZ" sz="2000" b="1" dirty="0">
                <a:solidFill>
                  <a:srgbClr val="CCFF99"/>
                </a:solidFill>
                <a:latin typeface="Arial Black" pitchFamily="34" charset="0"/>
              </a:rPr>
              <a:t>ovi</a:t>
            </a:r>
            <a:r>
              <a:rPr lang="cs-CZ" sz="2000" b="1" dirty="0">
                <a:solidFill>
                  <a:srgbClr val="FFC000"/>
                </a:solidFill>
                <a:latin typeface="Arial Black" pitchFamily="34" charset="0"/>
              </a:rPr>
              <a:t>)</a:t>
            </a:r>
            <a:r>
              <a:rPr lang="cs-CZ" sz="2000" b="1" dirty="0">
                <a:solidFill>
                  <a:srgbClr val="CCFF99"/>
                </a:solidFill>
                <a:latin typeface="Arial Black" pitchFamily="34" charset="0"/>
              </a:rPr>
              <a:t> </a:t>
            </a:r>
            <a:endParaRPr lang="cs-CZ" sz="20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408738" y="3419475"/>
            <a:ext cx="2087562" cy="550863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200" b="1" dirty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400" b="1" dirty="0">
                <a:solidFill>
                  <a:srgbClr val="FFC000"/>
                </a:solidFill>
                <a:latin typeface="Arial Black" pitchFamily="34" charset="0"/>
              </a:rPr>
              <a:t>muž</a:t>
            </a:r>
            <a:r>
              <a:rPr lang="cs-CZ" sz="2400" b="1" dirty="0">
                <a:solidFill>
                  <a:srgbClr val="CCFF99"/>
                </a:solidFill>
                <a:latin typeface="Arial Black" pitchFamily="34" charset="0"/>
              </a:rPr>
              <a:t>e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335713" y="4067175"/>
            <a:ext cx="2160587" cy="436563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400" b="1" dirty="0">
                <a:solidFill>
                  <a:srgbClr val="FFC000"/>
                </a:solidFill>
                <a:latin typeface="Arial" charset="0"/>
              </a:rPr>
              <a:t>  </a:t>
            </a:r>
            <a:r>
              <a:rPr lang="cs-CZ" sz="2400" b="1" dirty="0">
                <a:solidFill>
                  <a:srgbClr val="FFC000"/>
                </a:solidFill>
                <a:latin typeface="Arial Black" pitchFamily="34" charset="0"/>
              </a:rPr>
              <a:t>muž</a:t>
            </a:r>
            <a:r>
              <a:rPr lang="cs-CZ" sz="2400" b="1" dirty="0">
                <a:solidFill>
                  <a:srgbClr val="CCFF99"/>
                </a:solidFill>
                <a:latin typeface="Arial Black" pitchFamily="34" charset="0"/>
              </a:rPr>
              <a:t>i</a:t>
            </a:r>
            <a:r>
              <a:rPr lang="cs-CZ" sz="2400" b="1" dirty="0">
                <a:solidFill>
                  <a:srgbClr val="FFC000"/>
                </a:solidFill>
                <a:latin typeface="Arial Black" pitchFamily="34" charset="0"/>
              </a:rPr>
              <a:t>!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6408738" y="4572000"/>
            <a:ext cx="2087562" cy="377825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000" b="1" dirty="0">
                <a:solidFill>
                  <a:srgbClr val="FFC000"/>
                </a:solidFill>
                <a:latin typeface="Arial Black" pitchFamily="34" charset="0"/>
              </a:rPr>
              <a:t>muž</a:t>
            </a:r>
            <a:r>
              <a:rPr lang="cs-CZ" sz="2000" b="1" dirty="0">
                <a:solidFill>
                  <a:srgbClr val="CCFF99"/>
                </a:solidFill>
                <a:latin typeface="Arial Black" pitchFamily="34" charset="0"/>
              </a:rPr>
              <a:t>i </a:t>
            </a:r>
            <a:r>
              <a:rPr lang="cs-CZ" sz="2000" b="1" dirty="0">
                <a:solidFill>
                  <a:srgbClr val="FFC000"/>
                </a:solidFill>
                <a:latin typeface="Arial Black" pitchFamily="34" charset="0"/>
              </a:rPr>
              <a:t>(muž</a:t>
            </a:r>
            <a:r>
              <a:rPr lang="cs-CZ" sz="2000" b="1" dirty="0">
                <a:solidFill>
                  <a:srgbClr val="CCFF99"/>
                </a:solidFill>
                <a:latin typeface="Arial Black" pitchFamily="34" charset="0"/>
              </a:rPr>
              <a:t>ovi</a:t>
            </a:r>
            <a:r>
              <a:rPr lang="cs-CZ" sz="2000" b="1" dirty="0">
                <a:solidFill>
                  <a:srgbClr val="FFC000"/>
                </a:solidFill>
                <a:latin typeface="Arial Black" pitchFamily="34" charset="0"/>
              </a:rPr>
              <a:t>)</a:t>
            </a:r>
            <a:r>
              <a:rPr lang="cs-CZ" sz="2000" b="1" dirty="0">
                <a:solidFill>
                  <a:srgbClr val="CCFF99"/>
                </a:solidFill>
                <a:latin typeface="Arial Black" pitchFamily="34" charset="0"/>
              </a:rPr>
              <a:t>   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4" name="Nadpis 6"/>
          <p:cNvSpPr txBox="1">
            <a:spLocks/>
          </p:cNvSpPr>
          <p:nvPr/>
        </p:nvSpPr>
        <p:spPr>
          <a:xfrm>
            <a:off x="503238" y="303213"/>
            <a:ext cx="9361487" cy="1258887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100772" tIns="50387" rIns="100772" bIns="50387" anchor="ctr">
            <a:normAutofit/>
          </a:bodyPr>
          <a:lstStyle/>
          <a:p>
            <a:pPr defTabSz="1007734" fontAlgn="auto"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ea typeface="+mj-ea"/>
                <a:cs typeface="+mj-cs"/>
              </a:rPr>
              <a:t>Mužský rod – muž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976938" y="466725"/>
            <a:ext cx="3887787" cy="1260475"/>
          </a:xfrm>
          <a:solidFill>
            <a:srgbClr val="006600"/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>
            <a:noAutofit/>
          </a:bodyPr>
          <a:lstStyle/>
          <a:p>
            <a:pPr algn="r" defTabSz="1007734" fontAlgn="auto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Jednotné číslo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08738" y="5075238"/>
            <a:ext cx="2087562" cy="550862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200" b="1" dirty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400" b="1" dirty="0">
                <a:solidFill>
                  <a:srgbClr val="FFC000"/>
                </a:solidFill>
                <a:latin typeface="Arial Black" pitchFamily="34" charset="0"/>
              </a:rPr>
              <a:t>muž</a:t>
            </a:r>
            <a:r>
              <a:rPr lang="cs-CZ" sz="2400" b="1" dirty="0">
                <a:solidFill>
                  <a:srgbClr val="CCFF99"/>
                </a:solidFill>
                <a:latin typeface="Arial Black" pitchFamily="34" charset="0"/>
              </a:rPr>
              <a:t>em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8569325" y="1908175"/>
            <a:ext cx="1073150" cy="43497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400" b="1" dirty="0">
                <a:solidFill>
                  <a:srgbClr val="FFC000"/>
                </a:solidFill>
                <a:latin typeface="Arial" charset="0"/>
              </a:rPr>
              <a:t>kupec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569325" y="2484438"/>
            <a:ext cx="1366838" cy="112236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400" b="1" dirty="0">
                <a:solidFill>
                  <a:srgbClr val="FFC000"/>
                </a:solidFill>
                <a:latin typeface="Arial" charset="0"/>
              </a:rPr>
              <a:t>kupce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569325" y="2987675"/>
            <a:ext cx="1295400" cy="779463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400" b="1" dirty="0">
                <a:solidFill>
                  <a:srgbClr val="FFC000"/>
                </a:solidFill>
                <a:latin typeface="Arial" charset="0"/>
              </a:rPr>
              <a:t>kupci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569325" y="3492500"/>
            <a:ext cx="1511300" cy="43497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400" b="1" dirty="0">
                <a:solidFill>
                  <a:srgbClr val="FFC000"/>
                </a:solidFill>
                <a:latin typeface="Arial" charset="0"/>
              </a:rPr>
              <a:t>kupce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496300" y="4067175"/>
            <a:ext cx="1439863" cy="436563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400" b="1" dirty="0">
                <a:solidFill>
                  <a:srgbClr val="FFC000"/>
                </a:solidFill>
                <a:latin typeface="Arial" charset="0"/>
              </a:rPr>
              <a:t> kupci!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280400" y="5075238"/>
            <a:ext cx="1800225" cy="163830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b="1" dirty="0">
                <a:solidFill>
                  <a:srgbClr val="FFC000"/>
                </a:solidFill>
                <a:latin typeface="Arial" charset="0"/>
              </a:rPr>
              <a:t>  </a:t>
            </a:r>
            <a:r>
              <a:rPr lang="cs-CZ" sz="2400" b="1" dirty="0">
                <a:solidFill>
                  <a:srgbClr val="FFC000"/>
                </a:solidFill>
                <a:latin typeface="Arial" charset="0"/>
              </a:rPr>
              <a:t>kupcem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327650" y="2411413"/>
            <a:ext cx="1081088" cy="493712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006600"/>
                </a:solidFill>
                <a:latin typeface="Arial" charset="0"/>
              </a:rPr>
              <a:t>(bez)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327650" y="3419475"/>
            <a:ext cx="1081088" cy="493713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006600"/>
                </a:solidFill>
                <a:latin typeface="Arial" charset="0"/>
              </a:rPr>
              <a:t>(pro)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327650" y="1835150"/>
            <a:ext cx="1081088" cy="493713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006600"/>
                </a:solidFill>
                <a:latin typeface="Arial" charset="0"/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184775" y="5148263"/>
            <a:ext cx="1223963" cy="492125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006600"/>
                </a:solidFill>
                <a:latin typeface="Arial" charset="0"/>
              </a:rPr>
              <a:t>(s, se)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9" name="Slunce 48">
            <a:hlinkClick r:id="rId3" action="ppaction://hlinksldjump"/>
          </p:cNvPr>
          <p:cNvSpPr/>
          <p:nvPr/>
        </p:nvSpPr>
        <p:spPr>
          <a:xfrm>
            <a:off x="6048375" y="827088"/>
            <a:ext cx="1008063" cy="865187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8496696" y="4572000"/>
            <a:ext cx="1583929" cy="146685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400" b="1" dirty="0">
                <a:solidFill>
                  <a:srgbClr val="FFC000"/>
                </a:solidFill>
                <a:latin typeface="Arial" charset="0"/>
              </a:rPr>
              <a:t> kupci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5400675" y="4067175"/>
            <a:ext cx="1008063" cy="493713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006600"/>
                </a:solidFill>
                <a:latin typeface="Arial" charset="0"/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35" grpId="0" animBg="1"/>
      <p:bldP spid="17" grpId="0" animBg="1"/>
      <p:bldP spid="27" grpId="0" animBg="1"/>
      <p:bldP spid="18" grpId="0" animBg="1"/>
      <p:bldP spid="4" grpId="0"/>
      <p:bldP spid="20" grpId="0"/>
      <p:bldP spid="21" grpId="0"/>
      <p:bldP spid="22" grpId="0"/>
      <p:bldP spid="23" grpId="0"/>
      <p:bldP spid="24" grpId="0"/>
      <p:bldP spid="25" grpId="0"/>
      <p:bldP spid="26" grpId="0" animBg="1"/>
      <p:bldP spid="29" grpId="0" animBg="1"/>
      <p:bldP spid="30" grpId="0" animBg="1"/>
      <p:bldP spid="31" grpId="0" animBg="1"/>
      <p:bldP spid="7" grpId="0" animBg="1"/>
      <p:bldP spid="32" grpId="0" animBg="1"/>
      <p:bldP spid="37" grpId="0"/>
      <p:bldP spid="38" grpId="0"/>
      <p:bldP spid="39" grpId="0"/>
      <p:bldP spid="40" grpId="0"/>
      <p:bldP spid="41" grpId="0"/>
      <p:bldP spid="42" grpId="0"/>
      <p:bldP spid="33" grpId="0" animBg="1"/>
      <p:bldP spid="43" grpId="0" animBg="1"/>
      <p:bldP spid="45" grpId="0" animBg="1"/>
      <p:bldP spid="47" grpId="0" animBg="1"/>
      <p:bldP spid="36" grpId="0"/>
      <p:bldP spid="4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3238" y="303213"/>
            <a:ext cx="9361487" cy="1531937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>
            <a:normAutofit/>
          </a:bodyPr>
          <a:lstStyle/>
          <a:p>
            <a:pPr algn="l" defTabSz="1007734"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Najděte podstatná jména, která se skloňují podle vzoru muž, a vyskloňujte je společně              v jednotném čísle.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8" name="Výbuch 1 37">
            <a:hlinkClick r:id="rId3" action="ppaction://hlinksldjump"/>
          </p:cNvPr>
          <p:cNvSpPr/>
          <p:nvPr/>
        </p:nvSpPr>
        <p:spPr>
          <a:xfrm>
            <a:off x="8640763" y="6083300"/>
            <a:ext cx="1079500" cy="1296988"/>
          </a:xfrm>
          <a:prstGeom prst="irregularSeal1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2592388" y="6372225"/>
            <a:ext cx="5969000" cy="665163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FFC000"/>
            </a:solidFill>
          </a:ln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4000" b="1" dirty="0">
                <a:solidFill>
                  <a:srgbClr val="008000"/>
                </a:solidFill>
                <a:latin typeface="Arial" charset="0"/>
              </a:rPr>
              <a:t>Odůvodněte svůj výběr.</a:t>
            </a:r>
          </a:p>
        </p:txBody>
      </p:sp>
      <p:grpSp>
        <p:nvGrpSpPr>
          <p:cNvPr id="20" name="Skupina 19"/>
          <p:cNvGrpSpPr/>
          <p:nvPr/>
        </p:nvGrpSpPr>
        <p:grpSpPr>
          <a:xfrm>
            <a:off x="431800" y="4211885"/>
            <a:ext cx="3109316" cy="2668073"/>
            <a:chOff x="431800" y="4211885"/>
            <a:chExt cx="3109316" cy="2668073"/>
          </a:xfrm>
        </p:grpSpPr>
        <p:sp>
          <p:nvSpPr>
            <p:cNvPr id="37" name="TextovéPole 36"/>
            <p:cNvSpPr txBox="1"/>
            <p:nvPr/>
          </p:nvSpPr>
          <p:spPr>
            <a:xfrm>
              <a:off x="431800" y="6444133"/>
              <a:ext cx="931665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none">
              <a:spAutoFit/>
            </a:bodyPr>
            <a:lstStyle/>
            <a:p>
              <a:pPr defTabSz="449123" hangingPunct="0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itchFamily="16" charset="0"/>
                <a:buNone/>
                <a:defRPr/>
              </a:pPr>
              <a:r>
                <a:rPr lang="cs-CZ" sz="2400" b="1" dirty="0" smtClean="0">
                  <a:solidFill>
                    <a:srgbClr val="663300"/>
                  </a:solidFill>
                  <a:latin typeface="Arial" charset="0"/>
                </a:rPr>
                <a:t>svišť</a:t>
              </a:r>
              <a:endParaRPr lang="cs-CZ" sz="2400" b="1" dirty="0">
                <a:solidFill>
                  <a:srgbClr val="663300"/>
                </a:solidFill>
                <a:latin typeface="Arial" charset="0"/>
              </a:endParaRPr>
            </a:p>
          </p:txBody>
        </p:sp>
        <p:pic>
          <p:nvPicPr>
            <p:cNvPr id="1026" name="Picture 2" descr="C:\Documents and Settings\Alena T\Local Settings\Temporary Internet Files\Content.IE5\OY3FIJ4E\MP900180615[1].jpg"/>
            <p:cNvPicPr>
              <a:picLocks noChangeAspect="1" noChangeArrowheads="1"/>
            </p:cNvPicPr>
            <p:nvPr/>
          </p:nvPicPr>
          <p:blipFill>
            <a:blip r:embed="rId4" cstate="print">
              <a:lum bright="20000" contrast="10000"/>
            </a:blip>
            <a:srcRect/>
            <a:stretch>
              <a:fillRect/>
            </a:stretch>
          </p:blipFill>
          <p:spPr bwMode="auto">
            <a:xfrm>
              <a:off x="431800" y="4211885"/>
              <a:ext cx="3109316" cy="2041784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24" name="Skupina 23"/>
          <p:cNvGrpSpPr/>
          <p:nvPr/>
        </p:nvGrpSpPr>
        <p:grpSpPr>
          <a:xfrm>
            <a:off x="7200552" y="3923853"/>
            <a:ext cx="2664049" cy="2308033"/>
            <a:chOff x="7200552" y="3923853"/>
            <a:chExt cx="2664049" cy="2308033"/>
          </a:xfrm>
        </p:grpSpPr>
        <p:sp>
          <p:nvSpPr>
            <p:cNvPr id="35" name="TextovéPole 34"/>
            <p:cNvSpPr txBox="1"/>
            <p:nvPr/>
          </p:nvSpPr>
          <p:spPr>
            <a:xfrm>
              <a:off x="7200552" y="5796061"/>
              <a:ext cx="1330814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>
              <a:spAutoFit/>
            </a:bodyPr>
            <a:lstStyle/>
            <a:p>
              <a:pPr defTabSz="449123" hangingPunct="0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itchFamily="16" charset="0"/>
                <a:buNone/>
                <a:defRPr/>
              </a:pPr>
              <a:r>
                <a:rPr lang="cs-CZ" sz="2400" b="1" dirty="0" smtClean="0">
                  <a:solidFill>
                    <a:srgbClr val="663300"/>
                  </a:solidFill>
                  <a:latin typeface="Arial" charset="0"/>
                </a:rPr>
                <a:t>chlapec</a:t>
              </a:r>
              <a:endParaRPr lang="cs-CZ" sz="2400" b="1" dirty="0">
                <a:solidFill>
                  <a:srgbClr val="663300"/>
                </a:solidFill>
                <a:latin typeface="Arial" charset="0"/>
              </a:endParaRPr>
            </a:p>
          </p:txBody>
        </p:sp>
        <p:pic>
          <p:nvPicPr>
            <p:cNvPr id="1029" name="Picture 5" descr="C:\Documents and Settings\Alena T\Local Settings\Temporary Internet Files\Content.IE5\GLXR8KB9\MP900448474[1]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 flipH="1">
              <a:off x="7200552" y="3923853"/>
              <a:ext cx="2664049" cy="1776033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21" name="Skupina 20"/>
          <p:cNvGrpSpPr/>
          <p:nvPr/>
        </p:nvGrpSpPr>
        <p:grpSpPr>
          <a:xfrm>
            <a:off x="431800" y="2123653"/>
            <a:ext cx="2984886" cy="1875985"/>
            <a:chOff x="431800" y="2123653"/>
            <a:chExt cx="2984886" cy="1875985"/>
          </a:xfrm>
        </p:grpSpPr>
        <p:pic>
          <p:nvPicPr>
            <p:cNvPr id="1031" name="Picture 7" descr="C:\Documents and Settings\Alena T\Local Settings\Temporary Internet Files\Content.IE5\IL6531S2\MP900442174[1]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431800" y="2123653"/>
              <a:ext cx="2448272" cy="1627381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9" name="TextovéPole 28"/>
            <p:cNvSpPr txBox="1"/>
            <p:nvPr/>
          </p:nvSpPr>
          <p:spPr>
            <a:xfrm>
              <a:off x="2376016" y="3563813"/>
              <a:ext cx="1040670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>
              <a:spAutoFit/>
            </a:bodyPr>
            <a:lstStyle/>
            <a:p>
              <a:pPr defTabSz="449123" hangingPunct="0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itchFamily="16" charset="0"/>
                <a:buNone/>
                <a:defRPr/>
              </a:pPr>
              <a:r>
                <a:rPr lang="cs-CZ" sz="2400" b="1" dirty="0" smtClean="0">
                  <a:solidFill>
                    <a:srgbClr val="663300"/>
                  </a:solidFill>
                  <a:latin typeface="Arial" charset="0"/>
                </a:rPr>
                <a:t>strom</a:t>
              </a:r>
              <a:endParaRPr lang="cs-CZ" sz="2400" b="1" dirty="0">
                <a:solidFill>
                  <a:srgbClr val="663300"/>
                </a:solidFill>
                <a:latin typeface="Arial" charset="0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032200" y="4283893"/>
            <a:ext cx="2520280" cy="1803648"/>
            <a:chOff x="4032200" y="4283893"/>
            <a:chExt cx="2520280" cy="1803648"/>
          </a:xfrm>
        </p:grpSpPr>
        <p:sp>
          <p:nvSpPr>
            <p:cNvPr id="30" name="TextovéPole 29"/>
            <p:cNvSpPr txBox="1"/>
            <p:nvPr/>
          </p:nvSpPr>
          <p:spPr>
            <a:xfrm rot="10800000" flipV="1">
              <a:off x="5688384" y="5580037"/>
              <a:ext cx="864096" cy="4349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square">
              <a:spAutoFit/>
            </a:bodyPr>
            <a:lstStyle/>
            <a:p>
              <a:pPr defTabSz="449123" hangingPunct="0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itchFamily="16" charset="0"/>
                <a:buNone/>
                <a:defRPr/>
              </a:pPr>
              <a:r>
                <a:rPr lang="cs-CZ" sz="2400" b="1" dirty="0" smtClean="0">
                  <a:solidFill>
                    <a:srgbClr val="663300"/>
                  </a:solidFill>
                  <a:latin typeface="Arial" charset="0"/>
                </a:rPr>
                <a:t>zub</a:t>
              </a:r>
              <a:endParaRPr lang="cs-CZ" sz="2400" b="1" dirty="0">
                <a:solidFill>
                  <a:srgbClr val="663300"/>
                </a:solidFill>
                <a:latin typeface="Arial" charset="0"/>
              </a:endParaRPr>
            </a:p>
          </p:txBody>
        </p:sp>
        <p:pic>
          <p:nvPicPr>
            <p:cNvPr id="1032" name="Picture 8" descr="C:\Documents and Settings\Alena T\Local Settings\Temporary Internet Files\Content.IE5\OY3FIJ4E\MC900441807[1].png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4032200" y="4283893"/>
              <a:ext cx="1803648" cy="1803648"/>
            </a:xfrm>
            <a:prstGeom prst="rect">
              <a:avLst/>
            </a:prstGeom>
            <a:noFill/>
          </p:spPr>
        </p:pic>
      </p:grpSp>
      <p:grpSp>
        <p:nvGrpSpPr>
          <p:cNvPr id="25" name="Skupina 24"/>
          <p:cNvGrpSpPr/>
          <p:nvPr/>
        </p:nvGrpSpPr>
        <p:grpSpPr>
          <a:xfrm>
            <a:off x="7272560" y="2051645"/>
            <a:ext cx="2599184" cy="1587953"/>
            <a:chOff x="7272560" y="2051645"/>
            <a:chExt cx="2599184" cy="1587953"/>
          </a:xfrm>
        </p:grpSpPr>
        <p:pic>
          <p:nvPicPr>
            <p:cNvPr id="1033" name="Picture 9" descr="C:\Documents and Settings\Alena T\Local Settings\Temporary Internet Files\Content.IE5\GLXR8KB9\MP900406966[1].jp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8064648" y="2051645"/>
              <a:ext cx="1807096" cy="1445677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9" name="TextovéPole 18"/>
            <p:cNvSpPr txBox="1"/>
            <p:nvPr/>
          </p:nvSpPr>
          <p:spPr>
            <a:xfrm>
              <a:off x="7272560" y="3203773"/>
              <a:ext cx="1024640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>
              <a:spAutoFit/>
            </a:bodyPr>
            <a:lstStyle/>
            <a:p>
              <a:pPr algn="ctr" defTabSz="449123" hangingPunct="0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itchFamily="16" charset="0"/>
                <a:buNone/>
                <a:defRPr/>
              </a:pPr>
              <a:r>
                <a:rPr lang="cs-CZ" sz="2400" b="1" dirty="0" smtClean="0">
                  <a:solidFill>
                    <a:srgbClr val="663300"/>
                  </a:solidFill>
                  <a:latin typeface="Arial" charset="0"/>
                </a:rPr>
                <a:t>vážka</a:t>
              </a:r>
              <a:endParaRPr lang="cs-CZ" sz="2400" b="1" dirty="0">
                <a:solidFill>
                  <a:srgbClr val="663300"/>
                </a:solidFill>
                <a:latin typeface="Arial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3888184" y="2051645"/>
            <a:ext cx="2876644" cy="2092009"/>
            <a:chOff x="3888184" y="2051645"/>
            <a:chExt cx="2876644" cy="2092009"/>
          </a:xfrm>
        </p:grpSpPr>
        <p:pic>
          <p:nvPicPr>
            <p:cNvPr id="1030" name="Picture 6" descr="C:\Documents and Settings\Alena T\Local Settings\Temporary Internet Files\Content.IE5\OY3FIJ4E\MP900255575[1].jpg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3888184" y="2051645"/>
              <a:ext cx="2712786" cy="1767832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0" name="TextovéPole 9"/>
            <p:cNvSpPr txBox="1"/>
            <p:nvPr/>
          </p:nvSpPr>
          <p:spPr>
            <a:xfrm>
              <a:off x="5400352" y="3707829"/>
              <a:ext cx="1364476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>
              <a:spAutoFit/>
            </a:bodyPr>
            <a:lstStyle/>
            <a:p>
              <a:pPr algn="ctr" defTabSz="449123" hangingPunct="0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itchFamily="16" charset="0"/>
                <a:buNone/>
                <a:defRPr/>
              </a:pPr>
              <a:r>
                <a:rPr lang="cs-CZ" sz="2400" b="1" dirty="0" smtClean="0">
                  <a:solidFill>
                    <a:srgbClr val="663300"/>
                  </a:solidFill>
                  <a:latin typeface="Arial" charset="0"/>
                </a:rPr>
                <a:t>hroznýš</a:t>
              </a:r>
              <a:endParaRPr lang="cs-CZ" sz="2400" b="1" dirty="0">
                <a:solidFill>
                  <a:srgbClr val="663300"/>
                </a:solidFill>
                <a:latin typeface="Arial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extovéPole 43"/>
          <p:cNvSpPr txBox="1"/>
          <p:nvPr/>
        </p:nvSpPr>
        <p:spPr>
          <a:xfrm>
            <a:off x="5327650" y="3995738"/>
            <a:ext cx="1081088" cy="493712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006600"/>
                </a:solidFill>
                <a:latin typeface="Arial" charset="0"/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040312" y="5075981"/>
            <a:ext cx="1223963" cy="493712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006600"/>
                </a:solidFill>
                <a:latin typeface="Arial" charset="0"/>
              </a:rPr>
              <a:t>(s, se)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040312" y="2915741"/>
            <a:ext cx="1223963" cy="492125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006600"/>
                </a:solidFill>
                <a:latin typeface="Arial" charset="0"/>
              </a:rPr>
              <a:t>(k, ke)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19813" y="1763713"/>
            <a:ext cx="2376487" cy="608012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b="1" dirty="0">
                <a:solidFill>
                  <a:srgbClr val="FFC000"/>
                </a:solidFill>
                <a:latin typeface="Arial" charset="0"/>
              </a:rPr>
              <a:t>   </a:t>
            </a:r>
            <a:r>
              <a:rPr lang="cs-CZ" sz="3200" b="1" dirty="0">
                <a:solidFill>
                  <a:srgbClr val="FFC000"/>
                </a:solidFill>
                <a:latin typeface="Arial Black" pitchFamily="34" charset="0"/>
              </a:rPr>
              <a:t>muž</a:t>
            </a:r>
            <a:r>
              <a:rPr lang="cs-CZ" sz="3200" b="1" dirty="0">
                <a:solidFill>
                  <a:srgbClr val="CCFF99"/>
                </a:solidFill>
                <a:latin typeface="Arial Black" pitchFamily="34" charset="0"/>
              </a:rPr>
              <a:t>i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264275" y="2339975"/>
            <a:ext cx="2232025" cy="608013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200" b="1" dirty="0">
                <a:solidFill>
                  <a:srgbClr val="FFC000"/>
                </a:solidFill>
                <a:latin typeface="Arial Black" pitchFamily="34" charset="0"/>
              </a:rPr>
              <a:t>  muž</a:t>
            </a:r>
            <a:r>
              <a:rPr lang="cs-CZ" sz="3200" b="1" dirty="0">
                <a:solidFill>
                  <a:srgbClr val="CCFF99"/>
                </a:solidFill>
                <a:latin typeface="Arial Black" pitchFamily="34" charset="0"/>
              </a:rPr>
              <a:t>ů</a:t>
            </a:r>
            <a:r>
              <a:rPr lang="cs-CZ" sz="3600" b="1" dirty="0">
                <a:solidFill>
                  <a:srgbClr val="FFC000"/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7784" y="6228109"/>
            <a:ext cx="9577387" cy="422275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300" b="1" dirty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Zkusíme teď společně vyskloňovat slovo </a:t>
            </a:r>
            <a:r>
              <a:rPr lang="cs-CZ" sz="23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kupci</a:t>
            </a:r>
            <a:r>
              <a:rPr lang="cs-CZ" sz="2300" b="1" dirty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 (mn. č.).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4463" y="1763713"/>
            <a:ext cx="3476625" cy="60801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b="1" dirty="0">
                <a:solidFill>
                  <a:srgbClr val="FFC000"/>
                </a:solidFill>
                <a:latin typeface="Arial" charset="0"/>
              </a:rPr>
              <a:t>  </a:t>
            </a:r>
            <a:r>
              <a:rPr lang="cs-CZ" sz="2800" b="1" dirty="0">
                <a:solidFill>
                  <a:srgbClr val="FFC000"/>
                </a:solidFill>
                <a:latin typeface="Arial" charset="0"/>
              </a:rPr>
              <a:t>1. pád – kdo? co?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15900" y="2339975"/>
            <a:ext cx="4059238" cy="4921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FFC000"/>
                </a:solidFill>
                <a:latin typeface="Arial" charset="0"/>
              </a:rPr>
              <a:t>  2. pád – koho? čeho?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44463" y="2843213"/>
            <a:ext cx="4314825" cy="60801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b="1" dirty="0">
                <a:solidFill>
                  <a:srgbClr val="FFC000"/>
                </a:solidFill>
                <a:latin typeface="Arial" charset="0"/>
              </a:rPr>
              <a:t>  </a:t>
            </a:r>
            <a:r>
              <a:rPr lang="cs-CZ" sz="2800" b="1" dirty="0">
                <a:solidFill>
                  <a:srgbClr val="FFC000"/>
                </a:solidFill>
                <a:latin typeface="Arial" charset="0"/>
              </a:rPr>
              <a:t>3. pád – komu? čemu?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215900" y="3492500"/>
            <a:ext cx="3638550" cy="4921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FFC000"/>
                </a:solidFill>
                <a:latin typeface="Arial" charset="0"/>
              </a:rPr>
              <a:t>  4. pád – koho? co?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144463" y="3995738"/>
            <a:ext cx="5294312" cy="60801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b="1" dirty="0">
                <a:solidFill>
                  <a:srgbClr val="FFC000"/>
                </a:solidFill>
                <a:latin typeface="Arial" charset="0"/>
              </a:rPr>
              <a:t>  </a:t>
            </a:r>
            <a:r>
              <a:rPr lang="cs-CZ" sz="2800" b="1" dirty="0">
                <a:solidFill>
                  <a:srgbClr val="FFC000"/>
                </a:solidFill>
                <a:latin typeface="Arial" charset="0"/>
              </a:rPr>
              <a:t>5. pád – oslovujeme, voláme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15900" y="4643438"/>
            <a:ext cx="4937125" cy="49371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FFC000"/>
                </a:solidFill>
                <a:latin typeface="Arial" charset="0"/>
              </a:rPr>
              <a:t>  6. pád – (o) kom? (o) čem?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15900" y="5148263"/>
            <a:ext cx="3698875" cy="4921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FFC000"/>
                </a:solidFill>
                <a:latin typeface="Arial" charset="0"/>
              </a:rPr>
              <a:t>  7. pád – kým? čím?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264448" y="2916238"/>
            <a:ext cx="2231852" cy="549275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200" b="1" dirty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muž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ům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264275" y="3419475"/>
            <a:ext cx="2232025" cy="550863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200" b="1" dirty="0">
                <a:solidFill>
                  <a:srgbClr val="FFC000"/>
                </a:solidFill>
                <a:latin typeface="Arial Black" pitchFamily="34" charset="0"/>
              </a:rPr>
              <a:t>  muž</a:t>
            </a:r>
            <a:r>
              <a:rPr lang="cs-CZ" sz="3200" b="1" dirty="0">
                <a:solidFill>
                  <a:srgbClr val="CCFF99"/>
                </a:solidFill>
                <a:latin typeface="Arial Black" pitchFamily="34" charset="0"/>
              </a:rPr>
              <a:t>e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264448" y="3924300"/>
            <a:ext cx="2231852" cy="549275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200" b="1" dirty="0" smtClean="0">
                <a:solidFill>
                  <a:srgbClr val="FFC000"/>
                </a:solidFill>
                <a:latin typeface="Arial" charset="0"/>
              </a:rPr>
              <a:t> 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muž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i</a:t>
            </a:r>
            <a:r>
              <a:rPr lang="cs-CZ" sz="3200" b="1" dirty="0">
                <a:solidFill>
                  <a:srgbClr val="FFC000"/>
                </a:solidFill>
                <a:latin typeface="Arial Black" pitchFamily="34" charset="0"/>
              </a:rPr>
              <a:t>!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6264275" y="4500563"/>
            <a:ext cx="2232421" cy="549275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200" b="1" dirty="0">
                <a:solidFill>
                  <a:srgbClr val="FFC000"/>
                </a:solidFill>
                <a:latin typeface="Arial Black" pitchFamily="34" charset="0"/>
              </a:rPr>
              <a:t>  muž</a:t>
            </a:r>
            <a:r>
              <a:rPr lang="cs-CZ" sz="3200" b="1" dirty="0">
                <a:solidFill>
                  <a:srgbClr val="CCFF99"/>
                </a:solidFill>
                <a:latin typeface="Arial Black" pitchFamily="34" charset="0"/>
              </a:rPr>
              <a:t>ích</a:t>
            </a:r>
          </a:p>
        </p:txBody>
      </p:sp>
      <p:sp>
        <p:nvSpPr>
          <p:cNvPr id="34" name="Nadpis 6"/>
          <p:cNvSpPr txBox="1">
            <a:spLocks/>
          </p:cNvSpPr>
          <p:nvPr/>
        </p:nvSpPr>
        <p:spPr>
          <a:xfrm>
            <a:off x="503238" y="303213"/>
            <a:ext cx="9361487" cy="1258887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100772" tIns="50387" rIns="100772" bIns="50387" anchor="ctr">
            <a:normAutofit/>
          </a:bodyPr>
          <a:lstStyle/>
          <a:p>
            <a:pPr defTabSz="1007734" fontAlgn="auto">
              <a:spcAft>
                <a:spcPts val="0"/>
              </a:spcAft>
              <a:defRPr/>
            </a:pP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ea typeface="+mj-ea"/>
                <a:cs typeface="+mj-cs"/>
              </a:rPr>
              <a:t>Mužský rod – muži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976938" y="466725"/>
            <a:ext cx="3887787" cy="1260475"/>
          </a:xfrm>
          <a:solidFill>
            <a:srgbClr val="006600"/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>
            <a:noAutofit/>
          </a:bodyPr>
          <a:lstStyle/>
          <a:p>
            <a:pPr algn="r" defTabSz="1007734" fontAlgn="auto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Množné číslo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993063" y="4572000"/>
            <a:ext cx="2087562" cy="43497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400" b="1" dirty="0">
                <a:solidFill>
                  <a:srgbClr val="FFC000"/>
                </a:solidFill>
                <a:latin typeface="Arial" charset="0"/>
              </a:rPr>
              <a:t>       kupcích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cs typeface="Arial" pitchFamily="34" charset="0"/>
              </a:rPr>
              <a:t> 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6264448" y="5003800"/>
            <a:ext cx="2231852" cy="550863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muž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i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496696" y="1908175"/>
            <a:ext cx="1368029" cy="43497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400" b="1" dirty="0">
                <a:solidFill>
                  <a:srgbClr val="FFC000"/>
                </a:solidFill>
                <a:latin typeface="Arial" charset="0"/>
              </a:rPr>
              <a:t>kupci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208963" y="2411413"/>
            <a:ext cx="1482725" cy="43656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400" b="1" dirty="0">
                <a:solidFill>
                  <a:srgbClr val="FFC000"/>
                </a:solidFill>
                <a:latin typeface="Arial" charset="0"/>
              </a:rPr>
              <a:t>    kupců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280400" y="2771775"/>
            <a:ext cx="1800225" cy="608013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3600" b="1" dirty="0">
                <a:solidFill>
                  <a:srgbClr val="FFC000"/>
                </a:solidFill>
                <a:latin typeface="Arial" charset="0"/>
              </a:rPr>
              <a:t>  </a:t>
            </a:r>
            <a:r>
              <a:rPr lang="cs-CZ" sz="2400" b="1" dirty="0">
                <a:solidFill>
                  <a:srgbClr val="FFC000"/>
                </a:solidFill>
                <a:latin typeface="Arial" charset="0"/>
              </a:rPr>
              <a:t>kupcům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569325" y="3995738"/>
            <a:ext cx="1223963" cy="43656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400" b="1" dirty="0">
                <a:solidFill>
                  <a:srgbClr val="FFC000"/>
                </a:solidFill>
                <a:latin typeface="Arial" charset="0"/>
              </a:rPr>
              <a:t>kupci!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569325" y="5075238"/>
            <a:ext cx="1295400" cy="43656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400" b="1" dirty="0">
                <a:solidFill>
                  <a:srgbClr val="FFC000"/>
                </a:solidFill>
                <a:latin typeface="Arial" charset="0"/>
              </a:rPr>
              <a:t>kupci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184775" y="2411413"/>
            <a:ext cx="1079500" cy="493712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006600"/>
                </a:solidFill>
                <a:latin typeface="Arial" charset="0"/>
              </a:rPr>
              <a:t>(bez)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184775" y="3492500"/>
            <a:ext cx="1079500" cy="492125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006600"/>
                </a:solidFill>
                <a:latin typeface="Arial" charset="0"/>
              </a:rPr>
              <a:t>(pro)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184775" y="1835150"/>
            <a:ext cx="1079500" cy="493713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006600"/>
                </a:solidFill>
                <a:latin typeface="Arial" charset="0"/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184775" y="4572000"/>
            <a:ext cx="1079500" cy="493713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006600"/>
                </a:solidFill>
                <a:latin typeface="Arial" charset="0"/>
              </a:rPr>
              <a:t>(o)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9" name="Slunce 48">
            <a:hlinkClick r:id="rId3" action="ppaction://hlinksldjump"/>
          </p:cNvPr>
          <p:cNvSpPr/>
          <p:nvPr/>
        </p:nvSpPr>
        <p:spPr>
          <a:xfrm>
            <a:off x="144463" y="1116013"/>
            <a:ext cx="1008062" cy="863600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8568704" y="3492500"/>
            <a:ext cx="1224584" cy="43497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400" b="1" dirty="0">
                <a:solidFill>
                  <a:srgbClr val="FFC000"/>
                </a:solidFill>
                <a:latin typeface="Arial" charset="0"/>
              </a:rPr>
              <a:t>kupce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7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animBg="1"/>
      <p:bldP spid="47" grpId="0" animBg="1"/>
      <p:bldP spid="35" grpId="0" animBg="1"/>
      <p:bldP spid="17" grpId="0" animBg="1"/>
      <p:bldP spid="27" grpId="0" animBg="1"/>
      <p:bldP spid="18" grpId="0" animBg="1"/>
      <p:bldP spid="4" grpId="0"/>
      <p:bldP spid="20" grpId="0"/>
      <p:bldP spid="21" grpId="0"/>
      <p:bldP spid="22" grpId="0"/>
      <p:bldP spid="23" grpId="0"/>
      <p:bldP spid="24" grpId="0"/>
      <p:bldP spid="25" grpId="0"/>
      <p:bldP spid="26" grpId="0" animBg="1"/>
      <p:bldP spid="29" grpId="0" animBg="1"/>
      <p:bldP spid="30" grpId="0" animBg="1"/>
      <p:bldP spid="31" grpId="0" animBg="1"/>
      <p:bldP spid="7" grpId="0" animBg="1"/>
      <p:bldP spid="36" grpId="0"/>
      <p:bldP spid="32" grpId="0" animBg="1"/>
      <p:bldP spid="37" grpId="0"/>
      <p:bldP spid="38" grpId="0"/>
      <p:bldP spid="39" grpId="0"/>
      <p:bldP spid="41" grpId="0"/>
      <p:bldP spid="42" grpId="0"/>
      <p:bldP spid="33" grpId="0" animBg="1"/>
      <p:bldP spid="43" grpId="0" animBg="1"/>
      <p:bldP spid="45" grpId="0" animBg="1"/>
      <p:bldP spid="46" grpId="0" animBg="1"/>
      <p:bldP spid="5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3238" y="303213"/>
            <a:ext cx="9361487" cy="1531937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>
            <a:normAutofit fontScale="90000"/>
          </a:bodyPr>
          <a:lstStyle/>
          <a:p>
            <a:pPr algn="l" defTabSz="1007734"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Vyskloňujte společně podstatná jména  podle vzoru muž v množném čísle.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2447925" y="6156325"/>
            <a:ext cx="7416800" cy="1122363"/>
          </a:xfrm>
          <a:prstGeom prst="rect">
            <a:avLst/>
          </a:prstGeom>
          <a:solidFill>
            <a:srgbClr val="663300"/>
          </a:solidFill>
          <a:ln w="9525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400" b="1">
                <a:solidFill>
                  <a:srgbClr val="FFC000"/>
                </a:solidFill>
              </a:rPr>
              <a:t>Vyberte si jedno z těchto podstatných jmen </a:t>
            </a:r>
          </a:p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400" b="1">
                <a:solidFill>
                  <a:srgbClr val="FFC000"/>
                </a:solidFill>
              </a:rPr>
              <a:t>a vyskloňujte ho za domácí úkol v jednotném</a:t>
            </a:r>
          </a:p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400" b="1">
                <a:solidFill>
                  <a:srgbClr val="FFC000"/>
                </a:solidFill>
              </a:rPr>
              <a:t>I množném čísle.</a:t>
            </a:r>
          </a:p>
        </p:txBody>
      </p:sp>
      <p:sp>
        <p:nvSpPr>
          <p:cNvPr id="38" name="Výbuch 1 37">
            <a:hlinkClick r:id="rId3" action="ppaction://hlinksldjump"/>
          </p:cNvPr>
          <p:cNvSpPr/>
          <p:nvPr/>
        </p:nvSpPr>
        <p:spPr>
          <a:xfrm>
            <a:off x="8785225" y="1258888"/>
            <a:ext cx="1079500" cy="1296987"/>
          </a:xfrm>
          <a:prstGeom prst="irregularSeal1">
            <a:avLst/>
          </a:prstGeom>
          <a:solidFill>
            <a:srgbClr val="FFC0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431800" y="3563812"/>
            <a:ext cx="3384376" cy="2905895"/>
            <a:chOff x="431800" y="4211885"/>
            <a:chExt cx="3109316" cy="2626111"/>
          </a:xfrm>
        </p:grpSpPr>
        <p:sp>
          <p:nvSpPr>
            <p:cNvPr id="6" name="TextovéPole 5"/>
            <p:cNvSpPr txBox="1"/>
            <p:nvPr/>
          </p:nvSpPr>
          <p:spPr>
            <a:xfrm>
              <a:off x="469660" y="6444133"/>
              <a:ext cx="855945" cy="393863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none">
              <a:spAutoFit/>
            </a:bodyPr>
            <a:lstStyle/>
            <a:p>
              <a:pPr algn="ctr" defTabSz="449123" hangingPunct="0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itchFamily="16" charset="0"/>
                <a:buNone/>
                <a:defRPr/>
              </a:pPr>
              <a:r>
                <a:rPr lang="cs-CZ" sz="2400" b="1" dirty="0" smtClean="0">
                  <a:solidFill>
                    <a:srgbClr val="663300"/>
                  </a:solidFill>
                  <a:latin typeface="Arial" charset="0"/>
                </a:rPr>
                <a:t>svišť</a:t>
              </a:r>
              <a:endParaRPr lang="cs-CZ" sz="2400" b="1" dirty="0">
                <a:solidFill>
                  <a:srgbClr val="663300"/>
                </a:solidFill>
                <a:latin typeface="Arial" charset="0"/>
              </a:endParaRPr>
            </a:p>
          </p:txBody>
        </p:sp>
        <p:pic>
          <p:nvPicPr>
            <p:cNvPr id="8" name="Picture 2" descr="C:\Documents and Settings\Alena T\Local Settings\Temporary Internet Files\Content.IE5\OY3FIJ4E\MP900180615[1].jpg"/>
            <p:cNvPicPr>
              <a:picLocks noChangeAspect="1" noChangeArrowheads="1"/>
            </p:cNvPicPr>
            <p:nvPr/>
          </p:nvPicPr>
          <p:blipFill>
            <a:blip r:embed="rId4" cstate="print">
              <a:lum bright="20000" contrast="10000"/>
            </a:blip>
            <a:srcRect/>
            <a:stretch>
              <a:fillRect/>
            </a:stretch>
          </p:blipFill>
          <p:spPr bwMode="auto">
            <a:xfrm>
              <a:off x="431800" y="4211885"/>
              <a:ext cx="3109316" cy="2041784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9" name="Skupina 8"/>
          <p:cNvGrpSpPr/>
          <p:nvPr/>
        </p:nvGrpSpPr>
        <p:grpSpPr>
          <a:xfrm>
            <a:off x="3168105" y="2339677"/>
            <a:ext cx="3480877" cy="2545072"/>
            <a:chOff x="3888184" y="2051645"/>
            <a:chExt cx="2729347" cy="1998394"/>
          </a:xfrm>
        </p:grpSpPr>
        <p:pic>
          <p:nvPicPr>
            <p:cNvPr id="10" name="Picture 6" descr="C:\Documents and Settings\Alena T\Local Settings\Temporary Internet Files\Content.IE5\OY3FIJ4E\MP900255575[1]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888184" y="2051645"/>
              <a:ext cx="2712786" cy="1767832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1" name="TextovéPole 10"/>
            <p:cNvSpPr txBox="1"/>
            <p:nvPr/>
          </p:nvSpPr>
          <p:spPr>
            <a:xfrm>
              <a:off x="5547649" y="3707829"/>
              <a:ext cx="1069882" cy="34221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>
              <a:spAutoFit/>
            </a:bodyPr>
            <a:lstStyle/>
            <a:p>
              <a:pPr algn="ctr" defTabSz="449123" hangingPunct="0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itchFamily="16" charset="0"/>
                <a:buNone/>
                <a:defRPr/>
              </a:pPr>
              <a:r>
                <a:rPr lang="cs-CZ" sz="2400" b="1" dirty="0" smtClean="0">
                  <a:solidFill>
                    <a:srgbClr val="663300"/>
                  </a:solidFill>
                  <a:latin typeface="Arial" charset="0"/>
                </a:rPr>
                <a:t>hroznýš</a:t>
              </a:r>
              <a:endParaRPr lang="cs-CZ" sz="2400" b="1" dirty="0">
                <a:solidFill>
                  <a:srgbClr val="663300"/>
                </a:solidFill>
                <a:latin typeface="Arial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912520" y="3203772"/>
            <a:ext cx="2952081" cy="2597023"/>
            <a:chOff x="7200552" y="3923853"/>
            <a:chExt cx="2664049" cy="2249756"/>
          </a:xfrm>
        </p:grpSpPr>
        <p:sp>
          <p:nvSpPr>
            <p:cNvPr id="13" name="TextovéPole 12"/>
            <p:cNvSpPr txBox="1"/>
            <p:nvPr/>
          </p:nvSpPr>
          <p:spPr>
            <a:xfrm>
              <a:off x="7265476" y="5796061"/>
              <a:ext cx="1200967" cy="377548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>
              <a:spAutoFit/>
            </a:bodyPr>
            <a:lstStyle/>
            <a:p>
              <a:pPr algn="ctr" defTabSz="449123" hangingPunct="0">
                <a:lnSpc>
                  <a:spcPct val="93000"/>
                </a:lnSpc>
                <a:buClr>
                  <a:srgbClr val="000000"/>
                </a:buClr>
                <a:buSzPct val="100000"/>
                <a:buFont typeface="Times New Roman" pitchFamily="16" charset="0"/>
                <a:buNone/>
                <a:defRPr/>
              </a:pPr>
              <a:r>
                <a:rPr lang="cs-CZ" sz="2400" b="1" dirty="0" smtClean="0">
                  <a:solidFill>
                    <a:srgbClr val="663300"/>
                  </a:solidFill>
                  <a:latin typeface="Arial" charset="0"/>
                </a:rPr>
                <a:t>chlapec</a:t>
              </a:r>
              <a:endParaRPr lang="cs-CZ" sz="2400" b="1" dirty="0">
                <a:solidFill>
                  <a:srgbClr val="663300"/>
                </a:solidFill>
                <a:latin typeface="Arial" charset="0"/>
              </a:endParaRPr>
            </a:p>
          </p:txBody>
        </p:sp>
        <p:pic>
          <p:nvPicPr>
            <p:cNvPr id="14" name="Picture 5" descr="C:\Documents and Settings\Alena T\Local Settings\Temporary Internet Files\Content.IE5\GLXR8KB9\MP900448474[1]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 flipH="1">
              <a:off x="7200552" y="3923853"/>
              <a:ext cx="2664049" cy="1776033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3238" y="303213"/>
            <a:ext cx="9361487" cy="1531937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>
            <a:normAutofit/>
          </a:bodyPr>
          <a:lstStyle/>
          <a:p>
            <a:pPr algn="l" defTabSz="1007734" fontAlgn="auto">
              <a:spcAft>
                <a:spcPts val="0"/>
              </a:spcAft>
              <a:defRPr/>
            </a:pPr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SHRNUTÍ:</a:t>
            </a:r>
            <a:endParaRPr lang="cs-CZ" sz="7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3238" y="2124075"/>
            <a:ext cx="8640762" cy="3527119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4000" b="1" dirty="0">
                <a:solidFill>
                  <a:srgbClr val="FFC000"/>
                </a:solidFill>
                <a:latin typeface="Arial" charset="0"/>
              </a:rPr>
              <a:t>Podle vzoru </a:t>
            </a:r>
            <a:r>
              <a:rPr lang="cs-CZ" sz="4000" b="1" dirty="0" smtClean="0">
                <a:solidFill>
                  <a:srgbClr val="FFC000"/>
                </a:solidFill>
                <a:latin typeface="Arial" charset="0"/>
              </a:rPr>
              <a:t>MUŽ </a:t>
            </a:r>
            <a:r>
              <a:rPr lang="cs-CZ" sz="4000" b="1" dirty="0">
                <a:solidFill>
                  <a:srgbClr val="FFC000"/>
                </a:solidFill>
                <a:latin typeface="Arial" charset="0"/>
              </a:rPr>
              <a:t>se skloňují </a:t>
            </a:r>
            <a:r>
              <a:rPr lang="cs-CZ" sz="40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charset="0"/>
              </a:rPr>
              <a:t>podstatná jména </a:t>
            </a:r>
            <a:r>
              <a:rPr lang="cs-CZ" sz="4000" b="1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 charset="0"/>
              </a:rPr>
              <a:t>rodu mužského </a:t>
            </a:r>
            <a:r>
              <a:rPr lang="cs-CZ" sz="40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" charset="0"/>
              </a:rPr>
              <a:t>životná</a:t>
            </a:r>
            <a:r>
              <a:rPr lang="cs-CZ" sz="40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charset="0"/>
              </a:rPr>
              <a:t>, která končí v</a:t>
            </a:r>
            <a:r>
              <a:rPr lang="cs-CZ" sz="4000" b="1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charset="0"/>
              </a:rPr>
              <a:t> </a:t>
            </a:r>
            <a:r>
              <a:rPr lang="cs-CZ" sz="4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charset="0"/>
              </a:rPr>
              <a:t>1. p. č. </a:t>
            </a:r>
            <a:r>
              <a:rPr lang="cs-CZ" sz="4000" b="1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rial" charset="0"/>
              </a:rPr>
              <a:t>j</a:t>
            </a:r>
            <a:r>
              <a:rPr lang="cs-CZ" sz="4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charset="0"/>
              </a:rPr>
              <a:t>. </a:t>
            </a:r>
            <a:r>
              <a:rPr lang="cs-CZ" sz="40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charset="0"/>
              </a:rPr>
              <a:t>měkkou </a:t>
            </a:r>
            <a:r>
              <a:rPr lang="cs-CZ" sz="4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charset="0"/>
              </a:rPr>
              <a:t>nebo obojetnou souhláskou </a:t>
            </a:r>
            <a:r>
              <a:rPr lang="cs-CZ" sz="4000" b="1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charset="0"/>
              </a:rPr>
              <a:t>a ve 2. p. </a:t>
            </a:r>
            <a:r>
              <a:rPr lang="cs-CZ" sz="4000" b="1" dirty="0" err="1">
                <a:solidFill>
                  <a:schemeClr val="accent5">
                    <a:lumMod val="40000"/>
                    <a:lumOff val="60000"/>
                  </a:schemeClr>
                </a:solidFill>
                <a:latin typeface="Arial" charset="0"/>
              </a:rPr>
              <a:t>j</a:t>
            </a:r>
            <a:r>
              <a:rPr lang="cs-CZ" sz="4000" b="1" dirty="0">
                <a:solidFill>
                  <a:schemeClr val="accent5">
                    <a:lumMod val="40000"/>
                    <a:lumOff val="60000"/>
                  </a:schemeClr>
                </a:solidFill>
                <a:latin typeface="Arial" charset="0"/>
              </a:rPr>
              <a:t>. č. koncovkou </a:t>
            </a:r>
            <a:r>
              <a:rPr lang="cs-CZ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Arial" charset="0"/>
              </a:rPr>
              <a:t>–</a:t>
            </a:r>
            <a:r>
              <a:rPr lang="cs-CZ" sz="4000" b="1" dirty="0" err="1" smtClean="0">
                <a:solidFill>
                  <a:schemeClr val="accent5">
                    <a:lumMod val="40000"/>
                    <a:lumOff val="60000"/>
                  </a:schemeClr>
                </a:solidFill>
                <a:latin typeface="Arial" charset="0"/>
              </a:rPr>
              <a:t>e</a:t>
            </a:r>
            <a:r>
              <a:rPr lang="cs-CZ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Arial" charset="0"/>
              </a:rPr>
              <a:t>.</a:t>
            </a:r>
            <a:endParaRPr lang="cs-CZ" sz="4000" b="1" dirty="0">
              <a:solidFill>
                <a:schemeClr val="accent6">
                  <a:lumMod val="60000"/>
                  <a:lumOff val="40000"/>
                </a:schemeClr>
              </a:solidFill>
              <a:latin typeface="Arial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71663" y="5940425"/>
            <a:ext cx="7848600" cy="893834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>
            <a:spAutoFit/>
          </a:bodyPr>
          <a:lstStyle/>
          <a:p>
            <a:pPr algn="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FFC000"/>
                </a:solidFill>
                <a:latin typeface="Arial" charset="0"/>
              </a:rPr>
              <a:t>Vzor </a:t>
            </a:r>
            <a:r>
              <a:rPr lang="cs-CZ" sz="2800" b="1" dirty="0" smtClean="0">
                <a:solidFill>
                  <a:srgbClr val="FFC000"/>
                </a:solidFill>
                <a:latin typeface="Arial" charset="0"/>
              </a:rPr>
              <a:t>muž </a:t>
            </a:r>
            <a:r>
              <a:rPr lang="cs-CZ" sz="2800" b="1" dirty="0">
                <a:solidFill>
                  <a:srgbClr val="FFC000"/>
                </a:solidFill>
                <a:latin typeface="Arial" charset="0"/>
              </a:rPr>
              <a:t>je vzor </a:t>
            </a:r>
            <a:r>
              <a:rPr lang="cs-CZ" sz="2800" b="1" dirty="0" smtClean="0">
                <a:solidFill>
                  <a:srgbClr val="FFC000"/>
                </a:solidFill>
                <a:latin typeface="Arial" charset="0"/>
              </a:rPr>
              <a:t>měkký, </a:t>
            </a:r>
            <a:endParaRPr lang="cs-CZ" sz="2800" b="1" dirty="0">
              <a:solidFill>
                <a:srgbClr val="FFC000"/>
              </a:solidFill>
              <a:latin typeface="Arial" charset="0"/>
            </a:endParaRPr>
          </a:p>
          <a:p>
            <a:pPr algn="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 smtClean="0">
                <a:solidFill>
                  <a:srgbClr val="FFC000"/>
                </a:solidFill>
                <a:latin typeface="Arial" charset="0"/>
              </a:rPr>
              <a:t>v koncovkách jsou všechna –i/-í měkká.</a:t>
            </a:r>
            <a:endParaRPr lang="cs-CZ" sz="2800" b="1" dirty="0">
              <a:solidFill>
                <a:srgbClr val="FFC000"/>
              </a:solidFill>
              <a:latin typeface="Arial" charset="0"/>
            </a:endParaRPr>
          </a:p>
        </p:txBody>
      </p:sp>
      <p:pic>
        <p:nvPicPr>
          <p:cNvPr id="5" name="Obrázek 4" descr="muž 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632600" y="395461"/>
            <a:ext cx="2123654" cy="2195662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 descr="muž 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3808" y="5796061"/>
            <a:ext cx="2242831" cy="1484007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6"/>
          <p:cNvSpPr txBox="1">
            <a:spLocks/>
          </p:cNvSpPr>
          <p:nvPr/>
        </p:nvSpPr>
        <p:spPr>
          <a:xfrm>
            <a:off x="503238" y="303213"/>
            <a:ext cx="9361487" cy="1258887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100772" tIns="50387" rIns="100772" bIns="50387" anchor="ctr">
            <a:normAutofit/>
          </a:bodyPr>
          <a:lstStyle/>
          <a:p>
            <a:pPr defTabSz="1007734" fontAlgn="auto"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ea typeface="+mj-ea"/>
                <a:cs typeface="+mj-cs"/>
              </a:rPr>
              <a:t>Doplňte uvedené tvary podstatných jmen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3238" y="1539875"/>
          <a:ext cx="9361040" cy="5480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40260"/>
                <a:gridCol w="2340260"/>
                <a:gridCol w="2340260"/>
                <a:gridCol w="2340260"/>
              </a:tblGrid>
              <a:tr h="9134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 p. č. </a:t>
                      </a:r>
                      <a:r>
                        <a:rPr lang="cs-CZ" dirty="0" err="1" smtClean="0"/>
                        <a:t>j</a:t>
                      </a:r>
                      <a:r>
                        <a:rPr lang="cs-CZ" dirty="0" smtClean="0"/>
                        <a:t>.</a:t>
                      </a:r>
                    </a:p>
                    <a:p>
                      <a:r>
                        <a:rPr lang="cs-CZ" dirty="0" smtClean="0"/>
                        <a:t>Pro</a:t>
                      </a:r>
                      <a:r>
                        <a:rPr lang="cs-CZ" baseline="0" dirty="0" smtClean="0"/>
                        <a:t> koho, co?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p. č. mn.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p. č. mn.</a:t>
                      </a:r>
                    </a:p>
                    <a:p>
                      <a:r>
                        <a:rPr lang="cs-CZ" dirty="0" smtClean="0"/>
                        <a:t>S kým, čím?</a:t>
                      </a:r>
                      <a:endParaRPr lang="cs-CZ" dirty="0"/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hroznýš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hroznýše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hroznýši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hroznýši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hlasatel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hlasatele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hlasatelé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hlasateli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přítel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přítele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přátelé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přáteli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hráč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hráče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hráči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hráči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učitel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učitele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učitelé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učiteli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2736056" y="2411685"/>
            <a:ext cx="2376487" cy="936625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88584" y="4283893"/>
            <a:ext cx="2376487" cy="935037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88584" y="3347789"/>
            <a:ext cx="2376487" cy="936625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88584" y="2411685"/>
            <a:ext cx="2376487" cy="936625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12320" y="5219997"/>
            <a:ext cx="2376488" cy="936625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112320" y="6156101"/>
            <a:ext cx="2376488" cy="8636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88584" y="6156101"/>
            <a:ext cx="2376487" cy="8636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88584" y="5219997"/>
            <a:ext cx="2376487" cy="936625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736056" y="6156101"/>
            <a:ext cx="2376487" cy="8636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112320" y="2411685"/>
            <a:ext cx="2376488" cy="936625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112320" y="3347789"/>
            <a:ext cx="2376488" cy="936625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112320" y="4283893"/>
            <a:ext cx="2376488" cy="935037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736056" y="3347789"/>
            <a:ext cx="2376487" cy="936625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736056" y="4283893"/>
            <a:ext cx="2376487" cy="935037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736056" y="5219997"/>
            <a:ext cx="2376487" cy="936625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7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7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0" grpId="0" animBg="1"/>
      <p:bldP spid="21" grpId="0" animBg="1"/>
      <p:bldP spid="2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File:Jagr Czech1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16176" y="4931964"/>
            <a:ext cx="1847443" cy="1976105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663300"/>
          </a:solidFill>
          <a:ln>
            <a:solidFill>
              <a:schemeClr val="bg1">
                <a:lumMod val="65000"/>
              </a:schemeClr>
            </a:solidFill>
          </a:ln>
        </p:spPr>
        <p:txBody>
          <a:bodyPr rtlCol="0">
            <a:normAutofit/>
          </a:bodyPr>
          <a:lstStyle/>
          <a:p>
            <a:pPr defTabSz="1007734" fontAlgn="auto">
              <a:spcAft>
                <a:spcPts val="0"/>
              </a:spcAft>
              <a:defRPr/>
            </a:pPr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Víte</a:t>
            </a:r>
            <a:r>
              <a:rPr lang="cs-CZ" sz="6000" smtClean="0">
                <a:solidFill>
                  <a:srgbClr val="FFC000"/>
                </a:solidFill>
                <a:latin typeface="Arial Black" pitchFamily="34" charset="0"/>
              </a:rPr>
              <a:t>, znáte…?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238" y="1763713"/>
            <a:ext cx="9074150" cy="435825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400" b="1" dirty="0" smtClean="0">
                <a:solidFill>
                  <a:srgbClr val="FFC000"/>
                </a:solidFill>
                <a:latin typeface="Arial" charset="0"/>
              </a:rPr>
              <a:t>Muž je dospělý jedinec mužského pohlaví.</a:t>
            </a:r>
            <a:endParaRPr lang="cs-CZ" sz="2400" b="1" dirty="0">
              <a:solidFill>
                <a:schemeClr val="bg1">
                  <a:lumMod val="75000"/>
                </a:schemeClr>
              </a:solidFill>
              <a:latin typeface="Arial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1800" y="5508625"/>
            <a:ext cx="3384376" cy="664797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000" b="1" dirty="0" smtClean="0">
                <a:solidFill>
                  <a:srgbClr val="FFC000"/>
                </a:solidFill>
                <a:latin typeface="Arial" charset="0"/>
              </a:rPr>
              <a:t>…od kterého roku se definuje u nás dospělost?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31800" y="6372225"/>
            <a:ext cx="2303463" cy="779463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4800" b="1" dirty="0">
                <a:solidFill>
                  <a:schemeClr val="bg1">
                    <a:lumMod val="95000"/>
                  </a:schemeClr>
                </a:solidFill>
                <a:latin typeface="Arial" charset="0"/>
              </a:rPr>
              <a:t>muž</a:t>
            </a:r>
            <a:endParaRPr lang="cs-CZ" sz="48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20033" y="2339677"/>
            <a:ext cx="2160240" cy="192411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1600" b="1" dirty="0" smtClean="0">
                <a:solidFill>
                  <a:srgbClr val="002060"/>
                </a:solidFill>
                <a:latin typeface="Arial Black" pitchFamily="34" charset="0"/>
              </a:rPr>
              <a:t>V naší republice je to od </a:t>
            </a:r>
            <a:r>
              <a:rPr lang="cs-CZ" sz="1600" b="1" dirty="0" smtClean="0">
                <a:solidFill>
                  <a:srgbClr val="C00000"/>
                </a:solidFill>
                <a:latin typeface="Arial Black" pitchFamily="34" charset="0"/>
              </a:rPr>
              <a:t>18 let</a:t>
            </a:r>
            <a:r>
              <a:rPr lang="cs-CZ" sz="1600" b="1" dirty="0" smtClean="0">
                <a:solidFill>
                  <a:srgbClr val="002060"/>
                </a:solidFill>
                <a:latin typeface="Arial Black" pitchFamily="34" charset="0"/>
              </a:rPr>
              <a:t>.</a:t>
            </a:r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1600" b="1" dirty="0" smtClean="0">
                <a:solidFill>
                  <a:srgbClr val="002060"/>
                </a:solidFill>
                <a:latin typeface="Arial Black" pitchFamily="34" charset="0"/>
              </a:rPr>
              <a:t>V jiných zemích to může být jinak, například v USA se člověk stane dospělým až                   ve věku 21 let.</a:t>
            </a:r>
            <a:endParaRPr lang="cs-CZ" sz="16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16376" y="2339677"/>
            <a:ext cx="2376264" cy="2153410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b="1" dirty="0" smtClean="0">
                <a:solidFill>
                  <a:srgbClr val="FFC000"/>
                </a:solidFill>
                <a:latin typeface="Arial" charset="0"/>
              </a:rPr>
              <a:t>Symbolem </a:t>
            </a:r>
            <a:r>
              <a:rPr lang="cs-CZ" b="1" dirty="0" smtClean="0">
                <a:solidFill>
                  <a:srgbClr val="FFC000"/>
                </a:solidFill>
                <a:latin typeface="Arial" charset="0"/>
              </a:rPr>
              <a:t>                   pro </a:t>
            </a:r>
            <a:r>
              <a:rPr lang="cs-CZ" b="1" dirty="0" smtClean="0">
                <a:solidFill>
                  <a:srgbClr val="FFC000"/>
                </a:solidFill>
                <a:latin typeface="Arial" charset="0"/>
              </a:rPr>
              <a:t>muže v biologii je symbol </a:t>
            </a:r>
            <a:r>
              <a:rPr lang="cs-CZ" b="1" dirty="0" smtClean="0">
                <a:solidFill>
                  <a:srgbClr val="FFC000"/>
                </a:solidFill>
                <a:latin typeface="Arial" charset="0"/>
              </a:rPr>
              <a:t>                              pro </a:t>
            </a:r>
            <a:r>
              <a:rPr lang="cs-CZ" b="1" dirty="0" smtClean="0">
                <a:solidFill>
                  <a:srgbClr val="FFC000"/>
                </a:solidFill>
                <a:latin typeface="Arial" charset="0"/>
              </a:rPr>
              <a:t>planetu Mars…</a:t>
            </a:r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b="1" dirty="0" smtClean="0">
                <a:solidFill>
                  <a:srgbClr val="FFC000"/>
                </a:solidFill>
                <a:latin typeface="Arial" charset="0"/>
              </a:rPr>
              <a:t>Jde o znázornění štítu a oštěpu </a:t>
            </a:r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b="1" dirty="0" smtClean="0">
                <a:solidFill>
                  <a:srgbClr val="FFC000"/>
                </a:solidFill>
                <a:latin typeface="Arial" charset="0"/>
              </a:rPr>
              <a:t>boha Marta.</a:t>
            </a:r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672160" y="6804173"/>
            <a:ext cx="2017589" cy="60760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algn="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b="1" dirty="0" smtClean="0">
                <a:solidFill>
                  <a:srgbClr val="002060"/>
                </a:solidFill>
                <a:latin typeface="Arial Black" pitchFamily="34" charset="0"/>
              </a:rPr>
              <a:t>Jaromír Jágr - hokejista</a:t>
            </a:r>
            <a:endParaRPr lang="cs-CZ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pic>
        <p:nvPicPr>
          <p:cNvPr id="2050" name="Picture 2" descr="C:\Documents and Settings\Alena T\Local Settings\Temporary Internet Files\Content.IE5\GLXR8KB9\MP90044873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431800" y="2339677"/>
            <a:ext cx="2016224" cy="3024336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20" name="Skupina 19"/>
          <p:cNvGrpSpPr/>
          <p:nvPr/>
        </p:nvGrpSpPr>
        <p:grpSpPr>
          <a:xfrm>
            <a:off x="7776616" y="2495564"/>
            <a:ext cx="1876602" cy="1716321"/>
            <a:chOff x="7560592" y="2495564"/>
            <a:chExt cx="2092626" cy="1788329"/>
          </a:xfrm>
        </p:grpSpPr>
        <p:sp>
          <p:nvSpPr>
            <p:cNvPr id="15" name="Elipsa 14"/>
            <p:cNvSpPr/>
            <p:nvPr/>
          </p:nvSpPr>
          <p:spPr>
            <a:xfrm>
              <a:off x="7560592" y="2843733"/>
              <a:ext cx="1512168" cy="1440160"/>
            </a:xfrm>
            <a:prstGeom prst="ellipse">
              <a:avLst/>
            </a:prstGeom>
            <a:noFill/>
            <a:ln w="762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Šipka nahoru 18"/>
            <p:cNvSpPr/>
            <p:nvPr/>
          </p:nvSpPr>
          <p:spPr>
            <a:xfrm rot="2941711">
              <a:off x="8959463" y="2305865"/>
              <a:ext cx="504056" cy="883454"/>
            </a:xfrm>
            <a:prstGeom prst="upArrow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3312120" y="4355901"/>
            <a:ext cx="2880320" cy="435825"/>
          </a:xfrm>
          <a:prstGeom prst="rect">
            <a:avLst/>
          </a:prstGeom>
          <a:solidFill>
            <a:srgbClr val="0066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400" b="1" dirty="0" smtClean="0">
                <a:solidFill>
                  <a:srgbClr val="CCFF99"/>
                </a:solidFill>
                <a:latin typeface="Arial" charset="0"/>
              </a:rPr>
              <a:t>Znáte tyto muže?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2056" name="Picture 8" descr="Soubor:Johan amos comenius 1592-167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7776616" y="4355901"/>
            <a:ext cx="1851852" cy="2094935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1" name="TextovéPole 20"/>
          <p:cNvSpPr txBox="1"/>
          <p:nvPr/>
        </p:nvSpPr>
        <p:spPr>
          <a:xfrm>
            <a:off x="8064648" y="6516141"/>
            <a:ext cx="1585541" cy="60760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algn="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b="1" dirty="0" smtClean="0">
                <a:solidFill>
                  <a:srgbClr val="002060"/>
                </a:solidFill>
                <a:latin typeface="Arial Black" pitchFamily="34" charset="0"/>
              </a:rPr>
              <a:t>Jan Amos Komenský</a:t>
            </a:r>
            <a:endParaRPr lang="cs-CZ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pic>
        <p:nvPicPr>
          <p:cNvPr id="2058" name="Picture 10" descr="Soubor:Tomáš Garrigue Masaryk 1925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76416" y="4787949"/>
            <a:ext cx="1588257" cy="2249092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3" name="TextovéPole 22"/>
          <p:cNvSpPr txBox="1"/>
          <p:nvPr/>
        </p:nvSpPr>
        <p:spPr>
          <a:xfrm>
            <a:off x="5832400" y="7020197"/>
            <a:ext cx="2017589" cy="34996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9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/>
          <a:p>
            <a:pPr algn="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b="1" dirty="0" smtClean="0">
                <a:solidFill>
                  <a:srgbClr val="002060"/>
                </a:solidFill>
                <a:latin typeface="Arial Black" pitchFamily="34" charset="0"/>
              </a:rPr>
              <a:t>T. G. Masaryk</a:t>
            </a:r>
            <a:endParaRPr lang="cs-CZ" b="1" dirty="0">
              <a:solidFill>
                <a:srgbClr val="00206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14" grpId="0" animBg="1"/>
      <p:bldP spid="17" grpId="0" animBg="1"/>
      <p:bldP spid="11" grpId="0" animBg="1"/>
      <p:bldP spid="18" grpId="0" animBg="1"/>
      <p:bldP spid="13" grpId="0" animBg="1"/>
      <p:bldP spid="21" grpId="0" animBg="1"/>
      <p:bldP spid="2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60363" y="1692275"/>
            <a:ext cx="9217025" cy="6389121"/>
          </a:xfrm>
          <a:prstGeom prst="rect">
            <a:avLst/>
          </a:prstGeom>
        </p:spPr>
        <p:txBody>
          <a:bodyPr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000" b="1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  <a:t>Zdroje:</a:t>
            </a:r>
            <a:r>
              <a:rPr lang="cs-CZ" sz="1600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  <a:t/>
            </a:r>
            <a:br>
              <a:rPr lang="cs-CZ" sz="1600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</a:br>
            <a:r>
              <a:rPr lang="cs-CZ" sz="1600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  <a:t/>
            </a:r>
            <a:br>
              <a:rPr lang="cs-CZ" sz="1600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</a:br>
            <a:r>
              <a:rPr lang="cs-CZ" sz="1600" b="1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  <a:t>učebnice:</a:t>
            </a:r>
            <a:r>
              <a:rPr lang="cs-CZ" sz="1600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  <a:t/>
            </a:r>
            <a:br>
              <a:rPr lang="cs-CZ" sz="1600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</a:br>
            <a:r>
              <a:rPr lang="cs-CZ" sz="1600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  <a:t>ČECHURA, Rudolf. </a:t>
            </a:r>
            <a:r>
              <a:rPr lang="cs-CZ" sz="1600" i="1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  <a:t>Český jazyk 4</a:t>
            </a:r>
            <a:r>
              <a:rPr lang="cs-CZ" sz="1600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  <a:t>. Praha: Alter, 1996, ISBN 80-85775-47-6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  <a:latin typeface="Arial" charset="0"/>
              </a:rPr>
              <a:t>.</a:t>
            </a:r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  <a:latin typeface="Arial" charset="0"/>
              </a:rPr>
              <a:t>Informace – muž:</a:t>
            </a:r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  <a:latin typeface="Arial" charset="0"/>
                <a:hlinkClick r:id="rId2"/>
              </a:rPr>
              <a:t>http://cs.wikipedia.org/wiki/Mu%C5%BE</a:t>
            </a:r>
            <a:endParaRPr lang="cs-CZ" sz="1600" dirty="0" smtClean="0">
              <a:solidFill>
                <a:schemeClr val="bg1">
                  <a:lumMod val="85000"/>
                </a:schemeClr>
              </a:solidFill>
              <a:latin typeface="Arial" charset="0"/>
            </a:endParaRPr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1600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  <a:t/>
            </a:r>
            <a:br>
              <a:rPr lang="cs-CZ" sz="1600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</a:br>
            <a:endParaRPr lang="cs-CZ" sz="1600" dirty="0">
              <a:solidFill>
                <a:schemeClr val="bg1">
                  <a:lumMod val="85000"/>
                </a:schemeClr>
              </a:solidFill>
              <a:latin typeface="Arial" charset="0"/>
            </a:endParaRPr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600" dirty="0">
              <a:solidFill>
                <a:schemeClr val="bg1">
                  <a:lumMod val="85000"/>
                </a:schemeClr>
              </a:solidFill>
              <a:latin typeface="Arial" charset="0"/>
            </a:endParaRPr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600" dirty="0">
              <a:solidFill>
                <a:schemeClr val="bg1">
                  <a:lumMod val="85000"/>
                </a:schemeClr>
              </a:solidFill>
              <a:latin typeface="Arial" charset="0"/>
            </a:endParaRPr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1600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  <a:t/>
            </a:r>
            <a:br>
              <a:rPr lang="cs-CZ" sz="1600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</a:br>
            <a:r>
              <a:rPr lang="cs-CZ" sz="1600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  <a:t/>
            </a:r>
            <a:br>
              <a:rPr lang="cs-CZ" sz="1600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</a:br>
            <a:r>
              <a:rPr lang="cs-CZ" sz="2000" b="1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  <a:t>Obrázky: </a:t>
            </a:r>
            <a:r>
              <a:rPr lang="cs-CZ" sz="1600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  <a:t/>
            </a:r>
            <a:br>
              <a:rPr lang="cs-CZ" sz="1600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  <a:latin typeface="Arial" charset="0"/>
                <a:hlinkClick r:id="rId3"/>
              </a:rPr>
              <a:t>www.office.</a:t>
            </a:r>
            <a:r>
              <a:rPr lang="cs-CZ" sz="1600" dirty="0" err="1" smtClean="0">
                <a:solidFill>
                  <a:schemeClr val="bg1">
                    <a:lumMod val="85000"/>
                  </a:schemeClr>
                </a:solidFill>
                <a:latin typeface="Arial" charset="0"/>
                <a:hlinkClick r:id="rId3"/>
              </a:rPr>
              <a:t>microsoft.com</a:t>
            </a:r>
            <a:endParaRPr lang="cs-CZ" sz="1600" dirty="0" smtClean="0">
              <a:solidFill>
                <a:schemeClr val="bg1">
                  <a:lumMod val="85000"/>
                </a:schemeClr>
              </a:solidFill>
              <a:latin typeface="Arial" charset="0"/>
            </a:endParaRPr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1600" dirty="0" smtClean="0">
                <a:latin typeface="Arial" charset="0"/>
              </a:rPr>
              <a:t>Jaromír Jágr - </a:t>
            </a:r>
            <a:r>
              <a:rPr lang="cs-CZ" sz="1600" dirty="0" smtClean="0"/>
              <a:t>S.YUME. 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 [online]. [cit. 11.3.2013]. Dostupný na WWW: </a:t>
            </a:r>
            <a:r>
              <a:rPr lang="cs-CZ" sz="1600" dirty="0" smtClean="0">
                <a:hlinkClick r:id="rId4"/>
              </a:rPr>
              <a:t>http://upload.wikimedia.org/wikipedia/commons/5/5b/Jagr_Czech1.png?uselang=cs</a:t>
            </a:r>
            <a:endParaRPr lang="cs-CZ" sz="1600" dirty="0" smtClean="0"/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1600" dirty="0" smtClean="0"/>
              <a:t>J. A. Komenský - HEDNING. 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 [online]. [cit. 11.3.2013]. Dostupný na WWW: </a:t>
            </a:r>
            <a:r>
              <a:rPr lang="cs-CZ" sz="1600" dirty="0" smtClean="0">
                <a:hlinkClick r:id="rId5"/>
              </a:rPr>
              <a:t>http://upload.wikimedia.org/wikipedia/commons/c/ce/Johan_amos_comenius_1592-1671.jpg</a:t>
            </a:r>
            <a:endParaRPr lang="cs-CZ" sz="1600" dirty="0" smtClean="0"/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1600" dirty="0" smtClean="0"/>
              <a:t>T. G. Masaryk - </a:t>
            </a:r>
            <a:r>
              <a:rPr lang="pt-BR" sz="1600" dirty="0" smtClean="0"/>
              <a:t>AUTOR NEZNÁMÝ. </a:t>
            </a:r>
            <a:r>
              <a:rPr lang="pt-BR" sz="1600" i="1" dirty="0" smtClean="0"/>
              <a:t>Wikipedia.cz</a:t>
            </a:r>
            <a:r>
              <a:rPr lang="pt-BR" sz="1600" dirty="0" smtClean="0"/>
              <a:t> [online]. [cit. 11.3.2013]. Dostupný na WWW: </a:t>
            </a:r>
            <a:r>
              <a:rPr lang="pt-BR" sz="1600" dirty="0" smtClean="0">
                <a:hlinkClick r:id="rId6"/>
              </a:rPr>
              <a:t>http://upload.wikimedia.org/wikipedia/commons/6/6c/Tom%C3%A1%C5%A1_Garrigue_Masaryk_1925.PNG</a:t>
            </a:r>
            <a:endParaRPr lang="cs-CZ" sz="1600" dirty="0" smtClean="0"/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600" dirty="0" smtClean="0"/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600" dirty="0" smtClean="0"/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600" dirty="0">
              <a:solidFill>
                <a:schemeClr val="bg1">
                  <a:lumMod val="85000"/>
                </a:schemeClr>
              </a:solidFill>
              <a:latin typeface="Arial" charset="0"/>
            </a:endParaRPr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 sz="1600" dirty="0">
              <a:solidFill>
                <a:schemeClr val="bg1">
                  <a:lumMod val="85000"/>
                </a:schemeClr>
              </a:solidFill>
              <a:latin typeface="Arial" charset="0"/>
            </a:endParaRPr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1600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  <a:t/>
            </a:r>
            <a:br>
              <a:rPr lang="cs-CZ" sz="1600" dirty="0">
                <a:solidFill>
                  <a:schemeClr val="bg1">
                    <a:lumMod val="85000"/>
                  </a:schemeClr>
                </a:solidFill>
                <a:latin typeface="Arial" charset="0"/>
              </a:rPr>
            </a:br>
            <a:endParaRPr lang="cs-CZ" sz="1600" dirty="0">
              <a:solidFill>
                <a:schemeClr val="bg1">
                  <a:lumMod val="85000"/>
                </a:schemeClr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3650</TotalTime>
  <Words>808</Words>
  <Application>Microsoft Office PowerPoint</Application>
  <PresentationFormat>Vlastní</PresentationFormat>
  <Paragraphs>186</Paragraphs>
  <Slides>12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VZORY podstatných jmen</vt:lpstr>
      <vt:lpstr>Snímek 4</vt:lpstr>
      <vt:lpstr>Jednotné číslo</vt:lpstr>
      <vt:lpstr>Najděte podstatná jména, která se skloňují podle vzoru muž, a vyskloňujte je společně              v jednotném čísle.</vt:lpstr>
      <vt:lpstr>Množné číslo</vt:lpstr>
      <vt:lpstr>Vyskloňujte společně podstatná jména  podle vzoru muž v množném čísle.</vt:lpstr>
      <vt:lpstr>SHRNUTÍ:</vt:lpstr>
      <vt:lpstr>Snímek 10</vt:lpstr>
      <vt:lpstr>Víte, znáte…?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- muž</dc:title>
  <dc:subject>Český jazyk 4</dc:subject>
  <dc:creator>Mgr. Jana Kneřová</dc:creator>
  <cp:lastModifiedBy>Alena T.</cp:lastModifiedBy>
  <cp:revision>344</cp:revision>
  <cp:lastPrinted>1601-01-01T00:00:00Z</cp:lastPrinted>
  <dcterms:created xsi:type="dcterms:W3CDTF">2011-08-21T18:05:50Z</dcterms:created>
  <dcterms:modified xsi:type="dcterms:W3CDTF">2013-03-16T21:43:36Z</dcterms:modified>
  <cp:category>PJ - skloňování</cp:category>
</cp:coreProperties>
</file>