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828" r:id="rId1"/>
  </p:sldMasterIdLst>
  <p:notesMasterIdLst>
    <p:notesMasterId r:id="rId15"/>
  </p:notesMasterIdLst>
  <p:sldIdLst>
    <p:sldId id="256" r:id="rId2"/>
    <p:sldId id="257" r:id="rId3"/>
    <p:sldId id="291" r:id="rId4"/>
    <p:sldId id="300" r:id="rId5"/>
    <p:sldId id="301" r:id="rId6"/>
    <p:sldId id="260" r:id="rId7"/>
    <p:sldId id="302" r:id="rId8"/>
    <p:sldId id="303" r:id="rId9"/>
    <p:sldId id="307" r:id="rId10"/>
    <p:sldId id="304" r:id="rId11"/>
    <p:sldId id="306" r:id="rId12"/>
    <p:sldId id="305" r:id="rId13"/>
    <p:sldId id="272" r:id="rId14"/>
  </p:sldIdLst>
  <p:sldSz cx="10080625" cy="7559675"/>
  <p:notesSz cx="7559675" cy="10691813"/>
  <p:defaultTextStyle>
    <a:defPPr>
      <a:defRPr lang="en-GB"/>
    </a:defPPr>
    <a:lvl1pPr algn="l" defTabSz="44912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742719" indent="-285662" algn="l" defTabSz="44912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1142643" indent="-228529" algn="l" defTabSz="44912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599702" indent="-228529" algn="l" defTabSz="44912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2056760" indent="-228529" algn="l" defTabSz="44912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5289" algn="l" defTabSz="914115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2347" algn="l" defTabSz="914115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199405" algn="l" defTabSz="914115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6462" algn="l" defTabSz="914115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chemeClr val="tx1"/>
    </p:penClr>
  </p:showPr>
  <p:clrMru>
    <a:srgbClr val="CCFF99"/>
    <a:srgbClr val="006600"/>
    <a:srgbClr val="663300"/>
    <a:srgbClr val="008000"/>
    <a:srgbClr val="0033CC"/>
  </p:clrMru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10A1B5D5-9B99-4C35-A422-299274C87663}" styleName="Střední styl 1 – zvýraznění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6">
              <a:tint val="20000"/>
            </a:schemeClr>
          </a:solidFill>
        </a:fill>
      </a:tcStyle>
    </a:band1H>
    <a:band1V>
      <a:tcStyle>
        <a:tcBdr/>
        <a:fill>
          <a:solidFill>
            <a:schemeClr val="accent6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firstRow>
  </a:tblStyle>
  <a:tblStyle styleId="{FABFCF23-3B69-468F-B69F-88F6DE6A72F2}" styleName="Střední styl 1 – zvýraznění 5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5">
              <a:tint val="20000"/>
            </a:schemeClr>
          </a:solidFill>
        </a:fill>
      </a:tcStyle>
    </a:band1H>
    <a:band1V>
      <a:tcStyle>
        <a:tcBdr/>
        <a:fill>
          <a:solidFill>
            <a:schemeClr val="accent5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80" d="100"/>
          <a:sy n="80" d="100"/>
        </p:scale>
        <p:origin x="-618" y="-216"/>
      </p:cViewPr>
      <p:guideLst>
        <p:guide orient="horz" pos="2161"/>
        <p:guide pos="2880"/>
      </p:guideLst>
    </p:cSldViewPr>
  </p:slideViewPr>
  <p:outlineViewPr>
    <p:cViewPr varScale="1">
      <p:scale>
        <a:sx n="170" d="200"/>
        <a:sy n="170" d="200"/>
      </p:scale>
      <p:origin x="-780" y="-84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>
      <p:cViewPr varScale="1">
        <p:scale>
          <a:sx n="59" d="100"/>
          <a:sy n="59" d="100"/>
        </p:scale>
        <p:origin x="-1752" y="-72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9" name="Rectangle 1"/>
          <p:cNvSpPr>
            <a:spLocks noGrp="1" noRot="1" noChangeAspect="1" noChangeArrowheads="1"/>
          </p:cNvSpPr>
          <p:nvPr>
            <p:ph type="sldImg"/>
          </p:nvPr>
        </p:nvSpPr>
        <p:spPr bwMode="auto">
          <a:xfrm>
            <a:off x="1312863" y="1027113"/>
            <a:ext cx="4932362" cy="369887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</p:sp>
      <p:sp>
        <p:nvSpPr>
          <p:cNvPr id="2050" name="Rectangle 2"/>
          <p:cNvSpPr>
            <a:spLocks noGrp="1" noChangeArrowheads="1"/>
          </p:cNvSpPr>
          <p:nvPr>
            <p:ph type="body"/>
          </p:nvPr>
        </p:nvSpPr>
        <p:spPr bwMode="auto">
          <a:xfrm>
            <a:off x="1169988" y="5086350"/>
            <a:ext cx="5224462" cy="410527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/>
          <a:p>
            <a:pPr lvl="0"/>
            <a:endParaRPr lang="cs-CZ" smtClean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defTabSz="44912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1pPr>
    <a:lvl2pPr marL="742719" indent="-285662" algn="l" defTabSz="44912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2pPr>
    <a:lvl3pPr marL="1142643" indent="-228529" algn="l" defTabSz="44912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3pPr>
    <a:lvl4pPr marL="1599702" indent="-228529" algn="l" defTabSz="44912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4pPr>
    <a:lvl5pPr marL="2056760" indent="-228529" algn="l" defTabSz="44912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5pPr>
    <a:lvl6pPr marL="2285289" algn="l" defTabSz="914115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2347" algn="l" defTabSz="914115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199405" algn="l" defTabSz="914115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6462" algn="l" defTabSz="914115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89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312863" y="1027113"/>
            <a:ext cx="4933950" cy="3700462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2290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1169988" y="5086350"/>
            <a:ext cx="5226050" cy="4106863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Ten, ta, to</a:t>
            </a:r>
            <a:endParaRPr lang="cs-CZ" dirty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Kliknutím na sluníčko se dostaneme opět na stránku s obrázky</a:t>
            </a:r>
            <a:r>
              <a:rPr lang="cs-CZ" baseline="0" dirty="0" smtClean="0"/>
              <a:t> (úkoly) – když se dostaneme na tuto stránku jako k nápovědě při řešení příkladů. Jinak nejdříve opakujeme pády, potom skloňujeme.</a:t>
            </a:r>
            <a:endParaRPr lang="cs-CZ" dirty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Kliknutím na hvězdičku se dostaneme k nápovědě – stránku s přehledem skloňování v jednotném čísle. Obrázky se objevují postupně. Žáci určují,</a:t>
            </a:r>
            <a:r>
              <a:rPr lang="cs-CZ" baseline="0" dirty="0" smtClean="0"/>
              <a:t> jestli je skloňují podle vzoru město, v případě, že ne, obrázek zase zmizí. V kladném případě žáci skloňují. Je možnost užít nápovědu (hvězdička).</a:t>
            </a:r>
            <a:endParaRPr lang="cs-CZ" dirty="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0" marR="0" indent="0" algn="l" defTabSz="449123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buNone/>
              <a:tabLst/>
              <a:defRPr/>
            </a:pPr>
            <a:r>
              <a:rPr lang="cs-CZ" dirty="0" smtClean="0"/>
              <a:t>Kliknutím na sluníčko se dostaneme opět na stránku s obrázky</a:t>
            </a:r>
            <a:r>
              <a:rPr lang="cs-CZ" baseline="0" dirty="0" smtClean="0"/>
              <a:t> (úkoly).</a:t>
            </a: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Klepnutím na hvězdičku se dostaneme k nápovědě – skloňování podstatných jmen v množném čísle.</a:t>
            </a:r>
            <a:endParaRPr lang="cs-CZ" dirty="0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Odkrýváme řešení po řádcích.</a:t>
            </a:r>
            <a:endParaRPr lang="cs-CZ" dirty="0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56047" y="2348402"/>
            <a:ext cx="8568531" cy="162043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512094" y="4283818"/>
            <a:ext cx="7056438" cy="1931917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503868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1007734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511602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2015468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519335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302320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527069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4030936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16.3.2013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16.3.2013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96300" y="4857794"/>
            <a:ext cx="8568531" cy="1501435"/>
          </a:xfrm>
        </p:spPr>
        <p:txBody>
          <a:bodyPr anchor="t"/>
          <a:lstStyle>
            <a:lvl1pPr algn="l">
              <a:defRPr sz="44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96300" y="3204116"/>
            <a:ext cx="8568531" cy="1653678"/>
          </a:xfrm>
        </p:spPr>
        <p:txBody>
          <a:bodyPr anchor="b"/>
          <a:lstStyle>
            <a:lvl1pPr marL="0" indent="0">
              <a:buNone/>
              <a:defRPr sz="2200">
                <a:solidFill>
                  <a:schemeClr val="tx1">
                    <a:tint val="75000"/>
                  </a:schemeClr>
                </a:solidFill>
              </a:defRPr>
            </a:lvl1pPr>
            <a:lvl2pPr marL="503868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1007734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511602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4pPr>
            <a:lvl5pPr marL="2015468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5pPr>
            <a:lvl6pPr marL="2519335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6pPr>
            <a:lvl7pPr marL="3023201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7pPr>
            <a:lvl8pPr marL="3527069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8pPr>
            <a:lvl9pPr marL="4030936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16.3.2013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54788" y="1944167"/>
            <a:ext cx="4917805" cy="5500013"/>
          </a:xfrm>
        </p:spPr>
        <p:txBody>
          <a:bodyPr/>
          <a:lstStyle>
            <a:lvl1pPr>
              <a:defRPr sz="3100"/>
            </a:lvl1pPr>
            <a:lvl2pPr>
              <a:defRPr sz="2600"/>
            </a:lvl2pPr>
            <a:lvl3pPr>
              <a:defRPr sz="22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640603" y="1944167"/>
            <a:ext cx="4917805" cy="5500013"/>
          </a:xfrm>
        </p:spPr>
        <p:txBody>
          <a:bodyPr/>
          <a:lstStyle>
            <a:lvl1pPr>
              <a:defRPr sz="3100"/>
            </a:lvl1pPr>
            <a:lvl2pPr>
              <a:defRPr sz="2600"/>
            </a:lvl2pPr>
            <a:lvl3pPr>
              <a:defRPr sz="22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16.3.2013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4031" y="302737"/>
            <a:ext cx="9072563" cy="1259946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04031" y="1692179"/>
            <a:ext cx="4454027" cy="705219"/>
          </a:xfrm>
        </p:spPr>
        <p:txBody>
          <a:bodyPr anchor="b"/>
          <a:lstStyle>
            <a:lvl1pPr marL="0" indent="0">
              <a:buNone/>
              <a:defRPr sz="2600" b="1"/>
            </a:lvl1pPr>
            <a:lvl2pPr marL="503868" indent="0">
              <a:buNone/>
              <a:defRPr sz="2200" b="1"/>
            </a:lvl2pPr>
            <a:lvl3pPr marL="1007734" indent="0">
              <a:buNone/>
              <a:defRPr sz="2000" b="1"/>
            </a:lvl3pPr>
            <a:lvl4pPr marL="1511602" indent="0">
              <a:buNone/>
              <a:defRPr sz="1800" b="1"/>
            </a:lvl4pPr>
            <a:lvl5pPr marL="2015468" indent="0">
              <a:buNone/>
              <a:defRPr sz="1800" b="1"/>
            </a:lvl5pPr>
            <a:lvl6pPr marL="2519335" indent="0">
              <a:buNone/>
              <a:defRPr sz="1800" b="1"/>
            </a:lvl6pPr>
            <a:lvl7pPr marL="3023201" indent="0">
              <a:buNone/>
              <a:defRPr sz="1800" b="1"/>
            </a:lvl7pPr>
            <a:lvl8pPr marL="3527069" indent="0">
              <a:buNone/>
              <a:defRPr sz="1800" b="1"/>
            </a:lvl8pPr>
            <a:lvl9pPr marL="4030936" indent="0">
              <a:buNone/>
              <a:defRPr sz="18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04031" y="2397397"/>
            <a:ext cx="4454027" cy="43555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5120818" y="1692179"/>
            <a:ext cx="4455776" cy="705219"/>
          </a:xfrm>
        </p:spPr>
        <p:txBody>
          <a:bodyPr anchor="b"/>
          <a:lstStyle>
            <a:lvl1pPr marL="0" indent="0">
              <a:buNone/>
              <a:defRPr sz="2600" b="1"/>
            </a:lvl1pPr>
            <a:lvl2pPr marL="503868" indent="0">
              <a:buNone/>
              <a:defRPr sz="2200" b="1"/>
            </a:lvl2pPr>
            <a:lvl3pPr marL="1007734" indent="0">
              <a:buNone/>
              <a:defRPr sz="2000" b="1"/>
            </a:lvl3pPr>
            <a:lvl4pPr marL="1511602" indent="0">
              <a:buNone/>
              <a:defRPr sz="1800" b="1"/>
            </a:lvl4pPr>
            <a:lvl5pPr marL="2015468" indent="0">
              <a:buNone/>
              <a:defRPr sz="1800" b="1"/>
            </a:lvl5pPr>
            <a:lvl6pPr marL="2519335" indent="0">
              <a:buNone/>
              <a:defRPr sz="1800" b="1"/>
            </a:lvl6pPr>
            <a:lvl7pPr marL="3023201" indent="0">
              <a:buNone/>
              <a:defRPr sz="1800" b="1"/>
            </a:lvl7pPr>
            <a:lvl8pPr marL="3527069" indent="0">
              <a:buNone/>
              <a:defRPr sz="1800" b="1"/>
            </a:lvl8pPr>
            <a:lvl9pPr marL="4030936" indent="0">
              <a:buNone/>
              <a:defRPr sz="18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5120818" y="2397397"/>
            <a:ext cx="4455776" cy="43555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16.3.2013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16.3.2013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16.3.2013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4034" y="300987"/>
            <a:ext cx="3316456" cy="1280945"/>
          </a:xfrm>
        </p:spPr>
        <p:txBody>
          <a:bodyPr anchor="b"/>
          <a:lstStyle>
            <a:lvl1pPr algn="l">
              <a:defRPr sz="22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41247" y="300990"/>
            <a:ext cx="5635349" cy="6451973"/>
          </a:xfrm>
        </p:spPr>
        <p:txBody>
          <a:bodyPr/>
          <a:lstStyle>
            <a:lvl1pPr>
              <a:defRPr sz="3500"/>
            </a:lvl1pPr>
            <a:lvl2pPr>
              <a:defRPr sz="3100"/>
            </a:lvl2pPr>
            <a:lvl3pPr>
              <a:defRPr sz="2600"/>
            </a:lvl3pPr>
            <a:lvl4pPr>
              <a:defRPr sz="2200"/>
            </a:lvl4pPr>
            <a:lvl5pPr>
              <a:defRPr sz="2200"/>
            </a:lvl5pPr>
            <a:lvl6pPr>
              <a:defRPr sz="2200"/>
            </a:lvl6pPr>
            <a:lvl7pPr>
              <a:defRPr sz="2200"/>
            </a:lvl7pPr>
            <a:lvl8pPr>
              <a:defRPr sz="2200"/>
            </a:lvl8pPr>
            <a:lvl9pPr>
              <a:defRPr sz="22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04034" y="1581935"/>
            <a:ext cx="3316456" cy="5171028"/>
          </a:xfrm>
        </p:spPr>
        <p:txBody>
          <a:bodyPr/>
          <a:lstStyle>
            <a:lvl1pPr marL="0" indent="0">
              <a:buNone/>
              <a:defRPr sz="1500"/>
            </a:lvl1pPr>
            <a:lvl2pPr marL="503868" indent="0">
              <a:buNone/>
              <a:defRPr sz="1300"/>
            </a:lvl2pPr>
            <a:lvl3pPr marL="1007734" indent="0">
              <a:buNone/>
              <a:defRPr sz="1100"/>
            </a:lvl3pPr>
            <a:lvl4pPr marL="1511602" indent="0">
              <a:buNone/>
              <a:defRPr sz="1000"/>
            </a:lvl4pPr>
            <a:lvl5pPr marL="2015468" indent="0">
              <a:buNone/>
              <a:defRPr sz="1000"/>
            </a:lvl5pPr>
            <a:lvl6pPr marL="2519335" indent="0">
              <a:buNone/>
              <a:defRPr sz="1000"/>
            </a:lvl6pPr>
            <a:lvl7pPr marL="3023201" indent="0">
              <a:buNone/>
              <a:defRPr sz="1000"/>
            </a:lvl7pPr>
            <a:lvl8pPr marL="3527069" indent="0">
              <a:buNone/>
              <a:defRPr sz="1000"/>
            </a:lvl8pPr>
            <a:lvl9pPr marL="4030936" indent="0">
              <a:buNone/>
              <a:defRPr sz="1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16.3.2013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975873" y="5291772"/>
            <a:ext cx="6048375" cy="624724"/>
          </a:xfrm>
        </p:spPr>
        <p:txBody>
          <a:bodyPr anchor="b"/>
          <a:lstStyle>
            <a:lvl1pPr algn="l">
              <a:defRPr sz="22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975873" y="675471"/>
            <a:ext cx="6048375" cy="4535805"/>
          </a:xfrm>
        </p:spPr>
        <p:txBody>
          <a:bodyPr/>
          <a:lstStyle>
            <a:lvl1pPr marL="0" indent="0">
              <a:buNone/>
              <a:defRPr sz="3500"/>
            </a:lvl1pPr>
            <a:lvl2pPr marL="503868" indent="0">
              <a:buNone/>
              <a:defRPr sz="3100"/>
            </a:lvl2pPr>
            <a:lvl3pPr marL="1007734" indent="0">
              <a:buNone/>
              <a:defRPr sz="2600"/>
            </a:lvl3pPr>
            <a:lvl4pPr marL="1511602" indent="0">
              <a:buNone/>
              <a:defRPr sz="2200"/>
            </a:lvl4pPr>
            <a:lvl5pPr marL="2015468" indent="0">
              <a:buNone/>
              <a:defRPr sz="2200"/>
            </a:lvl5pPr>
            <a:lvl6pPr marL="2519335" indent="0">
              <a:buNone/>
              <a:defRPr sz="2200"/>
            </a:lvl6pPr>
            <a:lvl7pPr marL="3023201" indent="0">
              <a:buNone/>
              <a:defRPr sz="2200"/>
            </a:lvl7pPr>
            <a:lvl8pPr marL="3527069" indent="0">
              <a:buNone/>
              <a:defRPr sz="2200"/>
            </a:lvl8pPr>
            <a:lvl9pPr marL="4030936" indent="0">
              <a:buNone/>
              <a:defRPr sz="22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975873" y="5916496"/>
            <a:ext cx="6048375" cy="887211"/>
          </a:xfrm>
        </p:spPr>
        <p:txBody>
          <a:bodyPr/>
          <a:lstStyle>
            <a:lvl1pPr marL="0" indent="0">
              <a:buNone/>
              <a:defRPr sz="1500"/>
            </a:lvl1pPr>
            <a:lvl2pPr marL="503868" indent="0">
              <a:buNone/>
              <a:defRPr sz="1300"/>
            </a:lvl2pPr>
            <a:lvl3pPr marL="1007734" indent="0">
              <a:buNone/>
              <a:defRPr sz="1100"/>
            </a:lvl3pPr>
            <a:lvl4pPr marL="1511602" indent="0">
              <a:buNone/>
              <a:defRPr sz="1000"/>
            </a:lvl4pPr>
            <a:lvl5pPr marL="2015468" indent="0">
              <a:buNone/>
              <a:defRPr sz="1000"/>
            </a:lvl5pPr>
            <a:lvl6pPr marL="2519335" indent="0">
              <a:buNone/>
              <a:defRPr sz="1000"/>
            </a:lvl6pPr>
            <a:lvl7pPr marL="3023201" indent="0">
              <a:buNone/>
              <a:defRPr sz="1000"/>
            </a:lvl7pPr>
            <a:lvl8pPr marL="3527069" indent="0">
              <a:buNone/>
              <a:defRPr sz="1000"/>
            </a:lvl8pPr>
            <a:lvl9pPr marL="4030936" indent="0">
              <a:buNone/>
              <a:defRPr sz="1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16.3.2013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16.3.2013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8057499" y="334236"/>
            <a:ext cx="2500906" cy="7109944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54785" y="334236"/>
            <a:ext cx="7334704" cy="7109944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16.3.2013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504031" y="302737"/>
            <a:ext cx="9072563" cy="1259946"/>
          </a:xfrm>
          <a:prstGeom prst="rect">
            <a:avLst/>
          </a:prstGeom>
        </p:spPr>
        <p:txBody>
          <a:bodyPr vert="horz" lIns="100772" tIns="50387" rIns="100772" bIns="50387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04031" y="1763927"/>
            <a:ext cx="9072563" cy="4989036"/>
          </a:xfrm>
          <a:prstGeom prst="rect">
            <a:avLst/>
          </a:prstGeom>
        </p:spPr>
        <p:txBody>
          <a:bodyPr vert="horz" lIns="100772" tIns="50387" rIns="100772" bIns="50387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504031" y="7006701"/>
            <a:ext cx="2352146" cy="402483"/>
          </a:xfrm>
          <a:prstGeom prst="rect">
            <a:avLst/>
          </a:prstGeom>
        </p:spPr>
        <p:txBody>
          <a:bodyPr vert="horz" lIns="100772" tIns="50387" rIns="100772" bIns="50387" rtlCol="0" anchor="ctr"/>
          <a:lstStyle>
            <a:lvl1pPr algn="l">
              <a:defRPr sz="13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A56266C-A932-4797-A742-7BB4CAE8A728}" type="datetimeFigureOut">
              <a:rPr lang="cs-CZ" smtClean="0"/>
              <a:pPr/>
              <a:t>16.3.2013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444214" y="7006701"/>
            <a:ext cx="3192198" cy="402483"/>
          </a:xfrm>
          <a:prstGeom prst="rect">
            <a:avLst/>
          </a:prstGeom>
        </p:spPr>
        <p:txBody>
          <a:bodyPr vert="horz" lIns="100772" tIns="50387" rIns="100772" bIns="50387" rtlCol="0" anchor="ctr"/>
          <a:lstStyle>
            <a:lvl1pPr algn="ctr">
              <a:defRPr sz="13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7224448" y="7006701"/>
            <a:ext cx="2352146" cy="402483"/>
          </a:xfrm>
          <a:prstGeom prst="rect">
            <a:avLst/>
          </a:prstGeom>
        </p:spPr>
        <p:txBody>
          <a:bodyPr vert="horz" lIns="100772" tIns="50387" rIns="100772" bIns="50387" rtlCol="0" anchor="ctr"/>
          <a:lstStyle>
            <a:lvl1pPr algn="r">
              <a:defRPr sz="13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29" r:id="rId1"/>
    <p:sldLayoutId id="2147483830" r:id="rId2"/>
    <p:sldLayoutId id="2147483831" r:id="rId3"/>
    <p:sldLayoutId id="2147483832" r:id="rId4"/>
    <p:sldLayoutId id="2147483833" r:id="rId5"/>
    <p:sldLayoutId id="2147483834" r:id="rId6"/>
    <p:sldLayoutId id="2147483835" r:id="rId7"/>
    <p:sldLayoutId id="2147483836" r:id="rId8"/>
    <p:sldLayoutId id="2147483837" r:id="rId9"/>
    <p:sldLayoutId id="2147483838" r:id="rId10"/>
    <p:sldLayoutId id="2147483839" r:id="rId11"/>
  </p:sldLayoutIdLst>
  <p:txStyles>
    <p:titleStyle>
      <a:lvl1pPr algn="ctr" defTabSz="1007734" rtl="0" eaLnBrk="1" latinLnBrk="0" hangingPunct="1">
        <a:spcBef>
          <a:spcPct val="0"/>
        </a:spcBef>
        <a:buNone/>
        <a:defRPr sz="49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77900" indent="-377900" algn="l" defTabSz="1007734" rtl="0" eaLnBrk="1" latinLnBrk="0" hangingPunct="1">
        <a:spcBef>
          <a:spcPct val="20000"/>
        </a:spcBef>
        <a:buFont typeface="Arial" pitchFamily="34" charset="0"/>
        <a:buChar char="•"/>
        <a:defRPr sz="3500" kern="1200">
          <a:solidFill>
            <a:schemeClr val="tx1"/>
          </a:solidFill>
          <a:latin typeface="+mn-lt"/>
          <a:ea typeface="+mn-ea"/>
          <a:cs typeface="+mn-cs"/>
        </a:defRPr>
      </a:lvl1pPr>
      <a:lvl2pPr marL="818784" indent="-314916" algn="l" defTabSz="1007734" rtl="0" eaLnBrk="1" latinLnBrk="0" hangingPunct="1">
        <a:spcBef>
          <a:spcPct val="20000"/>
        </a:spcBef>
        <a:buFont typeface="Arial" pitchFamily="34" charset="0"/>
        <a:buChar char="–"/>
        <a:defRPr sz="3100" kern="1200">
          <a:solidFill>
            <a:schemeClr val="tx1"/>
          </a:solidFill>
          <a:latin typeface="+mn-lt"/>
          <a:ea typeface="+mn-ea"/>
          <a:cs typeface="+mn-cs"/>
        </a:defRPr>
      </a:lvl2pPr>
      <a:lvl3pPr marL="1259669" indent="-251934" algn="l" defTabSz="1007734" rtl="0" eaLnBrk="1" latinLnBrk="0" hangingPunct="1">
        <a:spcBef>
          <a:spcPct val="20000"/>
        </a:spcBef>
        <a:buFont typeface="Arial" pitchFamily="34" charset="0"/>
        <a:buChar char="•"/>
        <a:defRPr sz="2600" kern="1200">
          <a:solidFill>
            <a:schemeClr val="tx1"/>
          </a:solidFill>
          <a:latin typeface="+mn-lt"/>
          <a:ea typeface="+mn-ea"/>
          <a:cs typeface="+mn-cs"/>
        </a:defRPr>
      </a:lvl3pPr>
      <a:lvl4pPr marL="1763534" indent="-251934" algn="l" defTabSz="1007734" rtl="0" eaLnBrk="1" latinLnBrk="0" hangingPunct="1">
        <a:spcBef>
          <a:spcPct val="20000"/>
        </a:spcBef>
        <a:buFont typeface="Arial" pitchFamily="34" charset="0"/>
        <a:buChar char="–"/>
        <a:defRPr sz="2200" kern="1200">
          <a:solidFill>
            <a:schemeClr val="tx1"/>
          </a:solidFill>
          <a:latin typeface="+mn-lt"/>
          <a:ea typeface="+mn-ea"/>
          <a:cs typeface="+mn-cs"/>
        </a:defRPr>
      </a:lvl4pPr>
      <a:lvl5pPr marL="2267402" indent="-251934" algn="l" defTabSz="1007734" rtl="0" eaLnBrk="1" latinLnBrk="0" hangingPunct="1">
        <a:spcBef>
          <a:spcPct val="20000"/>
        </a:spcBef>
        <a:buFont typeface="Arial" pitchFamily="34" charset="0"/>
        <a:buChar char="»"/>
        <a:defRPr sz="2200" kern="1200">
          <a:solidFill>
            <a:schemeClr val="tx1"/>
          </a:solidFill>
          <a:latin typeface="+mn-lt"/>
          <a:ea typeface="+mn-ea"/>
          <a:cs typeface="+mn-cs"/>
        </a:defRPr>
      </a:lvl5pPr>
      <a:lvl6pPr marL="2771269" indent="-251934" algn="l" defTabSz="1007734" rtl="0" eaLnBrk="1" latinLnBrk="0" hangingPunct="1">
        <a:spcBef>
          <a:spcPct val="20000"/>
        </a:spcBef>
        <a:buFont typeface="Arial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6pPr>
      <a:lvl7pPr marL="3275136" indent="-251934" algn="l" defTabSz="1007734" rtl="0" eaLnBrk="1" latinLnBrk="0" hangingPunct="1">
        <a:spcBef>
          <a:spcPct val="20000"/>
        </a:spcBef>
        <a:buFont typeface="Arial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7pPr>
      <a:lvl8pPr marL="3779003" indent="-251934" algn="l" defTabSz="1007734" rtl="0" eaLnBrk="1" latinLnBrk="0" hangingPunct="1">
        <a:spcBef>
          <a:spcPct val="20000"/>
        </a:spcBef>
        <a:buFont typeface="Arial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8pPr>
      <a:lvl9pPr marL="4282870" indent="-251934" algn="l" defTabSz="1007734" rtl="0" eaLnBrk="1" latinLnBrk="0" hangingPunct="1">
        <a:spcBef>
          <a:spcPct val="20000"/>
        </a:spcBef>
        <a:buFont typeface="Arial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1007734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03868" algn="l" defTabSz="1007734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007734" algn="l" defTabSz="1007734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511602" algn="l" defTabSz="1007734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15468" algn="l" defTabSz="1007734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9335" algn="l" defTabSz="1007734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3023201" algn="l" defTabSz="1007734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527069" algn="l" defTabSz="1007734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4030936" algn="l" defTabSz="1007734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jpe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" Target="slide6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jpeg"/><Relationship Id="rId3" Type="http://schemas.openxmlformats.org/officeDocument/2006/relationships/slide" Target="slide5.xml"/><Relationship Id="rId7" Type="http://schemas.openxmlformats.org/officeDocument/2006/relationships/image" Target="../media/image8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jpeg"/><Relationship Id="rId5" Type="http://schemas.openxmlformats.org/officeDocument/2006/relationships/image" Target="../media/image6.wmf"/><Relationship Id="rId4" Type="http://schemas.openxmlformats.org/officeDocument/2006/relationships/image" Target="../media/image5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" Target="slide8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" Target="slide7.xm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jpeg"/><Relationship Id="rId5" Type="http://schemas.openxmlformats.org/officeDocument/2006/relationships/image" Target="../media/image10.jpeg"/><Relationship Id="rId4" Type="http://schemas.openxmlformats.org/officeDocument/2006/relationships/image" Target="../media/image7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7.jpeg"/><Relationship Id="rId5" Type="http://schemas.openxmlformats.org/officeDocument/2006/relationships/image" Target="../media/image16.jpeg"/><Relationship Id="rId4" Type="http://schemas.openxmlformats.org/officeDocument/2006/relationships/image" Target="../media/image15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Hrad" TargetMode="External"/><Relationship Id="rId7" Type="http://schemas.openxmlformats.org/officeDocument/2006/relationships/hyperlink" Target="http://upload.wikimedia.org/wikipedia/commons/1/16/Charles_IV-John_Ocko_votive_picture-fragment.jpg" TargetMode="External"/><Relationship Id="rId2" Type="http://schemas.openxmlformats.org/officeDocument/2006/relationships/hyperlink" Target="http://cs.wikipedia.org/wiki/R%C5%AF%C5%BEe" TargetMode="External"/><Relationship Id="rId1" Type="http://schemas.openxmlformats.org/officeDocument/2006/relationships/slideLayout" Target="../slideLayouts/slideLayout6.xml"/><Relationship Id="rId6" Type="http://schemas.openxmlformats.org/officeDocument/2006/relationships/hyperlink" Target="http://upload.wikimedia.org/wikipedia/commons/a/ae/Boat_in_Prague.jpg?uselang=cs" TargetMode="External"/><Relationship Id="rId5" Type="http://schemas.openxmlformats.org/officeDocument/2006/relationships/hyperlink" Target="http://www.office.microsoft.com/" TargetMode="External"/><Relationship Id="rId4" Type="http://schemas.openxmlformats.org/officeDocument/2006/relationships/hyperlink" Target="http://cs.wikipedia.org/wiki/Pra%C5%BEsk%C3%BD_hrad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232000" y="899517"/>
            <a:ext cx="5751513" cy="1408113"/>
          </a:xfrm>
          <a:prstGeom prst="rect">
            <a:avLst/>
          </a:prstGeom>
          <a:noFill/>
          <a:ln w="19050">
            <a:solidFill>
              <a:srgbClr val="008000"/>
            </a:solidFill>
            <a:round/>
            <a:headEnd/>
            <a:tailEnd/>
          </a:ln>
          <a:effectLst/>
        </p:spPr>
      </p:pic>
      <p:graphicFrame>
        <p:nvGraphicFramePr>
          <p:cNvPr id="3075" name="Group 3"/>
          <p:cNvGraphicFramePr>
            <a:graphicFrameLocks noGrp="1"/>
          </p:cNvGraphicFramePr>
          <p:nvPr/>
        </p:nvGraphicFramePr>
        <p:xfrm>
          <a:off x="935856" y="2627709"/>
          <a:ext cx="8496944" cy="4324630"/>
        </p:xfrm>
        <a:graphic>
          <a:graphicData uri="http://schemas.openxmlformats.org/drawingml/2006/table">
            <a:tbl>
              <a:tblPr/>
              <a:tblGrid>
                <a:gridCol w="4154063"/>
                <a:gridCol w="4342881"/>
              </a:tblGrid>
              <a:tr h="249244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Název školy</a:t>
                      </a:r>
                    </a:p>
                  </a:txBody>
                  <a:tcPr marL="90000" marR="90000" marT="64584" marB="4680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Plavská škola</a:t>
                      </a:r>
                    </a:p>
                  </a:txBody>
                  <a:tcPr marL="90000" marR="90000" marT="64584" marB="4680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  <a:tr h="321252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Autor</a:t>
                      </a:r>
                    </a:p>
                  </a:txBody>
                  <a:tcPr marL="90000" marR="90000" marT="64584" marB="4680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Mgr. Jana </a:t>
                      </a:r>
                      <a:r>
                        <a:rPr kumimoji="0" lang="cs-CZ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Kneřová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pitchFamily="34" charset="0"/>
                        <a:ea typeface="MS Gothic" charset="0"/>
                        <a:cs typeface="Arial" pitchFamily="34" charset="0"/>
                      </a:endParaRPr>
                    </a:p>
                  </a:txBody>
                  <a:tcPr marL="90000" marR="90000" marT="64584" marB="4680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  <a:tr h="950853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Název</a:t>
                      </a:r>
                    </a:p>
                  </a:txBody>
                  <a:tcPr marL="90000" marR="90000" marT="64584" marB="4680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VY_32_INOVACE_16_ČJ_</a:t>
                      </a: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Podstatná jména_hrad</a:t>
                      </a:r>
                    </a:p>
                  </a:txBody>
                  <a:tcPr marL="90000" marR="90000" marT="64584" marB="4680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  <a:tr h="321252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Téma</a:t>
                      </a: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pitchFamily="34" charset="0"/>
                        <a:ea typeface="MS Gothic" charset="0"/>
                        <a:cs typeface="Arial" pitchFamily="34" charset="0"/>
                      </a:endParaRP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Číslo projektu</a:t>
                      </a: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pitchFamily="34" charset="0"/>
                        <a:ea typeface="MS Gothic" charset="0"/>
                        <a:cs typeface="Arial" pitchFamily="34" charset="0"/>
                      </a:endParaRP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Anotace</a:t>
                      </a:r>
                    </a:p>
                  </a:txBody>
                  <a:tcPr marL="90000" marR="90000" marT="64584" marB="4680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ČJ 4 – Podstatná jména - skloňování</a:t>
                      </a: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pitchFamily="34" charset="0"/>
                        <a:ea typeface="MS Gothic" charset="0"/>
                        <a:cs typeface="Arial" pitchFamily="34" charset="0"/>
                      </a:endParaRPr>
                    </a:p>
                    <a:p>
                      <a:r>
                        <a:rPr kumimoji="0"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CZ.1.07/1.4.00/21.1135</a:t>
                      </a: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latin typeface="Arial" pitchFamily="34" charset="0"/>
                        <a:ea typeface="MS Gothic" charset="0"/>
                        <a:cs typeface="Arial" pitchFamily="34" charset="0"/>
                      </a:endParaRP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Žáci se seznámí se skloňováním vzoru</a:t>
                      </a:r>
                      <a:r>
                        <a:rPr lang="cs-CZ" sz="1800" kern="120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 hrad. Procvičí si skloňování                           na příkladech</a:t>
                      </a:r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. Vysvětlení</a:t>
                      </a:r>
                      <a:r>
                        <a:rPr lang="cs-CZ" sz="1800" kern="120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 pojmu hrad, mezipředmětové vztahy</a:t>
                      </a:r>
                      <a:endParaRPr lang="cs-CZ" sz="1800" kern="1200" dirty="0" smtClean="0">
                        <a:solidFill>
                          <a:schemeClr val="tx1"/>
                        </a:solidFill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Rozvoj</a:t>
                      </a:r>
                      <a:r>
                        <a:rPr lang="cs-CZ" sz="1800" kern="120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 logického a tvořivého myšlení.</a:t>
                      </a: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lang="cs-CZ" sz="1800" kern="120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Využívání animace.</a:t>
                      </a:r>
                      <a:endParaRPr lang="cs-CZ" sz="1800" kern="1200" dirty="0" smtClean="0">
                        <a:solidFill>
                          <a:schemeClr val="tx1"/>
                        </a:solidFill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 marL="90000" marR="90000" marT="64584" marB="4680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  <a:tr h="321252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endParaRPr kumimoji="0" lang="cs-CZ" sz="17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ea typeface="MS Gothic" charset="0"/>
                        <a:cs typeface="MS Gothic" charset="0"/>
                      </a:endParaRPr>
                    </a:p>
                  </a:txBody>
                  <a:tcPr marL="90000" marR="90000" marT="64584" marB="4680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endParaRPr kumimoji="0" lang="cs-CZ" sz="17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ea typeface="MS Gothic" charset="0"/>
                        <a:cs typeface="MS Gothic" charset="0"/>
                      </a:endParaRPr>
                    </a:p>
                  </a:txBody>
                  <a:tcPr marL="90000" marR="90000" marT="64584" marB="4680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Lichoběžník 7"/>
          <p:cNvSpPr/>
          <p:nvPr/>
        </p:nvSpPr>
        <p:spPr>
          <a:xfrm rot="10800000">
            <a:off x="575816" y="1043533"/>
            <a:ext cx="9001000" cy="5616624"/>
          </a:xfrm>
          <a:prstGeom prst="trapezoid">
            <a:avLst/>
          </a:prstGeom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863848" y="1619597"/>
            <a:ext cx="8424936" cy="2840136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9600" b="1" cap="none" spc="0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lumMod val="5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PODSTATNÁ JMÉNA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3600152" y="4715941"/>
            <a:ext cx="2630848" cy="135178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hrad</a:t>
            </a:r>
            <a:endParaRPr lang="cs-CZ" sz="8800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pic>
        <p:nvPicPr>
          <p:cNvPr id="2050" name="Picture 2" descr="C:\Documents and Settings\Dum\Local Settings\Temporary Internet Files\Content.IE5\PFM8W5XS\MP900178492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552480" y="5075981"/>
            <a:ext cx="3235996" cy="2135757"/>
          </a:xfrm>
          <a:prstGeom prst="rect">
            <a:avLst/>
          </a:prstGeom>
          <a:ln>
            <a:solidFill>
              <a:srgbClr val="FFC000"/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2051" name="Picture 3" descr="C:\Documents and Settings\Dum\Local Settings\Temporary Internet Files\Content.IE5\Z8LVV6WW\MP900402138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flipH="1">
            <a:off x="575816" y="3923853"/>
            <a:ext cx="2160240" cy="3243528"/>
          </a:xfrm>
          <a:prstGeom prst="rect">
            <a:avLst/>
          </a:prstGeom>
          <a:ln>
            <a:solidFill>
              <a:srgbClr val="FFC000"/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1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8000"/>
                            </p:stCondLst>
                            <p:childTnLst>
                              <p:par>
                                <p:cTn id="21" presetID="23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6" grpId="0"/>
      <p:bldP spid="5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6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  <a:solidFill>
            <a:schemeClr val="bg1">
              <a:lumMod val="85000"/>
            </a:schemeClr>
          </a:solidFill>
          <a:ln w="28575">
            <a:solidFill>
              <a:srgbClr val="FFC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vert="horz" lIns="100772" tIns="50387" rIns="100772" bIns="50387" rtlCol="0" anchor="ctr">
            <a:normAutofit/>
          </a:bodyPr>
          <a:lstStyle/>
          <a:p>
            <a:pPr marL="0" marR="0" lvl="0" indent="0" algn="ctr" defTabSz="1007734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6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 Black" pitchFamily="34" charset="0"/>
                <a:ea typeface="+mj-ea"/>
                <a:cs typeface="+mj-cs"/>
              </a:rPr>
              <a:t>VZORY podstatných jmen</a:t>
            </a:r>
            <a:endParaRPr kumimoji="0" lang="cs-CZ" sz="3600" b="1" i="0" u="none" strike="noStrike" kern="1200" cap="none" spc="0" normalizeH="0" baseline="0" noProof="0" dirty="0">
              <a:ln>
                <a:noFill/>
              </a:ln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Arial Black" pitchFamily="34" charset="0"/>
              <a:ea typeface="+mj-ea"/>
              <a:cs typeface="+mj-cs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03808" y="2627709"/>
            <a:ext cx="1224136" cy="664797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 w="12700">
            <a:solidFill>
              <a:srgbClr val="C00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002060"/>
                </a:solidFill>
                <a:latin typeface="Arial Black" pitchFamily="34" charset="0"/>
              </a:rPr>
              <a:t>pán</a:t>
            </a:r>
            <a:endParaRPr lang="cs-CZ" sz="4000" b="1" dirty="0">
              <a:solidFill>
                <a:srgbClr val="002060"/>
              </a:solidFill>
              <a:latin typeface="Arial Black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952080" y="2627709"/>
            <a:ext cx="1440160" cy="664797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 w="12700">
            <a:solidFill>
              <a:srgbClr val="C00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002060"/>
                </a:solidFill>
                <a:latin typeface="Arial Black" pitchFamily="34" charset="0"/>
              </a:rPr>
              <a:t>hrad</a:t>
            </a:r>
            <a:endParaRPr lang="cs-CZ" sz="4000" b="1" dirty="0">
              <a:solidFill>
                <a:srgbClr val="002060"/>
              </a:solidFill>
              <a:latin typeface="Arial Black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400352" y="2627709"/>
            <a:ext cx="1440160" cy="664797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 w="12700">
            <a:solidFill>
              <a:srgbClr val="C00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002060"/>
                </a:solidFill>
                <a:latin typeface="Arial Black" pitchFamily="34" charset="0"/>
              </a:rPr>
              <a:t>muž</a:t>
            </a:r>
            <a:endParaRPr lang="cs-CZ" sz="4000" b="1" dirty="0">
              <a:solidFill>
                <a:srgbClr val="002060"/>
              </a:solidFill>
              <a:latin typeface="Arial Black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8064648" y="2627709"/>
            <a:ext cx="1512168" cy="664797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 w="12700">
            <a:solidFill>
              <a:srgbClr val="C00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002060"/>
                </a:solidFill>
                <a:latin typeface="Arial Black" pitchFamily="34" charset="0"/>
              </a:rPr>
              <a:t>stroj</a:t>
            </a:r>
            <a:endParaRPr lang="cs-CZ" sz="4000" b="1" dirty="0">
              <a:solidFill>
                <a:srgbClr val="002060"/>
              </a:solidFill>
              <a:latin typeface="Arial Black" pitchFamily="34" charset="0"/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503808" y="1763613"/>
            <a:ext cx="3600400" cy="664797"/>
          </a:xfrm>
          <a:prstGeom prst="rect">
            <a:avLst/>
          </a:prstGeom>
          <a:solidFill>
            <a:srgbClr val="002060"/>
          </a:solidFill>
          <a:ln>
            <a:solidFill>
              <a:srgbClr val="FFC000"/>
            </a:solidFill>
          </a:ln>
        </p:spPr>
        <p:txBody>
          <a:bodyPr wrap="square">
            <a:spAutoFit/>
          </a:bodyPr>
          <a:lstStyle/>
          <a:p>
            <a:r>
              <a:rPr lang="cs-CZ" sz="4000" b="1" dirty="0" smtClean="0">
                <a:solidFill>
                  <a:srgbClr val="FFC000"/>
                </a:solidFill>
                <a:latin typeface="Arial Black" pitchFamily="34" charset="0"/>
              </a:rPr>
              <a:t>Mužský rod</a:t>
            </a:r>
          </a:p>
        </p:txBody>
      </p:sp>
      <p:sp>
        <p:nvSpPr>
          <p:cNvPr id="12" name="Obdélník 11"/>
          <p:cNvSpPr/>
          <p:nvPr/>
        </p:nvSpPr>
        <p:spPr>
          <a:xfrm>
            <a:off x="575816" y="5796061"/>
            <a:ext cx="3600400" cy="664797"/>
          </a:xfrm>
          <a:prstGeom prst="rect">
            <a:avLst/>
          </a:prstGeom>
          <a:solidFill>
            <a:srgbClr val="002060"/>
          </a:solidFill>
          <a:ln>
            <a:solidFill>
              <a:srgbClr val="FFC000"/>
            </a:solidFill>
          </a:ln>
        </p:spPr>
        <p:txBody>
          <a:bodyPr wrap="square">
            <a:spAutoFit/>
          </a:bodyPr>
          <a:lstStyle/>
          <a:p>
            <a:r>
              <a:rPr lang="cs-CZ" sz="4000" b="1" dirty="0" smtClean="0">
                <a:solidFill>
                  <a:srgbClr val="FFC000"/>
                </a:solidFill>
                <a:latin typeface="Arial Black" pitchFamily="34" charset="0"/>
              </a:rPr>
              <a:t>Střední rod</a:t>
            </a:r>
          </a:p>
        </p:txBody>
      </p:sp>
      <p:sp>
        <p:nvSpPr>
          <p:cNvPr id="13" name="Obdélník 12"/>
          <p:cNvSpPr/>
          <p:nvPr/>
        </p:nvSpPr>
        <p:spPr>
          <a:xfrm>
            <a:off x="575816" y="3707829"/>
            <a:ext cx="3600400" cy="664797"/>
          </a:xfrm>
          <a:prstGeom prst="rect">
            <a:avLst/>
          </a:prstGeom>
          <a:solidFill>
            <a:srgbClr val="002060"/>
          </a:solidFill>
          <a:ln>
            <a:solidFill>
              <a:srgbClr val="FFC000"/>
            </a:solidFill>
          </a:ln>
        </p:spPr>
        <p:txBody>
          <a:bodyPr wrap="square">
            <a:spAutoFit/>
          </a:bodyPr>
          <a:lstStyle/>
          <a:p>
            <a:r>
              <a:rPr lang="cs-CZ" sz="4000" b="1" dirty="0" smtClean="0">
                <a:solidFill>
                  <a:srgbClr val="FFC000"/>
                </a:solidFill>
                <a:latin typeface="Arial Black" pitchFamily="34" charset="0"/>
              </a:rPr>
              <a:t>Ženský rod</a:t>
            </a:r>
          </a:p>
        </p:txBody>
      </p:sp>
      <p:sp>
        <p:nvSpPr>
          <p:cNvPr id="14" name="TextovéPole 13"/>
          <p:cNvSpPr txBox="1"/>
          <p:nvPr/>
        </p:nvSpPr>
        <p:spPr>
          <a:xfrm>
            <a:off x="575816" y="4715941"/>
            <a:ext cx="1584176" cy="664797"/>
          </a:xfrm>
          <a:prstGeom prst="rect">
            <a:avLst/>
          </a:prstGeom>
          <a:solidFill>
            <a:schemeClr val="accent6">
              <a:lumMod val="75000"/>
            </a:schemeClr>
          </a:solidFill>
          <a:ln w="12700">
            <a:solidFill>
              <a:srgbClr val="C00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002060"/>
                </a:solidFill>
                <a:latin typeface="Arial Black" pitchFamily="34" charset="0"/>
              </a:rPr>
              <a:t>žena</a:t>
            </a:r>
            <a:endParaRPr lang="cs-CZ" sz="4000" b="1" dirty="0">
              <a:solidFill>
                <a:srgbClr val="002060"/>
              </a:solidFill>
              <a:latin typeface="Arial Black" pitchFamily="34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3024088" y="4715941"/>
            <a:ext cx="1440160" cy="664797"/>
          </a:xfrm>
          <a:prstGeom prst="rect">
            <a:avLst/>
          </a:prstGeom>
          <a:solidFill>
            <a:schemeClr val="accent6">
              <a:lumMod val="75000"/>
            </a:schemeClr>
          </a:solidFill>
          <a:ln w="12700">
            <a:solidFill>
              <a:srgbClr val="C00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002060"/>
                </a:solidFill>
                <a:latin typeface="Arial Black" pitchFamily="34" charset="0"/>
              </a:rPr>
              <a:t>růže</a:t>
            </a:r>
            <a:endParaRPr lang="cs-CZ" sz="4000" b="1" dirty="0">
              <a:solidFill>
                <a:srgbClr val="002060"/>
              </a:solidFill>
              <a:latin typeface="Arial Black" pitchFamily="34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5328344" y="4715941"/>
            <a:ext cx="1728192" cy="664797"/>
          </a:xfrm>
          <a:prstGeom prst="rect">
            <a:avLst/>
          </a:prstGeom>
          <a:solidFill>
            <a:schemeClr val="accent6">
              <a:lumMod val="75000"/>
            </a:schemeClr>
          </a:solidFill>
          <a:ln w="12700">
            <a:solidFill>
              <a:srgbClr val="C00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002060"/>
                </a:solidFill>
                <a:latin typeface="Arial Black" pitchFamily="34" charset="0"/>
              </a:rPr>
              <a:t>píseň</a:t>
            </a:r>
            <a:endParaRPr lang="cs-CZ" sz="4000" b="1" dirty="0">
              <a:solidFill>
                <a:srgbClr val="002060"/>
              </a:solidFill>
              <a:latin typeface="Arial Black" pitchFamily="34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8064648" y="4715941"/>
            <a:ext cx="1440160" cy="664797"/>
          </a:xfrm>
          <a:prstGeom prst="rect">
            <a:avLst/>
          </a:prstGeom>
          <a:solidFill>
            <a:schemeClr val="accent6">
              <a:lumMod val="75000"/>
            </a:schemeClr>
          </a:solidFill>
          <a:ln w="12700">
            <a:solidFill>
              <a:srgbClr val="C00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002060"/>
                </a:solidFill>
                <a:latin typeface="Arial Black" pitchFamily="34" charset="0"/>
              </a:rPr>
              <a:t>kost</a:t>
            </a:r>
            <a:endParaRPr lang="cs-CZ" sz="4000" b="1" dirty="0">
              <a:solidFill>
                <a:srgbClr val="002060"/>
              </a:solidFill>
              <a:latin typeface="Arial Black" pitchFamily="34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7272560" y="6588149"/>
            <a:ext cx="2304256" cy="664797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 w="12700">
            <a:solidFill>
              <a:srgbClr val="C00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002060"/>
                </a:solidFill>
                <a:latin typeface="Arial Black" pitchFamily="34" charset="0"/>
              </a:rPr>
              <a:t>stavení</a:t>
            </a:r>
            <a:endParaRPr lang="cs-CZ" sz="4000" b="1" dirty="0">
              <a:solidFill>
                <a:srgbClr val="002060"/>
              </a:solidFill>
              <a:latin typeface="Arial Black" pitchFamily="34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5256336" y="6588149"/>
            <a:ext cx="1512168" cy="664797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 w="12700">
            <a:solidFill>
              <a:srgbClr val="C00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002060"/>
                </a:solidFill>
                <a:latin typeface="Arial Black" pitchFamily="34" charset="0"/>
              </a:rPr>
              <a:t>kuře</a:t>
            </a:r>
            <a:endParaRPr lang="cs-CZ" sz="4000" b="1" dirty="0">
              <a:solidFill>
                <a:srgbClr val="002060"/>
              </a:solidFill>
              <a:latin typeface="Arial Black" pitchFamily="34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3024088" y="6588149"/>
            <a:ext cx="1728192" cy="664797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  <a:ln w="12700">
            <a:solidFill>
              <a:srgbClr val="C00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002060"/>
                </a:solidFill>
                <a:latin typeface="Arial Black" pitchFamily="34" charset="0"/>
              </a:rPr>
              <a:t>moře</a:t>
            </a:r>
            <a:endParaRPr lang="cs-CZ" sz="4000" b="1" dirty="0">
              <a:solidFill>
                <a:srgbClr val="002060"/>
              </a:solidFill>
              <a:latin typeface="Arial Black" pitchFamily="34" charset="0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575816" y="6588149"/>
            <a:ext cx="1944216" cy="664797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 w="12700">
            <a:solidFill>
              <a:srgbClr val="C00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002060"/>
                </a:solidFill>
                <a:latin typeface="Arial Black" pitchFamily="34" charset="0"/>
              </a:rPr>
              <a:t>město</a:t>
            </a:r>
            <a:endParaRPr lang="cs-CZ" sz="4000" b="1" dirty="0">
              <a:solidFill>
                <a:srgbClr val="002060"/>
              </a:solidFill>
              <a:latin typeface="Arial Black" pitchFamily="34" charset="0"/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503808" y="1691605"/>
            <a:ext cx="9073008" cy="5702459"/>
          </a:xfrm>
          <a:prstGeom prst="rect">
            <a:avLst/>
          </a:prstGeom>
          <a:solidFill>
            <a:schemeClr val="accent6">
              <a:lumMod val="50000"/>
            </a:schemeClr>
          </a:solidFill>
          <a:ln w="12700">
            <a:solidFill>
              <a:srgbClr val="FFC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pPr algn="ctr"/>
            <a:endParaRPr lang="cs-CZ" sz="19600" b="1" dirty="0" smtClean="0">
              <a:solidFill>
                <a:schemeClr val="bg1">
                  <a:lumMod val="75000"/>
                </a:schemeClr>
              </a:solidFill>
              <a:effectLst/>
              <a:latin typeface="Arial Black" pitchFamily="34" charset="0"/>
            </a:endParaRPr>
          </a:p>
          <a:p>
            <a:pPr algn="ctr"/>
            <a:endParaRPr lang="cs-CZ" sz="19600" b="1" dirty="0" smtClean="0">
              <a:solidFill>
                <a:schemeClr val="bg1">
                  <a:lumMod val="75000"/>
                </a:schemeClr>
              </a:solidFill>
              <a:effectLst/>
              <a:latin typeface="Arial Black" pitchFamily="34" charset="0"/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863848" y="2771725"/>
            <a:ext cx="5461303" cy="55027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chemeClr val="bg1">
                    <a:lumMod val="85000"/>
                  </a:schemeClr>
                </a:solidFill>
                <a:latin typeface="Arial Black" pitchFamily="34" charset="0"/>
              </a:rPr>
              <a:t>Dnes si probereme vzor</a:t>
            </a:r>
            <a:endParaRPr lang="cs-CZ" sz="3200" b="1" dirty="0">
              <a:solidFill>
                <a:schemeClr val="bg1">
                  <a:lumMod val="85000"/>
                </a:schemeClr>
              </a:solidFill>
              <a:latin typeface="Arial Black" pitchFamily="34" charset="0"/>
            </a:endParaRPr>
          </a:p>
        </p:txBody>
      </p:sp>
      <p:sp>
        <p:nvSpPr>
          <p:cNvPr id="24" name="Obdélník 23"/>
          <p:cNvSpPr/>
          <p:nvPr/>
        </p:nvSpPr>
        <p:spPr>
          <a:xfrm>
            <a:off x="2325209" y="4787949"/>
            <a:ext cx="5237139" cy="238219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16000" b="1" dirty="0" smtClean="0">
                <a:solidFill>
                  <a:srgbClr val="FFC000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latin typeface="Arial Black" pitchFamily="34" charset="0"/>
              </a:rPr>
              <a:t>hrad</a:t>
            </a:r>
          </a:p>
        </p:txBody>
      </p:sp>
      <p:pic>
        <p:nvPicPr>
          <p:cNvPr id="1026" name="Picture 2" descr="C:\Documents and Settings\Dum\Local Settings\Temporary Internet Files\Content.IE5\7YKWG7FR\MP900178969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696496" y="2051645"/>
            <a:ext cx="2620888" cy="1734154"/>
          </a:xfrm>
          <a:prstGeom prst="rect">
            <a:avLst/>
          </a:prstGeom>
          <a:ln>
            <a:solidFill>
              <a:srgbClr val="FFC000"/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3" presetClass="entr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6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4000"/>
                            </p:stCondLst>
                            <p:childTnLst>
                              <p:par>
                                <p:cTn id="18" presetID="23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 animBg="1"/>
      <p:bldP spid="23" grpId="0"/>
      <p:bldP spid="2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6"/>
          <p:cNvSpPr txBox="1">
            <a:spLocks/>
          </p:cNvSpPr>
          <p:nvPr/>
        </p:nvSpPr>
        <p:spPr>
          <a:xfrm>
            <a:off x="504031" y="302737"/>
            <a:ext cx="9360817" cy="1259946"/>
          </a:xfrm>
          <a:prstGeom prst="rect">
            <a:avLst/>
          </a:prstGeom>
          <a:solidFill>
            <a:schemeClr val="bg1">
              <a:lumMod val="85000"/>
            </a:schemeClr>
          </a:solidFill>
          <a:ln w="28575">
            <a:solidFill>
              <a:srgbClr val="FFC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vert="horz" lIns="100772" tIns="50387" rIns="100772" bIns="50387" rtlCol="0" anchor="ctr">
            <a:normAutofit/>
          </a:bodyPr>
          <a:lstStyle/>
          <a:p>
            <a:pPr marL="0" marR="0" lvl="0" indent="0" algn="l" defTabSz="1007734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5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 Black" pitchFamily="34" charset="0"/>
                <a:ea typeface="+mj-ea"/>
                <a:cs typeface="+mj-cs"/>
              </a:rPr>
              <a:t>Mužský rod – vzor hrad  </a:t>
            </a:r>
            <a:endParaRPr kumimoji="0" lang="cs-CZ" sz="5400" b="1" i="0" u="none" strike="noStrike" kern="1200" cap="none" spc="0" normalizeH="0" baseline="0" noProof="0" dirty="0">
              <a:ln>
                <a:noFill/>
              </a:ln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Arial Black" pitchFamily="34" charset="0"/>
              <a:ea typeface="+mj-ea"/>
              <a:cs typeface="+mj-cs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03808" y="1835621"/>
            <a:ext cx="9299341" cy="5502212"/>
          </a:xfrm>
          <a:prstGeom prst="rect">
            <a:avLst/>
          </a:prstGeom>
          <a:solidFill>
            <a:schemeClr val="accent6">
              <a:lumMod val="50000"/>
            </a:schemeClr>
          </a:solidFill>
          <a:ln>
            <a:solidFill>
              <a:srgbClr val="FFC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FFC000"/>
                </a:solidFill>
              </a:rPr>
              <a:t>Podle vzoru HRAD se skloňují </a:t>
            </a:r>
            <a:r>
              <a:rPr lang="cs-CZ" sz="5400" b="1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podstatná jména </a:t>
            </a:r>
            <a:r>
              <a:rPr lang="cs-CZ" sz="5400" b="1" dirty="0" smtClean="0">
                <a:solidFill>
                  <a:schemeClr val="accent2">
                    <a:lumMod val="40000"/>
                    <a:lumOff val="60000"/>
                  </a:schemeClr>
                </a:solidFill>
              </a:rPr>
              <a:t>rodu mužského neživotná</a:t>
            </a:r>
            <a:r>
              <a:rPr lang="cs-CZ" sz="5400" b="1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, která končí v</a:t>
            </a:r>
            <a:r>
              <a:rPr lang="cs-CZ" sz="5400" b="1" dirty="0" smtClean="0">
                <a:solidFill>
                  <a:schemeClr val="accent5">
                    <a:lumMod val="40000"/>
                    <a:lumOff val="60000"/>
                  </a:schemeClr>
                </a:solidFill>
              </a:rPr>
              <a:t> </a:t>
            </a:r>
            <a:r>
              <a:rPr lang="cs-CZ" sz="54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1. p. č. </a:t>
            </a:r>
            <a:r>
              <a:rPr lang="cs-CZ" sz="5400" b="1" dirty="0" err="1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j</a:t>
            </a:r>
            <a:r>
              <a:rPr lang="cs-CZ" sz="54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. tvrdou nebo obojetnou souhláskou </a:t>
            </a:r>
            <a:r>
              <a:rPr lang="cs-CZ" sz="5400" b="1" dirty="0" smtClean="0">
                <a:solidFill>
                  <a:schemeClr val="accent5">
                    <a:lumMod val="40000"/>
                    <a:lumOff val="60000"/>
                  </a:schemeClr>
                </a:solidFill>
              </a:rPr>
              <a:t>a ve 2. p. </a:t>
            </a:r>
            <a:r>
              <a:rPr lang="cs-CZ" sz="5400" b="1" dirty="0" err="1" smtClean="0">
                <a:solidFill>
                  <a:schemeClr val="accent5">
                    <a:lumMod val="40000"/>
                    <a:lumOff val="60000"/>
                  </a:schemeClr>
                </a:solidFill>
              </a:rPr>
              <a:t>j</a:t>
            </a:r>
            <a:r>
              <a:rPr lang="cs-CZ" sz="5400" b="1" dirty="0" smtClean="0">
                <a:solidFill>
                  <a:schemeClr val="accent5">
                    <a:lumMod val="40000"/>
                    <a:lumOff val="60000"/>
                  </a:schemeClr>
                </a:solidFill>
              </a:rPr>
              <a:t>. č. koncovkou –u nebo -a.</a:t>
            </a:r>
            <a:endParaRPr lang="cs-CZ" sz="5400" b="1" dirty="0">
              <a:solidFill>
                <a:schemeClr val="accent6">
                  <a:lumMod val="60000"/>
                  <a:lumOff val="40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" name="TextovéPole 45"/>
          <p:cNvSpPr txBox="1"/>
          <p:nvPr/>
        </p:nvSpPr>
        <p:spPr>
          <a:xfrm>
            <a:off x="5328344" y="4571925"/>
            <a:ext cx="1080120" cy="493084"/>
          </a:xfrm>
          <a:prstGeom prst="rect">
            <a:avLst/>
          </a:prstGeom>
          <a:solidFill>
            <a:schemeClr val="bg1">
              <a:lumMod val="85000"/>
            </a:schemeClr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6600"/>
                </a:solidFill>
              </a:rPr>
              <a:t>(o)</a:t>
            </a:r>
            <a:endParaRPr lang="cs-CZ" sz="2800" b="1" dirty="0">
              <a:solidFill>
                <a:srgbClr val="006600"/>
              </a:solidFill>
              <a:latin typeface="Arial Black" pitchFamily="34" charset="0"/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5184328" y="2915741"/>
            <a:ext cx="1224136" cy="493084"/>
          </a:xfrm>
          <a:prstGeom prst="rect">
            <a:avLst/>
          </a:prstGeom>
          <a:solidFill>
            <a:schemeClr val="bg1">
              <a:lumMod val="85000"/>
            </a:schemeClr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6600"/>
                </a:solidFill>
              </a:rPr>
              <a:t>(k, ke)</a:t>
            </a:r>
            <a:endParaRPr lang="cs-CZ" sz="2800" b="1" dirty="0">
              <a:solidFill>
                <a:srgbClr val="006600"/>
              </a:solidFill>
              <a:latin typeface="Arial Black" pitchFamily="34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6408464" y="1763613"/>
            <a:ext cx="2088232" cy="607539"/>
          </a:xfrm>
          <a:prstGeom prst="rect">
            <a:avLst/>
          </a:prstGeom>
          <a:solidFill>
            <a:srgbClr val="008000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C000"/>
                </a:solidFill>
              </a:rPr>
              <a:t> </a:t>
            </a:r>
            <a:r>
              <a:rPr lang="cs-CZ" sz="2400" b="1" dirty="0" smtClean="0">
                <a:solidFill>
                  <a:srgbClr val="FFC000"/>
                </a:solidFill>
                <a:latin typeface="Arial Black" pitchFamily="34" charset="0"/>
              </a:rPr>
              <a:t>hrad</a:t>
            </a:r>
            <a:r>
              <a:rPr lang="cs-CZ" sz="3200" b="1" dirty="0" smtClean="0">
                <a:solidFill>
                  <a:schemeClr val="accent6">
                    <a:lumMod val="50000"/>
                  </a:schemeClr>
                </a:solidFill>
                <a:latin typeface="Arial Black" pitchFamily="34" charset="0"/>
              </a:rPr>
              <a:t> </a:t>
            </a:r>
            <a:endParaRPr lang="cs-CZ" sz="3200" b="1" dirty="0">
              <a:solidFill>
                <a:schemeClr val="accent6">
                  <a:lumMod val="50000"/>
                </a:schemeClr>
              </a:solidFill>
              <a:latin typeface="Arial Black" pitchFamily="34" charset="0"/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6408464" y="2411685"/>
            <a:ext cx="2088232" cy="435825"/>
          </a:xfrm>
          <a:prstGeom prst="rect">
            <a:avLst/>
          </a:prstGeom>
          <a:solidFill>
            <a:srgbClr val="008000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C000"/>
                </a:solidFill>
                <a:latin typeface="Arial Black" pitchFamily="34" charset="0"/>
              </a:rPr>
              <a:t> hrad</a:t>
            </a:r>
            <a:r>
              <a:rPr lang="cs-CZ" sz="2400" b="1" dirty="0" smtClean="0">
                <a:solidFill>
                  <a:srgbClr val="CCFF99"/>
                </a:solidFill>
                <a:latin typeface="Arial Black" pitchFamily="34" charset="0"/>
              </a:rPr>
              <a:t>u</a:t>
            </a:r>
            <a:r>
              <a:rPr lang="cs-CZ" sz="2400" b="1" dirty="0" smtClean="0">
                <a:solidFill>
                  <a:srgbClr val="FFC000"/>
                </a:solidFill>
                <a:latin typeface="Arial Black" pitchFamily="34" charset="0"/>
              </a:rPr>
              <a:t> </a:t>
            </a:r>
            <a:endParaRPr lang="cs-CZ" sz="2400" b="1" dirty="0">
              <a:solidFill>
                <a:schemeClr val="accent6">
                  <a:lumMod val="50000"/>
                </a:schemeClr>
              </a:solidFill>
              <a:latin typeface="Arial Black" pitchFamily="34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215776" y="6012085"/>
            <a:ext cx="9649072" cy="607539"/>
          </a:xfrm>
          <a:prstGeom prst="rect">
            <a:avLst/>
          </a:prstGeom>
          <a:solidFill>
            <a:schemeClr val="accent6">
              <a:lumMod val="50000"/>
            </a:schemeClr>
          </a:solidFill>
          <a:ln>
            <a:solidFill>
              <a:srgbClr val="FFC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>
                <a:solidFill>
                  <a:srgbClr val="FFC000"/>
                </a:solidFill>
              </a:rPr>
              <a:t>  </a:t>
            </a:r>
            <a:r>
              <a:rPr lang="cs-CZ" sz="2800" b="1" dirty="0" smtClean="0">
                <a:solidFill>
                  <a:schemeClr val="bg1">
                    <a:lumMod val="95000"/>
                  </a:schemeClr>
                </a:solidFill>
                <a:latin typeface="Arial Black" pitchFamily="34" charset="0"/>
              </a:rPr>
              <a:t>Zkusíme společně vyskloňovat slovo </a:t>
            </a:r>
            <a:r>
              <a:rPr lang="cs-CZ" sz="2800" b="1" dirty="0" smtClean="0">
                <a:solidFill>
                  <a:schemeClr val="accent6">
                    <a:lumMod val="60000"/>
                    <a:lumOff val="40000"/>
                  </a:schemeClr>
                </a:solidFill>
                <a:latin typeface="Arial Black" pitchFamily="34" charset="0"/>
              </a:rPr>
              <a:t>hříbek.</a:t>
            </a:r>
            <a:endParaRPr lang="cs-CZ" sz="2800" b="1" dirty="0">
              <a:solidFill>
                <a:schemeClr val="accent6">
                  <a:lumMod val="60000"/>
                  <a:lumOff val="40000"/>
                </a:schemeClr>
              </a:solidFill>
              <a:latin typeface="Arial Black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43768" y="1763613"/>
            <a:ext cx="3477234" cy="607539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C000"/>
                </a:solidFill>
              </a:rPr>
              <a:t>  </a:t>
            </a:r>
            <a:r>
              <a:rPr lang="cs-CZ" sz="2800" b="1" dirty="0" smtClean="0">
                <a:solidFill>
                  <a:srgbClr val="FFC000"/>
                </a:solidFill>
              </a:rPr>
              <a:t>1. pád – kdo? co?</a:t>
            </a:r>
            <a:endParaRPr lang="cs-CZ" sz="2800" b="1" dirty="0">
              <a:solidFill>
                <a:srgbClr val="FFC00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215776" y="2339677"/>
            <a:ext cx="4059125" cy="493084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C000"/>
                </a:solidFill>
              </a:rPr>
              <a:t>  2. pád – koho? čeho?</a:t>
            </a:r>
            <a:endParaRPr lang="cs-CZ" sz="2800" b="1" dirty="0">
              <a:solidFill>
                <a:srgbClr val="FFC00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143768" y="2843733"/>
            <a:ext cx="4315605" cy="607539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C000"/>
                </a:solidFill>
              </a:rPr>
              <a:t>  </a:t>
            </a:r>
            <a:r>
              <a:rPr lang="cs-CZ" sz="2800" b="1" dirty="0" smtClean="0">
                <a:solidFill>
                  <a:srgbClr val="FFC000"/>
                </a:solidFill>
              </a:rPr>
              <a:t>3. pád – komu? čemu?</a:t>
            </a:r>
            <a:endParaRPr lang="cs-CZ" sz="2800" b="1" dirty="0">
              <a:solidFill>
                <a:srgbClr val="FFC000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215776" y="3491805"/>
            <a:ext cx="3639138" cy="493084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C000"/>
                </a:solidFill>
              </a:rPr>
              <a:t>  4. pád – koho? co?</a:t>
            </a:r>
            <a:endParaRPr lang="cs-CZ" sz="2800" b="1" dirty="0">
              <a:solidFill>
                <a:srgbClr val="FFC000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143768" y="3995861"/>
            <a:ext cx="5295039" cy="607539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C000"/>
                </a:solidFill>
              </a:rPr>
              <a:t>  </a:t>
            </a:r>
            <a:r>
              <a:rPr lang="cs-CZ" sz="2800" b="1" dirty="0" smtClean="0">
                <a:solidFill>
                  <a:srgbClr val="FFC000"/>
                </a:solidFill>
              </a:rPr>
              <a:t>5. pád – oslovujeme, voláme</a:t>
            </a:r>
            <a:endParaRPr lang="cs-CZ" sz="2800" b="1" dirty="0">
              <a:solidFill>
                <a:srgbClr val="FFC000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215776" y="4643933"/>
            <a:ext cx="4937570" cy="493084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C000"/>
                </a:solidFill>
              </a:rPr>
              <a:t>  6. pád – (o) kom? (o) čem?</a:t>
            </a:r>
            <a:endParaRPr lang="cs-CZ" sz="2800" b="1" dirty="0">
              <a:solidFill>
                <a:srgbClr val="FFC000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215776" y="5147989"/>
            <a:ext cx="3698448" cy="493084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C000"/>
                </a:solidFill>
              </a:rPr>
              <a:t>  7. pád – kým? čím?</a:t>
            </a:r>
            <a:endParaRPr lang="cs-CZ" sz="2800" b="1" dirty="0">
              <a:solidFill>
                <a:srgbClr val="FFC000"/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6408464" y="2915741"/>
            <a:ext cx="2088232" cy="435825"/>
          </a:xfrm>
          <a:prstGeom prst="rect">
            <a:avLst/>
          </a:prstGeom>
          <a:solidFill>
            <a:srgbClr val="008000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C000"/>
                </a:solidFill>
              </a:rPr>
              <a:t> </a:t>
            </a:r>
            <a:r>
              <a:rPr lang="cs-CZ" sz="2400" b="1" dirty="0" smtClean="0">
                <a:solidFill>
                  <a:srgbClr val="FFC000"/>
                </a:solidFill>
                <a:latin typeface="Arial Black" pitchFamily="34" charset="0"/>
              </a:rPr>
              <a:t>hrad</a:t>
            </a:r>
            <a:r>
              <a:rPr lang="cs-CZ" sz="2400" b="1" dirty="0" smtClean="0">
                <a:solidFill>
                  <a:srgbClr val="CCFF99"/>
                </a:solidFill>
                <a:latin typeface="Arial Black" pitchFamily="34" charset="0"/>
              </a:rPr>
              <a:t>u</a:t>
            </a:r>
            <a:endParaRPr lang="cs-CZ" sz="2400" b="1" dirty="0">
              <a:solidFill>
                <a:srgbClr val="FFC000"/>
              </a:solidFill>
              <a:latin typeface="Arial Black" pitchFamily="34" charset="0"/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6408464" y="3419797"/>
            <a:ext cx="2088232" cy="550279"/>
          </a:xfrm>
          <a:prstGeom prst="rect">
            <a:avLst/>
          </a:prstGeom>
          <a:solidFill>
            <a:srgbClr val="008000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C000"/>
                </a:solidFill>
                <a:latin typeface="Arial Black" pitchFamily="34" charset="0"/>
              </a:rPr>
              <a:t> </a:t>
            </a:r>
            <a:r>
              <a:rPr lang="cs-CZ" sz="2400" b="1" dirty="0" smtClean="0">
                <a:solidFill>
                  <a:srgbClr val="FFC000"/>
                </a:solidFill>
                <a:latin typeface="Arial Black" pitchFamily="34" charset="0"/>
              </a:rPr>
              <a:t>hrad</a:t>
            </a:r>
            <a:endParaRPr lang="cs-CZ" sz="2400" b="1" dirty="0">
              <a:solidFill>
                <a:srgbClr val="CCFF99"/>
              </a:solidFill>
              <a:latin typeface="Arial Black" pitchFamily="34" charset="0"/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6264448" y="4067869"/>
            <a:ext cx="2232248" cy="435825"/>
          </a:xfrm>
          <a:prstGeom prst="rect">
            <a:avLst/>
          </a:prstGeom>
          <a:solidFill>
            <a:srgbClr val="008000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C000"/>
                </a:solidFill>
              </a:rPr>
              <a:t>   </a:t>
            </a:r>
            <a:r>
              <a:rPr lang="cs-CZ" sz="2400" b="1" dirty="0" smtClean="0">
                <a:solidFill>
                  <a:srgbClr val="FFC000"/>
                </a:solidFill>
                <a:latin typeface="Arial Black" pitchFamily="34" charset="0"/>
              </a:rPr>
              <a:t>hrad</a:t>
            </a:r>
            <a:r>
              <a:rPr lang="cs-CZ" sz="2400" b="1" dirty="0" smtClean="0">
                <a:solidFill>
                  <a:srgbClr val="CCFF99"/>
                </a:solidFill>
                <a:latin typeface="Arial Black" pitchFamily="34" charset="0"/>
              </a:rPr>
              <a:t>e</a:t>
            </a:r>
            <a:r>
              <a:rPr lang="cs-CZ" sz="2400" b="1" dirty="0" smtClean="0">
                <a:solidFill>
                  <a:srgbClr val="FFC000"/>
                </a:solidFill>
                <a:latin typeface="Arial Black" pitchFamily="34" charset="0"/>
              </a:rPr>
              <a:t>!</a:t>
            </a:r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  <a:latin typeface="Arial Black" pitchFamily="34" charset="0"/>
              </a:rPr>
              <a:t> </a:t>
            </a:r>
            <a:endParaRPr lang="cs-CZ" sz="2400" b="1" dirty="0">
              <a:solidFill>
                <a:schemeClr val="accent6">
                  <a:lumMod val="50000"/>
                </a:schemeClr>
              </a:solidFill>
              <a:latin typeface="Arial Black" pitchFamily="34" charset="0"/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5904408" y="4571925"/>
            <a:ext cx="2592288" cy="550279"/>
          </a:xfrm>
          <a:prstGeom prst="rect">
            <a:avLst/>
          </a:prstGeom>
          <a:solidFill>
            <a:srgbClr val="008000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C000"/>
                </a:solidFill>
              </a:rPr>
              <a:t> </a:t>
            </a:r>
            <a:r>
              <a:rPr lang="cs-CZ" sz="2400" b="1" dirty="0" smtClean="0">
                <a:solidFill>
                  <a:srgbClr val="FFC000"/>
                </a:solidFill>
                <a:latin typeface="Arial Black" pitchFamily="34" charset="0"/>
              </a:rPr>
              <a:t>hrad</a:t>
            </a:r>
            <a:r>
              <a:rPr lang="cs-CZ" sz="2400" b="1" dirty="0" smtClean="0">
                <a:solidFill>
                  <a:srgbClr val="CCFF99"/>
                </a:solidFill>
                <a:latin typeface="Arial Black" pitchFamily="34" charset="0"/>
              </a:rPr>
              <a:t>ě </a:t>
            </a:r>
            <a:r>
              <a:rPr lang="cs-CZ" sz="2400" b="1" dirty="0" smtClean="0">
                <a:solidFill>
                  <a:srgbClr val="FFC000"/>
                </a:solidFill>
                <a:latin typeface="Arial Black" pitchFamily="34" charset="0"/>
              </a:rPr>
              <a:t>(hrad</a:t>
            </a:r>
            <a:r>
              <a:rPr lang="cs-CZ" sz="2400" b="1" dirty="0" smtClean="0">
                <a:solidFill>
                  <a:srgbClr val="CCFF99"/>
                </a:solidFill>
                <a:latin typeface="Arial Black" pitchFamily="34" charset="0"/>
              </a:rPr>
              <a:t>u</a:t>
            </a:r>
            <a:r>
              <a:rPr lang="cs-CZ" sz="2400" b="1" dirty="0" smtClean="0">
                <a:solidFill>
                  <a:srgbClr val="FFC000"/>
                </a:solidFill>
                <a:latin typeface="Arial Black" pitchFamily="34" charset="0"/>
              </a:rPr>
              <a:t>)</a:t>
            </a:r>
            <a:r>
              <a:rPr lang="cs-CZ" sz="2400" b="1" dirty="0" smtClean="0">
                <a:solidFill>
                  <a:schemeClr val="bg1">
                    <a:lumMod val="85000"/>
                  </a:schemeClr>
                </a:solidFill>
                <a:latin typeface="Arial Black" pitchFamily="34" charset="0"/>
              </a:rPr>
              <a:t> </a:t>
            </a:r>
            <a:r>
              <a:rPr lang="cs-CZ" sz="2400" b="1" dirty="0" smtClean="0">
                <a:solidFill>
                  <a:srgbClr val="FFC000"/>
                </a:solidFill>
                <a:latin typeface="Arial Black" pitchFamily="34" charset="0"/>
              </a:rPr>
              <a:t> </a:t>
            </a:r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  <a:latin typeface="Arial Black" pitchFamily="34" charset="0"/>
              </a:rPr>
              <a:t> </a:t>
            </a:r>
            <a:endParaRPr lang="cs-CZ" sz="2400" b="1" dirty="0">
              <a:solidFill>
                <a:schemeClr val="accent6">
                  <a:lumMod val="50000"/>
                </a:schemeClr>
              </a:solidFill>
              <a:latin typeface="Arial Black" pitchFamily="34" charset="0"/>
            </a:endParaRPr>
          </a:p>
        </p:txBody>
      </p:sp>
      <p:sp>
        <p:nvSpPr>
          <p:cNvPr id="34" name="Nadpis 6"/>
          <p:cNvSpPr txBox="1">
            <a:spLocks/>
          </p:cNvSpPr>
          <p:nvPr/>
        </p:nvSpPr>
        <p:spPr>
          <a:xfrm>
            <a:off x="504031" y="302737"/>
            <a:ext cx="9360817" cy="1259946"/>
          </a:xfrm>
          <a:prstGeom prst="rect">
            <a:avLst/>
          </a:prstGeom>
          <a:solidFill>
            <a:schemeClr val="bg1">
              <a:lumMod val="85000"/>
            </a:schemeClr>
          </a:solidFill>
          <a:ln w="28575">
            <a:solidFill>
              <a:srgbClr val="FFC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vert="horz" lIns="100772" tIns="50387" rIns="100772" bIns="50387" rtlCol="0" anchor="ctr">
            <a:normAutofit/>
          </a:bodyPr>
          <a:lstStyle/>
          <a:p>
            <a:pPr marL="0" marR="0" lvl="0" indent="0" algn="l" defTabSz="1007734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6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 Black" pitchFamily="34" charset="0"/>
                <a:ea typeface="+mj-ea"/>
                <a:cs typeface="+mj-cs"/>
              </a:rPr>
              <a:t>Mužský rod – hrad</a:t>
            </a:r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5976416" y="467469"/>
            <a:ext cx="3888432" cy="1259946"/>
          </a:xfrm>
          <a:solidFill>
            <a:srgbClr val="006600"/>
          </a:solidFill>
          <a:ln w="28575">
            <a:solidFill>
              <a:srgbClr val="FFC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Autofit/>
          </a:bodyPr>
          <a:lstStyle/>
          <a:p>
            <a:pPr algn="r"/>
            <a:r>
              <a:rPr lang="cs-CZ" sz="40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Jednotné číslo</a:t>
            </a:r>
            <a:endParaRPr lang="cs-CZ" sz="4000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 Black" pitchFamily="34" charset="0"/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6408464" y="5147989"/>
            <a:ext cx="2088232" cy="550279"/>
          </a:xfrm>
          <a:prstGeom prst="rect">
            <a:avLst/>
          </a:prstGeom>
          <a:solidFill>
            <a:srgbClr val="008000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C000"/>
                </a:solidFill>
                <a:latin typeface="Arial Black" pitchFamily="34" charset="0"/>
              </a:rPr>
              <a:t> </a:t>
            </a:r>
            <a:r>
              <a:rPr lang="cs-CZ" sz="2400" b="1" dirty="0" smtClean="0">
                <a:solidFill>
                  <a:srgbClr val="FFC000"/>
                </a:solidFill>
                <a:latin typeface="Arial Black" pitchFamily="34" charset="0"/>
              </a:rPr>
              <a:t>hrad</a:t>
            </a:r>
            <a:r>
              <a:rPr lang="cs-CZ" sz="2400" b="1" dirty="0" smtClean="0">
                <a:solidFill>
                  <a:srgbClr val="CCFF99"/>
                </a:solidFill>
                <a:latin typeface="Arial Black" pitchFamily="34" charset="0"/>
              </a:rPr>
              <a:t>em</a:t>
            </a:r>
            <a:r>
              <a:rPr lang="cs-CZ" sz="3200" b="1" dirty="0" smtClean="0">
                <a:solidFill>
                  <a:schemeClr val="accent6">
                    <a:lumMod val="50000"/>
                  </a:schemeClr>
                </a:solidFill>
                <a:latin typeface="Arial Black" pitchFamily="34" charset="0"/>
              </a:rPr>
              <a:t> </a:t>
            </a:r>
            <a:endParaRPr lang="cs-CZ" sz="3200" b="1" dirty="0">
              <a:solidFill>
                <a:schemeClr val="accent6">
                  <a:lumMod val="50000"/>
                </a:schemeClr>
              </a:solidFill>
              <a:latin typeface="Arial Black" pitchFamily="34" charset="0"/>
            </a:endParaRPr>
          </a:p>
        </p:txBody>
      </p:sp>
      <p:sp>
        <p:nvSpPr>
          <p:cNvPr id="37" name="TextovéPole 36"/>
          <p:cNvSpPr txBox="1"/>
          <p:nvPr/>
        </p:nvSpPr>
        <p:spPr>
          <a:xfrm>
            <a:off x="8568704" y="1907629"/>
            <a:ext cx="1107996" cy="435825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C000"/>
                </a:solidFill>
              </a:rPr>
              <a:t>hříbek</a:t>
            </a:r>
            <a:endParaRPr lang="cs-CZ" sz="2400" b="1" dirty="0">
              <a:solidFill>
                <a:schemeClr val="accent6">
                  <a:lumMod val="50000"/>
                </a:schemeClr>
              </a:solidFill>
              <a:latin typeface="Arial Black" pitchFamily="34" charset="0"/>
            </a:endParaRPr>
          </a:p>
        </p:txBody>
      </p:sp>
      <p:sp>
        <p:nvSpPr>
          <p:cNvPr id="38" name="TextovéPole 37"/>
          <p:cNvSpPr txBox="1"/>
          <p:nvPr/>
        </p:nvSpPr>
        <p:spPr>
          <a:xfrm>
            <a:off x="8568704" y="2483693"/>
            <a:ext cx="1368152" cy="1122808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C000"/>
                </a:solidFill>
              </a:rPr>
              <a:t>hříbku</a:t>
            </a:r>
            <a:endParaRPr lang="cs-CZ" sz="2400" b="1" dirty="0" smtClean="0">
              <a:solidFill>
                <a:schemeClr val="accent6">
                  <a:lumMod val="50000"/>
                </a:schemeClr>
              </a:solidFill>
              <a:latin typeface="Arial Black" pitchFamily="34" charset="0"/>
            </a:endParaRPr>
          </a:p>
          <a:p>
            <a:endParaRPr lang="cs-CZ" sz="2400" b="1" dirty="0" smtClean="0">
              <a:solidFill>
                <a:schemeClr val="accent6">
                  <a:lumMod val="50000"/>
                </a:schemeClr>
              </a:solidFill>
              <a:latin typeface="Arial Black" pitchFamily="34" charset="0"/>
            </a:endParaRPr>
          </a:p>
          <a:p>
            <a:endParaRPr lang="cs-CZ" sz="2400" b="1" dirty="0">
              <a:solidFill>
                <a:schemeClr val="accent6">
                  <a:lumMod val="50000"/>
                </a:schemeClr>
              </a:solidFill>
              <a:latin typeface="Arial Black" pitchFamily="34" charset="0"/>
            </a:endParaRPr>
          </a:p>
        </p:txBody>
      </p:sp>
      <p:sp>
        <p:nvSpPr>
          <p:cNvPr id="39" name="TextovéPole 38"/>
          <p:cNvSpPr txBox="1"/>
          <p:nvPr/>
        </p:nvSpPr>
        <p:spPr>
          <a:xfrm>
            <a:off x="8568705" y="2987749"/>
            <a:ext cx="1296144" cy="779316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C000"/>
                </a:solidFill>
              </a:rPr>
              <a:t>hříbku</a:t>
            </a:r>
            <a:endParaRPr lang="cs-CZ" sz="2400" b="1" dirty="0" smtClean="0">
              <a:solidFill>
                <a:schemeClr val="accent6">
                  <a:lumMod val="50000"/>
                </a:schemeClr>
              </a:solidFill>
              <a:latin typeface="Arial Black" pitchFamily="34" charset="0"/>
            </a:endParaRPr>
          </a:p>
          <a:p>
            <a:endParaRPr lang="cs-CZ" sz="2400" b="1" dirty="0">
              <a:solidFill>
                <a:schemeClr val="accent6">
                  <a:lumMod val="50000"/>
                </a:schemeClr>
              </a:solidFill>
              <a:latin typeface="Arial Black" pitchFamily="34" charset="0"/>
            </a:endParaRPr>
          </a:p>
        </p:txBody>
      </p:sp>
      <p:sp>
        <p:nvSpPr>
          <p:cNvPr id="40" name="TextovéPole 39"/>
          <p:cNvSpPr txBox="1"/>
          <p:nvPr/>
        </p:nvSpPr>
        <p:spPr>
          <a:xfrm>
            <a:off x="8568704" y="3491805"/>
            <a:ext cx="1511921" cy="435825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C000"/>
                </a:solidFill>
              </a:rPr>
              <a:t>hříbek</a:t>
            </a:r>
            <a:endParaRPr lang="cs-CZ" sz="2400" b="1" dirty="0" smtClean="0">
              <a:solidFill>
                <a:schemeClr val="accent6">
                  <a:lumMod val="50000"/>
                </a:schemeClr>
              </a:solidFill>
              <a:latin typeface="Arial Black" pitchFamily="34" charset="0"/>
            </a:endParaRPr>
          </a:p>
        </p:txBody>
      </p:sp>
      <p:sp>
        <p:nvSpPr>
          <p:cNvPr id="41" name="TextovéPole 40"/>
          <p:cNvSpPr txBox="1"/>
          <p:nvPr/>
        </p:nvSpPr>
        <p:spPr>
          <a:xfrm>
            <a:off x="8496697" y="4067869"/>
            <a:ext cx="1440159" cy="435825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C000"/>
                </a:solidFill>
              </a:rPr>
              <a:t> hříbk</a:t>
            </a:r>
            <a:r>
              <a:rPr lang="cs-CZ" sz="2400" b="1" dirty="0" smtClean="0">
                <a:solidFill>
                  <a:srgbClr val="CCFF99"/>
                </a:solidFill>
              </a:rPr>
              <a:t>u</a:t>
            </a:r>
            <a:r>
              <a:rPr lang="cs-CZ" sz="2400" b="1" dirty="0" smtClean="0">
                <a:solidFill>
                  <a:srgbClr val="FFC000"/>
                </a:solidFill>
              </a:rPr>
              <a:t>!</a:t>
            </a:r>
            <a:endParaRPr lang="cs-CZ" sz="2400" b="1" dirty="0">
              <a:solidFill>
                <a:schemeClr val="accent6">
                  <a:lumMod val="50000"/>
                </a:schemeClr>
              </a:solidFill>
              <a:latin typeface="Arial Black" pitchFamily="34" charset="0"/>
            </a:endParaRPr>
          </a:p>
        </p:txBody>
      </p:sp>
      <p:sp>
        <p:nvSpPr>
          <p:cNvPr id="42" name="TextovéPole 41"/>
          <p:cNvSpPr txBox="1"/>
          <p:nvPr/>
        </p:nvSpPr>
        <p:spPr>
          <a:xfrm>
            <a:off x="8280424" y="5147989"/>
            <a:ext cx="1800201" cy="1638013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C000"/>
                </a:solidFill>
              </a:rPr>
              <a:t>  </a:t>
            </a:r>
            <a:r>
              <a:rPr lang="cs-CZ" sz="2400" b="1" dirty="0" smtClean="0">
                <a:solidFill>
                  <a:srgbClr val="FFC000"/>
                </a:solidFill>
              </a:rPr>
              <a:t>hříbkem</a:t>
            </a:r>
            <a:endParaRPr lang="cs-CZ" sz="2400" b="1" dirty="0" smtClean="0">
              <a:solidFill>
                <a:schemeClr val="accent6">
                  <a:lumMod val="50000"/>
                </a:schemeClr>
              </a:solidFill>
              <a:latin typeface="Arial Black" pitchFamily="34" charset="0"/>
            </a:endParaRPr>
          </a:p>
          <a:p>
            <a:endParaRPr lang="cs-CZ" sz="2400" b="1" dirty="0" smtClean="0">
              <a:solidFill>
                <a:schemeClr val="accent6">
                  <a:lumMod val="50000"/>
                </a:schemeClr>
              </a:solidFill>
              <a:latin typeface="Arial Black" pitchFamily="34" charset="0"/>
            </a:endParaRPr>
          </a:p>
          <a:p>
            <a:endParaRPr lang="cs-CZ" sz="2400" b="1" dirty="0" smtClean="0">
              <a:solidFill>
                <a:schemeClr val="accent6">
                  <a:lumMod val="50000"/>
                </a:schemeClr>
              </a:solidFill>
              <a:latin typeface="Arial Black" pitchFamily="34" charset="0"/>
            </a:endParaRPr>
          </a:p>
          <a:p>
            <a:endParaRPr lang="cs-CZ" sz="2400" b="1" dirty="0">
              <a:solidFill>
                <a:schemeClr val="accent6">
                  <a:lumMod val="50000"/>
                </a:schemeClr>
              </a:solidFill>
              <a:latin typeface="Arial Black" pitchFamily="34" charset="0"/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5328344" y="2411685"/>
            <a:ext cx="1080120" cy="493084"/>
          </a:xfrm>
          <a:prstGeom prst="rect">
            <a:avLst/>
          </a:prstGeom>
          <a:solidFill>
            <a:schemeClr val="bg1">
              <a:lumMod val="85000"/>
            </a:schemeClr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6600"/>
                </a:solidFill>
              </a:rPr>
              <a:t>(bez)</a:t>
            </a:r>
            <a:endParaRPr lang="cs-CZ" sz="2800" b="1" dirty="0">
              <a:solidFill>
                <a:srgbClr val="006600"/>
              </a:solidFill>
              <a:latin typeface="Arial Black" pitchFamily="34" charset="0"/>
            </a:endParaRPr>
          </a:p>
        </p:txBody>
      </p:sp>
      <p:sp>
        <p:nvSpPr>
          <p:cNvPr id="43" name="TextovéPole 42"/>
          <p:cNvSpPr txBox="1"/>
          <p:nvPr/>
        </p:nvSpPr>
        <p:spPr>
          <a:xfrm>
            <a:off x="5328344" y="3419797"/>
            <a:ext cx="1080120" cy="493084"/>
          </a:xfrm>
          <a:prstGeom prst="rect">
            <a:avLst/>
          </a:prstGeom>
          <a:solidFill>
            <a:schemeClr val="bg1">
              <a:lumMod val="85000"/>
            </a:schemeClr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6600"/>
                </a:solidFill>
              </a:rPr>
              <a:t>(pro)</a:t>
            </a:r>
            <a:endParaRPr lang="cs-CZ" sz="2800" b="1" dirty="0">
              <a:solidFill>
                <a:srgbClr val="006600"/>
              </a:solidFill>
              <a:latin typeface="Arial Black" pitchFamily="34" charset="0"/>
            </a:endParaRPr>
          </a:p>
        </p:txBody>
      </p:sp>
      <p:sp>
        <p:nvSpPr>
          <p:cNvPr id="45" name="TextovéPole 44"/>
          <p:cNvSpPr txBox="1"/>
          <p:nvPr/>
        </p:nvSpPr>
        <p:spPr>
          <a:xfrm>
            <a:off x="5328344" y="1835621"/>
            <a:ext cx="1080120" cy="493084"/>
          </a:xfrm>
          <a:prstGeom prst="rect">
            <a:avLst/>
          </a:prstGeom>
          <a:solidFill>
            <a:schemeClr val="bg1">
              <a:lumMod val="85000"/>
            </a:schemeClr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6600"/>
                </a:solidFill>
              </a:rPr>
              <a:t>  ---</a:t>
            </a:r>
            <a:endParaRPr lang="cs-CZ" sz="2800" b="1" dirty="0">
              <a:solidFill>
                <a:srgbClr val="006600"/>
              </a:solidFill>
              <a:latin typeface="Arial Black" pitchFamily="34" charset="0"/>
            </a:endParaRPr>
          </a:p>
        </p:txBody>
      </p:sp>
      <p:sp>
        <p:nvSpPr>
          <p:cNvPr id="47" name="TextovéPole 46"/>
          <p:cNvSpPr txBox="1"/>
          <p:nvPr/>
        </p:nvSpPr>
        <p:spPr>
          <a:xfrm>
            <a:off x="5184328" y="5219997"/>
            <a:ext cx="1224136" cy="493084"/>
          </a:xfrm>
          <a:prstGeom prst="rect">
            <a:avLst/>
          </a:prstGeom>
          <a:solidFill>
            <a:schemeClr val="bg1">
              <a:lumMod val="85000"/>
            </a:schemeClr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6600"/>
                </a:solidFill>
              </a:rPr>
              <a:t>(s, se)</a:t>
            </a:r>
            <a:endParaRPr lang="cs-CZ" sz="2800" b="1" dirty="0">
              <a:solidFill>
                <a:srgbClr val="006600"/>
              </a:solidFill>
              <a:latin typeface="Arial Black" pitchFamily="34" charset="0"/>
            </a:endParaRPr>
          </a:p>
        </p:txBody>
      </p:sp>
      <p:sp>
        <p:nvSpPr>
          <p:cNvPr id="49" name="Slunce 48">
            <a:hlinkClick r:id="rId3" action="ppaction://hlinksldjump"/>
          </p:cNvPr>
          <p:cNvSpPr/>
          <p:nvPr/>
        </p:nvSpPr>
        <p:spPr>
          <a:xfrm>
            <a:off x="6048424" y="827509"/>
            <a:ext cx="1008112" cy="864096"/>
          </a:xfrm>
          <a:prstGeom prst="sun">
            <a:avLst/>
          </a:prstGeom>
          <a:solidFill>
            <a:srgbClr val="FFC000"/>
          </a:solidFill>
          <a:ln>
            <a:solidFill>
              <a:srgbClr val="FFC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TextovéPole 35"/>
          <p:cNvSpPr txBox="1"/>
          <p:nvPr/>
        </p:nvSpPr>
        <p:spPr>
          <a:xfrm>
            <a:off x="8424689" y="4643933"/>
            <a:ext cx="1512168" cy="1466299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C000"/>
                </a:solidFill>
              </a:rPr>
              <a:t> hříbku</a:t>
            </a:r>
            <a:endParaRPr lang="cs-CZ" sz="2400" b="1" dirty="0" smtClean="0">
              <a:solidFill>
                <a:schemeClr val="accent6">
                  <a:lumMod val="50000"/>
                </a:schemeClr>
              </a:solidFill>
              <a:latin typeface="Arial Black" pitchFamily="34" charset="0"/>
            </a:endParaRPr>
          </a:p>
          <a:p>
            <a:endParaRPr lang="cs-CZ" sz="2400" b="1" dirty="0" smtClean="0">
              <a:solidFill>
                <a:schemeClr val="accent6">
                  <a:lumMod val="50000"/>
                </a:schemeClr>
              </a:solidFill>
              <a:latin typeface="Arial Black" pitchFamily="34" charset="0"/>
            </a:endParaRPr>
          </a:p>
          <a:p>
            <a:endParaRPr lang="cs-CZ" sz="2400" b="1" dirty="0" smtClean="0">
              <a:solidFill>
                <a:schemeClr val="accent6">
                  <a:lumMod val="50000"/>
                </a:schemeClr>
              </a:solidFill>
              <a:latin typeface="Arial Black" pitchFamily="34" charset="0"/>
            </a:endParaRPr>
          </a:p>
          <a:p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  <a:latin typeface="Arial Black" pitchFamily="34" charset="0"/>
              </a:rPr>
              <a:t> </a:t>
            </a:r>
            <a:endParaRPr lang="cs-CZ" sz="2400" b="1" dirty="0">
              <a:solidFill>
                <a:schemeClr val="accent6">
                  <a:lumMod val="50000"/>
                </a:schemeClr>
              </a:solidFill>
              <a:latin typeface="Arial Black" pitchFamily="34" charset="0"/>
            </a:endParaRPr>
          </a:p>
        </p:txBody>
      </p:sp>
      <p:sp>
        <p:nvSpPr>
          <p:cNvPr id="48" name="TextovéPole 47"/>
          <p:cNvSpPr txBox="1"/>
          <p:nvPr/>
        </p:nvSpPr>
        <p:spPr>
          <a:xfrm>
            <a:off x="215776" y="6876181"/>
            <a:ext cx="9670254" cy="493084"/>
          </a:xfrm>
          <a:prstGeom prst="rect">
            <a:avLst/>
          </a:prstGeom>
          <a:solidFill>
            <a:srgbClr val="006600"/>
          </a:solidFill>
          <a:ln>
            <a:solidFill>
              <a:srgbClr val="FFC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FFC000"/>
                </a:solidFill>
              </a:rPr>
              <a:t>Musíme dávat pozor na 5. pád č. </a:t>
            </a:r>
            <a:r>
              <a:rPr lang="cs-CZ" sz="2800" b="1" dirty="0" err="1" smtClean="0">
                <a:solidFill>
                  <a:srgbClr val="FFC000"/>
                </a:solidFill>
              </a:rPr>
              <a:t>j</a:t>
            </a:r>
            <a:r>
              <a:rPr lang="cs-CZ" sz="2800" b="1" dirty="0" smtClean="0">
                <a:solidFill>
                  <a:srgbClr val="FFC000"/>
                </a:solidFill>
              </a:rPr>
              <a:t>.</a:t>
            </a:r>
          </a:p>
        </p:txBody>
      </p:sp>
      <p:sp>
        <p:nvSpPr>
          <p:cNvPr id="44" name="TextovéPole 43"/>
          <p:cNvSpPr txBox="1"/>
          <p:nvPr/>
        </p:nvSpPr>
        <p:spPr>
          <a:xfrm>
            <a:off x="5400352" y="4067869"/>
            <a:ext cx="1080120" cy="493084"/>
          </a:xfrm>
          <a:prstGeom prst="rect">
            <a:avLst/>
          </a:prstGeom>
          <a:solidFill>
            <a:schemeClr val="bg1">
              <a:lumMod val="85000"/>
            </a:schemeClr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6600"/>
                </a:solidFill>
              </a:rPr>
              <a:t>  ---</a:t>
            </a:r>
            <a:endParaRPr lang="cs-CZ" sz="2800" b="1" dirty="0">
              <a:solidFill>
                <a:srgbClr val="006600"/>
              </a:solidFill>
              <a:latin typeface="Arial Black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2" dur="3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3000"/>
                            </p:stCondLst>
                            <p:childTnLst>
                              <p:par>
                                <p:cTn id="14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6" dur="3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6000"/>
                            </p:stCondLst>
                            <p:childTnLst>
                              <p:par>
                                <p:cTn id="18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0" dur="3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9000"/>
                            </p:stCondLst>
                            <p:childTnLst>
                              <p:par>
                                <p:cTn id="22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4" dur="3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2000"/>
                            </p:stCondLst>
                            <p:childTnLst>
                              <p:par>
                                <p:cTn id="26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8" dur="3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15000"/>
                            </p:stCondLst>
                            <p:childTnLst>
                              <p:par>
                                <p:cTn id="30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32" dur="3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18000"/>
                            </p:stCondLst>
                            <p:childTnLst>
                              <p:par>
                                <p:cTn id="34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36" dur="3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41" dur="20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2000"/>
                            </p:stCondLst>
                            <p:childTnLst>
                              <p:par>
                                <p:cTn id="43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45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50" dur="2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>
                            <p:stCondLst>
                              <p:cond delay="2000"/>
                            </p:stCondLst>
                            <p:childTnLst>
                              <p:par>
                                <p:cTn id="52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54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59" dur="2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>
                            <p:stCondLst>
                              <p:cond delay="2000"/>
                            </p:stCondLst>
                            <p:childTnLst>
                              <p:par>
                                <p:cTn id="61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63" dur="2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68" dur="20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9" fill="hold">
                            <p:stCondLst>
                              <p:cond delay="2000"/>
                            </p:stCondLst>
                            <p:childTnLst>
                              <p:par>
                                <p:cTn id="70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2" dur="2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7" dur="20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8" fill="hold">
                            <p:stCondLst>
                              <p:cond delay="2000"/>
                            </p:stCondLst>
                            <p:childTnLst>
                              <p:par>
                                <p:cTn id="79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81" dur="2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86" dur="20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7" fill="hold">
                            <p:stCondLst>
                              <p:cond delay="2000"/>
                            </p:stCondLst>
                            <p:childTnLst>
                              <p:par>
                                <p:cTn id="88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90" dur="2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95" dur="20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6" fill="hold">
                            <p:stCondLst>
                              <p:cond delay="2000"/>
                            </p:stCondLst>
                            <p:childTnLst>
                              <p:par>
                                <p:cTn id="97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99" dur="2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0" fill="hold">
                      <p:stCondLst>
                        <p:cond delay="indefinite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23" presetClass="entr" presetSubtype="3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4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(6*min(max(#ppt_w*#ppt_h,.3),1)-7.4)/-.7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(6*min(max(#ppt_w*#ppt_h,.3),1)-7.4)/-.7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(6*min(max(#ppt_w*#ppt_h,.3),1)-7.4)/-.7*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12" dur="2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17" dur="2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8" fill="hold">
                      <p:stCondLst>
                        <p:cond delay="indefinite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22" dur="2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27" dur="2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8" fill="hold">
                      <p:stCondLst>
                        <p:cond delay="indefinite"/>
                      </p:stCondLst>
                      <p:childTnLst>
                        <p:par>
                          <p:cTn id="129" fill="hold">
                            <p:stCondLst>
                              <p:cond delay="0"/>
                            </p:stCondLst>
                            <p:childTnLst>
                              <p:par>
                                <p:cTn id="130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32" dur="20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3" fill="hold">
                      <p:stCondLst>
                        <p:cond delay="indefinite"/>
                      </p:stCondLst>
                      <p:childTnLst>
                        <p:par>
                          <p:cTn id="134" fill="hold">
                            <p:stCondLst>
                              <p:cond delay="0"/>
                            </p:stCondLst>
                            <p:childTnLst>
                              <p:par>
                                <p:cTn id="135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37" dur="2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8" fill="hold">
                      <p:stCondLst>
                        <p:cond delay="indefinite"/>
                      </p:stCondLst>
                      <p:childTnLst>
                        <p:par>
                          <p:cTn id="139" fill="hold">
                            <p:stCondLst>
                              <p:cond delay="0"/>
                            </p:stCondLst>
                            <p:childTnLst>
                              <p:par>
                                <p:cTn id="140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42" dur="2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3" fill="hold">
                      <p:stCondLst>
                        <p:cond delay="indefinite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23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7" dur="1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8" dur="1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6" grpId="0" animBg="1"/>
      <p:bldP spid="35" grpId="0" animBg="1"/>
      <p:bldP spid="17" grpId="0" animBg="1"/>
      <p:bldP spid="27" grpId="0" animBg="1"/>
      <p:bldP spid="18" grpId="0" animBg="1"/>
      <p:bldP spid="4" grpId="0"/>
      <p:bldP spid="20" grpId="0"/>
      <p:bldP spid="21" grpId="0"/>
      <p:bldP spid="22" grpId="0"/>
      <p:bldP spid="23" grpId="0"/>
      <p:bldP spid="24" grpId="0"/>
      <p:bldP spid="25" grpId="0"/>
      <p:bldP spid="26" grpId="0" animBg="1"/>
      <p:bldP spid="29" grpId="0" animBg="1"/>
      <p:bldP spid="30" grpId="0" animBg="1"/>
      <p:bldP spid="31" grpId="0" animBg="1"/>
      <p:bldP spid="7" grpId="0" animBg="1"/>
      <p:bldP spid="32" grpId="0" animBg="1"/>
      <p:bldP spid="37" grpId="0"/>
      <p:bldP spid="38" grpId="0"/>
      <p:bldP spid="39" grpId="0"/>
      <p:bldP spid="40" grpId="0"/>
      <p:bldP spid="41" grpId="0"/>
      <p:bldP spid="42" grpId="0"/>
      <p:bldP spid="33" grpId="0" animBg="1"/>
      <p:bldP spid="43" grpId="0" animBg="1"/>
      <p:bldP spid="45" grpId="0" animBg="1"/>
      <p:bldP spid="47" grpId="0" animBg="1"/>
      <p:bldP spid="36" grpId="0"/>
      <p:bldP spid="48" grpId="0" animBg="1"/>
      <p:bldP spid="44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504031" y="302737"/>
            <a:ext cx="9360817" cy="1532884"/>
          </a:xfrm>
          <a:solidFill>
            <a:schemeClr val="bg1">
              <a:lumMod val="85000"/>
            </a:schemeClr>
          </a:solidFill>
          <a:ln w="28575">
            <a:solidFill>
              <a:srgbClr val="FFC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/>
          <a:p>
            <a:pPr algn="l"/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Najděte podstatná jména, která se skloňují podle vzoru hrad, a vyskloňujte je společně              v jednotném čísle.</a:t>
            </a:r>
            <a:endParaRPr lang="cs-CZ" sz="2800" b="1" dirty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 Black" pitchFamily="34" charset="0"/>
            </a:endParaRPr>
          </a:p>
        </p:txBody>
      </p:sp>
      <p:sp>
        <p:nvSpPr>
          <p:cNvPr id="38" name="Výbuch 1 37">
            <a:hlinkClick r:id="rId3" action="ppaction://hlinksldjump"/>
          </p:cNvPr>
          <p:cNvSpPr/>
          <p:nvPr/>
        </p:nvSpPr>
        <p:spPr>
          <a:xfrm>
            <a:off x="8640712" y="6084093"/>
            <a:ext cx="1079873" cy="1296144"/>
          </a:xfrm>
          <a:prstGeom prst="irregularSeal1">
            <a:avLst/>
          </a:prstGeom>
          <a:solidFill>
            <a:srgbClr val="FFC000"/>
          </a:solidFill>
          <a:ln>
            <a:solidFill>
              <a:srgbClr val="FFC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32" name="Skupina 31"/>
          <p:cNvGrpSpPr/>
          <p:nvPr/>
        </p:nvGrpSpPr>
        <p:grpSpPr>
          <a:xfrm>
            <a:off x="6408464" y="2123653"/>
            <a:ext cx="3312369" cy="2477373"/>
            <a:chOff x="3244327" y="5003973"/>
            <a:chExt cx="2688681" cy="1207008"/>
          </a:xfrm>
        </p:grpSpPr>
        <p:sp>
          <p:nvSpPr>
            <p:cNvPr id="10" name="TextovéPole 9"/>
            <p:cNvSpPr txBox="1"/>
            <p:nvPr/>
          </p:nvSpPr>
          <p:spPr>
            <a:xfrm>
              <a:off x="3244327" y="5003973"/>
              <a:ext cx="747134" cy="212340"/>
            </a:xfrm>
            <a:prstGeom prst="rect">
              <a:avLst/>
            </a:prstGeom>
            <a:solidFill>
              <a:schemeClr val="accent2">
                <a:lumMod val="60000"/>
                <a:lumOff val="40000"/>
              </a:schemeClr>
            </a:solidFill>
            <a:ln>
              <a:solidFill>
                <a:schemeClr val="bg1">
                  <a:lumMod val="75000"/>
                </a:schemeClr>
              </a:solidFill>
            </a:ln>
          </p:spPr>
          <p:txBody>
            <a:bodyPr wrap="none" rtlCol="0">
              <a:spAutoFit/>
            </a:bodyPr>
            <a:lstStyle/>
            <a:p>
              <a:pPr algn="ctr"/>
              <a:r>
                <a:rPr lang="cs-CZ" sz="2400" b="1" dirty="0" smtClean="0">
                  <a:solidFill>
                    <a:srgbClr val="663300"/>
                  </a:solidFill>
                </a:rPr>
                <a:t>most</a:t>
              </a:r>
              <a:endParaRPr lang="cs-CZ" sz="2400" b="1" dirty="0">
                <a:solidFill>
                  <a:srgbClr val="663300"/>
                </a:solidFill>
              </a:endParaRPr>
            </a:p>
          </p:txBody>
        </p:sp>
        <p:pic>
          <p:nvPicPr>
            <p:cNvPr id="1045" name="Picture 21" descr="C:\Documents and Settings\Alena T\Local Settings\Temporary Internet Files\Content.IE5\2BR23QX1\MP900227660[1].jpg"/>
            <p:cNvPicPr>
              <a:picLocks noChangeAspect="1" noChangeArrowheads="1"/>
            </p:cNvPicPr>
            <p:nvPr/>
          </p:nvPicPr>
          <p:blipFill>
            <a:blip r:embed="rId4" cstate="print"/>
            <a:srcRect/>
            <a:stretch>
              <a:fillRect/>
            </a:stretch>
          </p:blipFill>
          <p:spPr bwMode="auto">
            <a:xfrm>
              <a:off x="4104208" y="5003973"/>
              <a:ext cx="1828800" cy="1207008"/>
            </a:xfrm>
            <a:prstGeom prst="rect">
              <a:avLst/>
            </a:prstGeom>
            <a:ln>
              <a:solidFill>
                <a:schemeClr val="bg1">
                  <a:lumMod val="85000"/>
                </a:schemeClr>
              </a:solidFill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</p:spPr>
        </p:pic>
      </p:grpSp>
      <p:grpSp>
        <p:nvGrpSpPr>
          <p:cNvPr id="31" name="Skupina 30"/>
          <p:cNvGrpSpPr/>
          <p:nvPr/>
        </p:nvGrpSpPr>
        <p:grpSpPr>
          <a:xfrm>
            <a:off x="431800" y="4499917"/>
            <a:ext cx="3096344" cy="2524057"/>
            <a:chOff x="431800" y="4499917"/>
            <a:chExt cx="3096344" cy="2524057"/>
          </a:xfrm>
        </p:grpSpPr>
        <p:pic>
          <p:nvPicPr>
            <p:cNvPr id="1032" name="Picture 8" descr="C:\Documents and Settings\Alena T\Local Settings\Temporary Internet Files\Content.IE5\OU26AIAP\MC900240673[1].wmf"/>
            <p:cNvPicPr>
              <a:picLocks noChangeAspect="1" noChangeArrowheads="1"/>
            </p:cNvPicPr>
            <p:nvPr/>
          </p:nvPicPr>
          <p:blipFill>
            <a:blip r:embed="rId5" cstate="print"/>
            <a:srcRect/>
            <a:stretch>
              <a:fillRect/>
            </a:stretch>
          </p:blipFill>
          <p:spPr bwMode="auto">
            <a:xfrm>
              <a:off x="713257" y="4499917"/>
              <a:ext cx="2814887" cy="1944216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</p:spPr>
        </p:pic>
        <p:sp>
          <p:nvSpPr>
            <p:cNvPr id="37" name="TextovéPole 36"/>
            <p:cNvSpPr txBox="1"/>
            <p:nvPr/>
          </p:nvSpPr>
          <p:spPr>
            <a:xfrm>
              <a:off x="431800" y="6588149"/>
              <a:ext cx="1141659" cy="435825"/>
            </a:xfrm>
            <a:prstGeom prst="rect">
              <a:avLst/>
            </a:prstGeom>
            <a:solidFill>
              <a:schemeClr val="accent2">
                <a:lumMod val="60000"/>
                <a:lumOff val="40000"/>
              </a:schemeClr>
            </a:solidFill>
            <a:ln>
              <a:solidFill>
                <a:schemeClr val="bg1">
                  <a:lumMod val="95000"/>
                </a:schemeClr>
              </a:solidFill>
            </a:ln>
          </p:spPr>
          <p:txBody>
            <a:bodyPr wrap="none" rtlCol="0">
              <a:spAutoFit/>
            </a:bodyPr>
            <a:lstStyle/>
            <a:p>
              <a:r>
                <a:rPr lang="cs-CZ" sz="2400" b="1" dirty="0" smtClean="0">
                  <a:solidFill>
                    <a:srgbClr val="663300"/>
                  </a:solidFill>
                </a:rPr>
                <a:t>zedník</a:t>
              </a:r>
              <a:endParaRPr lang="cs-CZ" sz="2400" b="1" dirty="0">
                <a:solidFill>
                  <a:srgbClr val="663300"/>
                </a:solidFill>
              </a:endParaRPr>
            </a:p>
          </p:txBody>
        </p:sp>
      </p:grpSp>
      <p:grpSp>
        <p:nvGrpSpPr>
          <p:cNvPr id="33" name="Skupina 32"/>
          <p:cNvGrpSpPr/>
          <p:nvPr/>
        </p:nvGrpSpPr>
        <p:grpSpPr>
          <a:xfrm>
            <a:off x="503808" y="1979637"/>
            <a:ext cx="2880320" cy="2668073"/>
            <a:chOff x="431800" y="1979637"/>
            <a:chExt cx="2880320" cy="2668073"/>
          </a:xfrm>
        </p:grpSpPr>
        <p:sp>
          <p:nvSpPr>
            <p:cNvPr id="29" name="TextovéPole 28"/>
            <p:cNvSpPr txBox="1"/>
            <p:nvPr/>
          </p:nvSpPr>
          <p:spPr>
            <a:xfrm>
              <a:off x="431800" y="4211885"/>
              <a:ext cx="885179" cy="435825"/>
            </a:xfrm>
            <a:prstGeom prst="rect">
              <a:avLst/>
            </a:prstGeom>
            <a:solidFill>
              <a:schemeClr val="accent2">
                <a:lumMod val="60000"/>
                <a:lumOff val="40000"/>
              </a:schemeClr>
            </a:solidFill>
            <a:ln>
              <a:solidFill>
                <a:schemeClr val="bg1">
                  <a:lumMod val="75000"/>
                </a:schemeClr>
              </a:solidFill>
            </a:ln>
          </p:spPr>
          <p:txBody>
            <a:bodyPr wrap="none" rtlCol="0">
              <a:spAutoFit/>
            </a:bodyPr>
            <a:lstStyle/>
            <a:p>
              <a:r>
                <a:rPr lang="cs-CZ" sz="2400" b="1" dirty="0" smtClean="0">
                  <a:solidFill>
                    <a:srgbClr val="663300"/>
                  </a:solidFill>
                </a:rPr>
                <a:t>kolík</a:t>
              </a:r>
              <a:endParaRPr lang="cs-CZ" sz="2400" b="1" dirty="0">
                <a:solidFill>
                  <a:srgbClr val="663300"/>
                </a:solidFill>
              </a:endParaRPr>
            </a:p>
          </p:txBody>
        </p:sp>
        <p:pic>
          <p:nvPicPr>
            <p:cNvPr id="1029" name="Picture 5" descr="C:\Documents and Settings\Alena T\Local Settings\Temporary Internet Files\Content.IE5\CIL6MBZ9\MP900387426[1].jpg"/>
            <p:cNvPicPr>
              <a:picLocks noChangeAspect="1" noChangeArrowheads="1"/>
            </p:cNvPicPr>
            <p:nvPr/>
          </p:nvPicPr>
          <p:blipFill>
            <a:blip r:embed="rId6" cstate="print"/>
            <a:srcRect/>
            <a:stretch>
              <a:fillRect/>
            </a:stretch>
          </p:blipFill>
          <p:spPr bwMode="auto">
            <a:xfrm>
              <a:off x="431800" y="1979637"/>
              <a:ext cx="2880320" cy="2054628"/>
            </a:xfrm>
            <a:prstGeom prst="rect">
              <a:avLst/>
            </a:prstGeom>
            <a:ln>
              <a:solidFill>
                <a:schemeClr val="bg1">
                  <a:lumMod val="75000"/>
                </a:schemeClr>
              </a:solidFill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</p:spPr>
        </p:pic>
      </p:grpSp>
      <p:grpSp>
        <p:nvGrpSpPr>
          <p:cNvPr id="36" name="Skupina 35"/>
          <p:cNvGrpSpPr/>
          <p:nvPr/>
        </p:nvGrpSpPr>
        <p:grpSpPr>
          <a:xfrm>
            <a:off x="4320232" y="4427909"/>
            <a:ext cx="3564029" cy="1635878"/>
            <a:chOff x="4320232" y="4427909"/>
            <a:chExt cx="3564029" cy="1635878"/>
          </a:xfrm>
        </p:grpSpPr>
        <p:sp>
          <p:nvSpPr>
            <p:cNvPr id="35" name="TextovéPole 34"/>
            <p:cNvSpPr txBox="1"/>
            <p:nvPr/>
          </p:nvSpPr>
          <p:spPr>
            <a:xfrm>
              <a:off x="6912520" y="5580037"/>
              <a:ext cx="971741" cy="435825"/>
            </a:xfrm>
            <a:prstGeom prst="rect">
              <a:avLst/>
            </a:prstGeom>
            <a:solidFill>
              <a:schemeClr val="accent2">
                <a:lumMod val="60000"/>
                <a:lumOff val="40000"/>
              </a:schemeClr>
            </a:solidFill>
            <a:ln>
              <a:solidFill>
                <a:schemeClr val="bg1">
                  <a:lumMod val="75000"/>
                </a:schemeClr>
              </a:solidFill>
            </a:ln>
          </p:spPr>
          <p:txBody>
            <a:bodyPr wrap="none" rtlCol="0">
              <a:spAutoFit/>
            </a:bodyPr>
            <a:lstStyle/>
            <a:p>
              <a:r>
                <a:rPr lang="cs-CZ" sz="2400" b="1" dirty="0" smtClean="0">
                  <a:solidFill>
                    <a:srgbClr val="663300"/>
                  </a:solidFill>
                </a:rPr>
                <a:t>blesk</a:t>
              </a:r>
              <a:endParaRPr lang="cs-CZ" sz="2400" b="1" dirty="0">
                <a:solidFill>
                  <a:srgbClr val="663300"/>
                </a:solidFill>
              </a:endParaRPr>
            </a:p>
          </p:txBody>
        </p:sp>
        <p:pic>
          <p:nvPicPr>
            <p:cNvPr id="1030" name="Picture 6" descr="C:\Documents and Settings\Alena T\Local Settings\Temporary Internet Files\Content.IE5\RTD44Q0Y\MP900407565[1].jpg"/>
            <p:cNvPicPr>
              <a:picLocks noChangeAspect="1" noChangeArrowheads="1"/>
            </p:cNvPicPr>
            <p:nvPr/>
          </p:nvPicPr>
          <p:blipFill>
            <a:blip r:embed="rId7" cstate="print"/>
            <a:srcRect/>
            <a:stretch>
              <a:fillRect/>
            </a:stretch>
          </p:blipFill>
          <p:spPr bwMode="auto">
            <a:xfrm>
              <a:off x="4320232" y="4427909"/>
              <a:ext cx="2454776" cy="1635878"/>
            </a:xfrm>
            <a:prstGeom prst="rect">
              <a:avLst/>
            </a:prstGeom>
            <a:ln>
              <a:solidFill>
                <a:schemeClr val="bg1">
                  <a:lumMod val="75000"/>
                </a:schemeClr>
              </a:solidFill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</p:spPr>
        </p:pic>
      </p:grpSp>
      <p:sp>
        <p:nvSpPr>
          <p:cNvPr id="18" name="TextovéPole 17"/>
          <p:cNvSpPr txBox="1"/>
          <p:nvPr/>
        </p:nvSpPr>
        <p:spPr>
          <a:xfrm>
            <a:off x="2592040" y="6372125"/>
            <a:ext cx="5968878" cy="664797"/>
          </a:xfrm>
          <a:prstGeom prst="rect">
            <a:avLst/>
          </a:prstGeom>
          <a:solidFill>
            <a:schemeClr val="bg1">
              <a:lumMod val="75000"/>
            </a:schemeClr>
          </a:solidFill>
          <a:ln>
            <a:solidFill>
              <a:srgbClr val="FFC000"/>
            </a:solidFill>
          </a:ln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008000"/>
                </a:solidFill>
              </a:rPr>
              <a:t>Odůvodněte svůj výběr.</a:t>
            </a:r>
            <a:endParaRPr lang="cs-CZ" sz="4000" b="1" dirty="0">
              <a:solidFill>
                <a:srgbClr val="008000"/>
              </a:solidFill>
            </a:endParaRPr>
          </a:p>
        </p:txBody>
      </p:sp>
      <p:grpSp>
        <p:nvGrpSpPr>
          <p:cNvPr id="22" name="Skupina 21"/>
          <p:cNvGrpSpPr/>
          <p:nvPr/>
        </p:nvGrpSpPr>
        <p:grpSpPr>
          <a:xfrm>
            <a:off x="3528144" y="2267669"/>
            <a:ext cx="3338768" cy="1803977"/>
            <a:chOff x="3528144" y="2267669"/>
            <a:chExt cx="3338768" cy="1803977"/>
          </a:xfrm>
        </p:grpSpPr>
        <p:pic>
          <p:nvPicPr>
            <p:cNvPr id="1026" name="Picture 2" descr="C:\Documents and Settings\Alena T\Local Settings\Temporary Internet Files\Content.IE5\9A2L0IKU\MP900448388[1].jpg"/>
            <p:cNvPicPr>
              <a:picLocks noChangeAspect="1" noChangeArrowheads="1"/>
            </p:cNvPicPr>
            <p:nvPr/>
          </p:nvPicPr>
          <p:blipFill>
            <a:blip r:embed="rId8" cstate="print"/>
            <a:srcRect/>
            <a:stretch>
              <a:fillRect/>
            </a:stretch>
          </p:blipFill>
          <p:spPr bwMode="auto">
            <a:xfrm>
              <a:off x="3528144" y="2267669"/>
              <a:ext cx="2664048" cy="1776032"/>
            </a:xfrm>
            <a:prstGeom prst="rect">
              <a:avLst/>
            </a:prstGeom>
            <a:ln>
              <a:solidFill>
                <a:schemeClr val="bg1">
                  <a:lumMod val="85000"/>
                </a:schemeClr>
              </a:solidFill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</p:spPr>
        </p:pic>
        <p:sp>
          <p:nvSpPr>
            <p:cNvPr id="21" name="TextovéPole 20"/>
            <p:cNvSpPr txBox="1"/>
            <p:nvPr/>
          </p:nvSpPr>
          <p:spPr>
            <a:xfrm>
              <a:off x="5688384" y="3635821"/>
              <a:ext cx="1178528" cy="435825"/>
            </a:xfrm>
            <a:prstGeom prst="rect">
              <a:avLst/>
            </a:prstGeom>
            <a:solidFill>
              <a:schemeClr val="accent2">
                <a:lumMod val="60000"/>
                <a:lumOff val="40000"/>
              </a:schemeClr>
            </a:solidFill>
            <a:ln>
              <a:solidFill>
                <a:schemeClr val="bg1">
                  <a:lumMod val="75000"/>
                </a:schemeClr>
              </a:solidFill>
            </a:ln>
          </p:spPr>
          <p:txBody>
            <a:bodyPr wrap="none" rtlCol="0">
              <a:spAutoFit/>
            </a:bodyPr>
            <a:lstStyle/>
            <a:p>
              <a:r>
                <a:rPr lang="cs-CZ" sz="2400" b="1" dirty="0" smtClean="0">
                  <a:solidFill>
                    <a:srgbClr val="663300"/>
                  </a:solidFill>
                </a:rPr>
                <a:t>vrabec</a:t>
              </a:r>
              <a:endParaRPr lang="cs-CZ" sz="2400" b="1" dirty="0">
                <a:solidFill>
                  <a:srgbClr val="663300"/>
                </a:solidFill>
              </a:endParaRPr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7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" dur="2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6" dur="2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1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xit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5" dur="20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7" dur="2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xit" presetSubtype="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1" dur="2000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2000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8" dur="2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8" grpId="0" animBg="1"/>
      <p:bldP spid="18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" name="TextovéPole 43"/>
          <p:cNvSpPr txBox="1"/>
          <p:nvPr/>
        </p:nvSpPr>
        <p:spPr>
          <a:xfrm>
            <a:off x="5328344" y="3995861"/>
            <a:ext cx="1080120" cy="493084"/>
          </a:xfrm>
          <a:prstGeom prst="rect">
            <a:avLst/>
          </a:prstGeom>
          <a:solidFill>
            <a:schemeClr val="bg1">
              <a:lumMod val="85000"/>
            </a:schemeClr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6600"/>
                </a:solidFill>
              </a:rPr>
              <a:t>  ---</a:t>
            </a:r>
            <a:endParaRPr lang="cs-CZ" sz="2800" b="1" dirty="0">
              <a:solidFill>
                <a:srgbClr val="006600"/>
              </a:solidFill>
              <a:latin typeface="Arial Black" pitchFamily="34" charset="0"/>
            </a:endParaRPr>
          </a:p>
        </p:txBody>
      </p:sp>
      <p:sp>
        <p:nvSpPr>
          <p:cNvPr id="47" name="TextovéPole 46"/>
          <p:cNvSpPr txBox="1"/>
          <p:nvPr/>
        </p:nvSpPr>
        <p:spPr>
          <a:xfrm>
            <a:off x="5184328" y="5075981"/>
            <a:ext cx="1224136" cy="493084"/>
          </a:xfrm>
          <a:prstGeom prst="rect">
            <a:avLst/>
          </a:prstGeom>
          <a:solidFill>
            <a:schemeClr val="bg1">
              <a:lumMod val="85000"/>
            </a:schemeClr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6600"/>
                </a:solidFill>
              </a:rPr>
              <a:t>(s, se)</a:t>
            </a:r>
            <a:endParaRPr lang="cs-CZ" sz="2800" b="1" dirty="0">
              <a:solidFill>
                <a:srgbClr val="006600"/>
              </a:solidFill>
              <a:latin typeface="Arial Black" pitchFamily="34" charset="0"/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5184328" y="2915741"/>
            <a:ext cx="1224136" cy="493084"/>
          </a:xfrm>
          <a:prstGeom prst="rect">
            <a:avLst/>
          </a:prstGeom>
          <a:solidFill>
            <a:schemeClr val="bg1">
              <a:lumMod val="85000"/>
            </a:schemeClr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6600"/>
                </a:solidFill>
              </a:rPr>
              <a:t>(k, ke)</a:t>
            </a:r>
            <a:endParaRPr lang="cs-CZ" sz="2800" b="1" dirty="0">
              <a:solidFill>
                <a:srgbClr val="006600"/>
              </a:solidFill>
              <a:latin typeface="Arial Black" pitchFamily="34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6120432" y="1763613"/>
            <a:ext cx="2376264" cy="607539"/>
          </a:xfrm>
          <a:prstGeom prst="rect">
            <a:avLst/>
          </a:prstGeom>
          <a:solidFill>
            <a:srgbClr val="008000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C000"/>
                </a:solidFill>
              </a:rPr>
              <a:t>   </a:t>
            </a:r>
            <a:r>
              <a:rPr lang="cs-CZ" sz="3200" b="1" dirty="0" smtClean="0">
                <a:solidFill>
                  <a:srgbClr val="FFC000"/>
                </a:solidFill>
                <a:latin typeface="Arial Black" pitchFamily="34" charset="0"/>
              </a:rPr>
              <a:t>hrad</a:t>
            </a:r>
            <a:r>
              <a:rPr lang="cs-CZ" sz="3200" b="1" dirty="0" smtClean="0">
                <a:solidFill>
                  <a:srgbClr val="CCFF99"/>
                </a:solidFill>
                <a:latin typeface="Arial Black" pitchFamily="34" charset="0"/>
              </a:rPr>
              <a:t>y</a:t>
            </a:r>
            <a:endParaRPr lang="cs-CZ" sz="3200" b="1" dirty="0">
              <a:solidFill>
                <a:schemeClr val="accent6">
                  <a:lumMod val="50000"/>
                </a:schemeClr>
              </a:solidFill>
              <a:latin typeface="Arial Black" pitchFamily="34" charset="0"/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6264448" y="2339677"/>
            <a:ext cx="2232248" cy="607539"/>
          </a:xfrm>
          <a:prstGeom prst="rect">
            <a:avLst/>
          </a:prstGeom>
          <a:solidFill>
            <a:srgbClr val="008000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C000"/>
                </a:solidFill>
                <a:latin typeface="Arial Black" pitchFamily="34" charset="0"/>
              </a:rPr>
              <a:t>  hrad</a:t>
            </a:r>
            <a:r>
              <a:rPr lang="cs-CZ" sz="3200" b="1" dirty="0" smtClean="0">
                <a:solidFill>
                  <a:srgbClr val="CCFF99"/>
                </a:solidFill>
                <a:latin typeface="Arial Black" pitchFamily="34" charset="0"/>
              </a:rPr>
              <a:t>ů</a:t>
            </a:r>
            <a:r>
              <a:rPr lang="cs-CZ" sz="3600" b="1" dirty="0" smtClean="0">
                <a:solidFill>
                  <a:srgbClr val="FFC000"/>
                </a:solidFill>
                <a:latin typeface="Arial Black" pitchFamily="34" charset="0"/>
              </a:rPr>
              <a:t> </a:t>
            </a:r>
            <a:endParaRPr lang="cs-CZ" sz="3600" b="1" dirty="0">
              <a:solidFill>
                <a:schemeClr val="accent6">
                  <a:lumMod val="50000"/>
                </a:schemeClr>
              </a:solidFill>
              <a:latin typeface="Arial Black" pitchFamily="34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287784" y="6012085"/>
            <a:ext cx="9577064" cy="421526"/>
          </a:xfrm>
          <a:prstGeom prst="rect">
            <a:avLst/>
          </a:prstGeom>
          <a:solidFill>
            <a:schemeClr val="accent6">
              <a:lumMod val="50000"/>
            </a:schemeClr>
          </a:solidFill>
          <a:ln>
            <a:solidFill>
              <a:srgbClr val="FFC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2300" b="1" dirty="0" smtClean="0">
                <a:solidFill>
                  <a:schemeClr val="bg1">
                    <a:lumMod val="95000"/>
                  </a:schemeClr>
                </a:solidFill>
                <a:latin typeface="Arial Black" pitchFamily="34" charset="0"/>
              </a:rPr>
              <a:t>Zkusíme teď společně vyskloňovat slovo </a:t>
            </a:r>
            <a:r>
              <a:rPr lang="cs-CZ" sz="2300" b="1" dirty="0" smtClean="0">
                <a:solidFill>
                  <a:schemeClr val="accent6">
                    <a:lumMod val="60000"/>
                    <a:lumOff val="40000"/>
                  </a:schemeClr>
                </a:solidFill>
                <a:latin typeface="Arial Black" pitchFamily="34" charset="0"/>
              </a:rPr>
              <a:t>hříbky</a:t>
            </a:r>
            <a:r>
              <a:rPr lang="cs-CZ" sz="2300" b="1" dirty="0" smtClean="0">
                <a:solidFill>
                  <a:schemeClr val="bg1">
                    <a:lumMod val="95000"/>
                  </a:schemeClr>
                </a:solidFill>
                <a:latin typeface="Arial Black" pitchFamily="34" charset="0"/>
              </a:rPr>
              <a:t> (mn. č.). </a:t>
            </a:r>
            <a:endParaRPr lang="cs-CZ" sz="2300" b="1" dirty="0">
              <a:solidFill>
                <a:schemeClr val="bg1">
                  <a:lumMod val="95000"/>
                </a:schemeClr>
              </a:solidFill>
              <a:latin typeface="Arial Black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43768" y="1763613"/>
            <a:ext cx="3477234" cy="607539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C000"/>
                </a:solidFill>
              </a:rPr>
              <a:t>  </a:t>
            </a:r>
            <a:r>
              <a:rPr lang="cs-CZ" sz="2800" b="1" dirty="0" smtClean="0">
                <a:solidFill>
                  <a:srgbClr val="FFC000"/>
                </a:solidFill>
              </a:rPr>
              <a:t>1. pád – kdo? co?</a:t>
            </a:r>
            <a:endParaRPr lang="cs-CZ" sz="2800" b="1" dirty="0">
              <a:solidFill>
                <a:srgbClr val="FFC00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215776" y="2339677"/>
            <a:ext cx="4059125" cy="493084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C000"/>
                </a:solidFill>
              </a:rPr>
              <a:t>  2. pád – koho? čeho?</a:t>
            </a:r>
            <a:endParaRPr lang="cs-CZ" sz="2800" b="1" dirty="0">
              <a:solidFill>
                <a:srgbClr val="FFC00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143768" y="2843733"/>
            <a:ext cx="4315605" cy="607539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C000"/>
                </a:solidFill>
              </a:rPr>
              <a:t>  </a:t>
            </a:r>
            <a:r>
              <a:rPr lang="cs-CZ" sz="2800" b="1" dirty="0" smtClean="0">
                <a:solidFill>
                  <a:srgbClr val="FFC000"/>
                </a:solidFill>
              </a:rPr>
              <a:t>3. pád – komu? čemu?</a:t>
            </a:r>
            <a:endParaRPr lang="cs-CZ" sz="2800" b="1" dirty="0">
              <a:solidFill>
                <a:srgbClr val="FFC000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215776" y="3491805"/>
            <a:ext cx="3639138" cy="493084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C000"/>
                </a:solidFill>
              </a:rPr>
              <a:t>  4. pád – koho? co?</a:t>
            </a:r>
            <a:endParaRPr lang="cs-CZ" sz="2800" b="1" dirty="0">
              <a:solidFill>
                <a:srgbClr val="FFC000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143768" y="3995861"/>
            <a:ext cx="5295039" cy="607539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C000"/>
                </a:solidFill>
              </a:rPr>
              <a:t>  </a:t>
            </a:r>
            <a:r>
              <a:rPr lang="cs-CZ" sz="2800" b="1" dirty="0" smtClean="0">
                <a:solidFill>
                  <a:srgbClr val="FFC000"/>
                </a:solidFill>
              </a:rPr>
              <a:t>5. pád – oslovujeme, voláme</a:t>
            </a:r>
            <a:endParaRPr lang="cs-CZ" sz="2800" b="1" dirty="0">
              <a:solidFill>
                <a:srgbClr val="FFC000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215776" y="4643933"/>
            <a:ext cx="4937570" cy="493084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C000"/>
                </a:solidFill>
              </a:rPr>
              <a:t>  6. pád – (o) kom? (o) čem?</a:t>
            </a:r>
            <a:endParaRPr lang="cs-CZ" sz="2800" b="1" dirty="0">
              <a:solidFill>
                <a:srgbClr val="FFC000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215776" y="5147989"/>
            <a:ext cx="3698448" cy="493084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C000"/>
                </a:solidFill>
              </a:rPr>
              <a:t>  7. pád – kým? čím?</a:t>
            </a:r>
            <a:endParaRPr lang="cs-CZ" sz="2800" b="1" dirty="0">
              <a:solidFill>
                <a:srgbClr val="FFC000"/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6408464" y="2915741"/>
            <a:ext cx="2088232" cy="550279"/>
          </a:xfrm>
          <a:prstGeom prst="rect">
            <a:avLst/>
          </a:prstGeom>
          <a:solidFill>
            <a:srgbClr val="008000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C000"/>
                </a:solidFill>
                <a:latin typeface="Arial Black" pitchFamily="34" charset="0"/>
              </a:rPr>
              <a:t> hrad</a:t>
            </a:r>
            <a:r>
              <a:rPr lang="cs-CZ" sz="3200" b="1" dirty="0" smtClean="0">
                <a:solidFill>
                  <a:srgbClr val="CCFF99"/>
                </a:solidFill>
                <a:latin typeface="Arial Black" pitchFamily="34" charset="0"/>
              </a:rPr>
              <a:t>ům</a:t>
            </a:r>
            <a:endParaRPr lang="cs-CZ" sz="3200" b="1" dirty="0">
              <a:solidFill>
                <a:srgbClr val="CCFF99"/>
              </a:solidFill>
              <a:latin typeface="Arial Black" pitchFamily="34" charset="0"/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6264448" y="3419797"/>
            <a:ext cx="2232248" cy="550279"/>
          </a:xfrm>
          <a:prstGeom prst="rect">
            <a:avLst/>
          </a:prstGeom>
          <a:solidFill>
            <a:srgbClr val="008000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C000"/>
                </a:solidFill>
                <a:latin typeface="Arial Black" pitchFamily="34" charset="0"/>
              </a:rPr>
              <a:t>  hrad</a:t>
            </a:r>
            <a:r>
              <a:rPr lang="cs-CZ" sz="3200" b="1" dirty="0" smtClean="0">
                <a:solidFill>
                  <a:srgbClr val="CCFF99"/>
                </a:solidFill>
                <a:latin typeface="Arial Black" pitchFamily="34" charset="0"/>
              </a:rPr>
              <a:t>y</a:t>
            </a:r>
            <a:endParaRPr lang="cs-CZ" sz="3200" b="1" dirty="0">
              <a:solidFill>
                <a:srgbClr val="CCFF99"/>
              </a:solidFill>
              <a:latin typeface="Arial Black" pitchFamily="34" charset="0"/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6120432" y="3923853"/>
            <a:ext cx="2376264" cy="550279"/>
          </a:xfrm>
          <a:prstGeom prst="rect">
            <a:avLst/>
          </a:prstGeom>
          <a:solidFill>
            <a:srgbClr val="008000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C000"/>
                </a:solidFill>
              </a:rPr>
              <a:t>   </a:t>
            </a:r>
            <a:r>
              <a:rPr lang="cs-CZ" sz="3200" b="1" dirty="0" smtClean="0">
                <a:solidFill>
                  <a:srgbClr val="FFC000"/>
                </a:solidFill>
                <a:latin typeface="Arial Black" pitchFamily="34" charset="0"/>
              </a:rPr>
              <a:t>hrad</a:t>
            </a:r>
            <a:r>
              <a:rPr lang="cs-CZ" sz="3200" b="1" dirty="0" smtClean="0">
                <a:solidFill>
                  <a:srgbClr val="CCFF99"/>
                </a:solidFill>
                <a:latin typeface="Arial Black" pitchFamily="34" charset="0"/>
              </a:rPr>
              <a:t>y</a:t>
            </a:r>
            <a:r>
              <a:rPr lang="cs-CZ" sz="3200" b="1" dirty="0" smtClean="0">
                <a:solidFill>
                  <a:srgbClr val="FFC000"/>
                </a:solidFill>
                <a:latin typeface="Arial Black" pitchFamily="34" charset="0"/>
              </a:rPr>
              <a:t>!</a:t>
            </a:r>
            <a:endParaRPr lang="cs-CZ" sz="3200" b="1" dirty="0">
              <a:solidFill>
                <a:srgbClr val="FFC000"/>
              </a:solidFill>
              <a:latin typeface="Arial Black" pitchFamily="34" charset="0"/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6192440" y="4499917"/>
            <a:ext cx="2304256" cy="550279"/>
          </a:xfrm>
          <a:prstGeom prst="rect">
            <a:avLst/>
          </a:prstGeom>
          <a:solidFill>
            <a:srgbClr val="008000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C000"/>
                </a:solidFill>
                <a:latin typeface="Arial Black" pitchFamily="34" charset="0"/>
              </a:rPr>
              <a:t>  hrad</a:t>
            </a:r>
            <a:r>
              <a:rPr lang="cs-CZ" sz="3200" b="1" dirty="0" smtClean="0">
                <a:solidFill>
                  <a:srgbClr val="CCFF99"/>
                </a:solidFill>
                <a:latin typeface="Arial Black" pitchFamily="34" charset="0"/>
              </a:rPr>
              <a:t>ech</a:t>
            </a:r>
            <a:endParaRPr lang="cs-CZ" sz="3200" b="1" dirty="0">
              <a:solidFill>
                <a:srgbClr val="CCFF99"/>
              </a:solidFill>
              <a:latin typeface="Arial Black" pitchFamily="34" charset="0"/>
            </a:endParaRPr>
          </a:p>
        </p:txBody>
      </p:sp>
      <p:sp>
        <p:nvSpPr>
          <p:cNvPr id="34" name="Nadpis 6"/>
          <p:cNvSpPr txBox="1">
            <a:spLocks/>
          </p:cNvSpPr>
          <p:nvPr/>
        </p:nvSpPr>
        <p:spPr>
          <a:xfrm>
            <a:off x="504031" y="302737"/>
            <a:ext cx="9360817" cy="1259946"/>
          </a:xfrm>
          <a:prstGeom prst="rect">
            <a:avLst/>
          </a:prstGeom>
          <a:solidFill>
            <a:schemeClr val="bg1">
              <a:lumMod val="85000"/>
            </a:schemeClr>
          </a:solidFill>
          <a:ln w="28575">
            <a:solidFill>
              <a:srgbClr val="FFC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vert="horz" lIns="100772" tIns="50387" rIns="100772" bIns="50387" rtlCol="0" anchor="ctr">
            <a:normAutofit/>
          </a:bodyPr>
          <a:lstStyle/>
          <a:p>
            <a:pPr marL="0" marR="0" lvl="0" indent="0" algn="l" defTabSz="1007734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6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 Black" pitchFamily="34" charset="0"/>
                <a:ea typeface="+mj-ea"/>
                <a:cs typeface="+mj-cs"/>
              </a:rPr>
              <a:t>Mužský rod – </a:t>
            </a:r>
            <a:r>
              <a:rPr lang="cs-CZ" sz="36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  <a:ea typeface="+mj-ea"/>
                <a:cs typeface="+mj-cs"/>
              </a:rPr>
              <a:t>hrad</a:t>
            </a:r>
            <a:endParaRPr kumimoji="0" lang="cs-CZ" sz="3600" b="1" i="0" u="none" strike="noStrike" kern="1200" cap="none" spc="0" normalizeH="0" baseline="0" noProof="0" dirty="0" smtClean="0">
              <a:ln>
                <a:noFill/>
              </a:ln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Arial Black" pitchFamily="34" charset="0"/>
              <a:ea typeface="+mj-ea"/>
              <a:cs typeface="+mj-cs"/>
            </a:endParaRPr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5976416" y="467469"/>
            <a:ext cx="3888432" cy="1259946"/>
          </a:xfrm>
          <a:solidFill>
            <a:srgbClr val="006600"/>
          </a:solidFill>
          <a:ln w="28575">
            <a:solidFill>
              <a:srgbClr val="FFC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Autofit/>
          </a:bodyPr>
          <a:lstStyle/>
          <a:p>
            <a:pPr algn="r"/>
            <a:r>
              <a:rPr lang="cs-CZ" sz="40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Množné číslo</a:t>
            </a:r>
            <a:endParaRPr lang="cs-CZ" sz="4000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 Black" pitchFamily="34" charset="0"/>
            </a:endParaRPr>
          </a:p>
        </p:txBody>
      </p:sp>
      <p:sp>
        <p:nvSpPr>
          <p:cNvPr id="36" name="TextovéPole 35"/>
          <p:cNvSpPr txBox="1"/>
          <p:nvPr/>
        </p:nvSpPr>
        <p:spPr>
          <a:xfrm>
            <a:off x="7992641" y="4571925"/>
            <a:ext cx="2087984" cy="435825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C000"/>
                </a:solidFill>
              </a:rPr>
              <a:t>       hříbk</a:t>
            </a:r>
            <a:r>
              <a:rPr lang="cs-CZ" sz="2400" b="1" dirty="0" smtClean="0">
                <a:solidFill>
                  <a:schemeClr val="bg1">
                    <a:lumMod val="85000"/>
                  </a:schemeClr>
                </a:solidFill>
              </a:rPr>
              <a:t>ách</a:t>
            </a:r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endParaRPr lang="cs-CZ" sz="2400" b="1" dirty="0">
              <a:solidFill>
                <a:schemeClr val="accent6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6408464" y="5003973"/>
            <a:ext cx="2088232" cy="550279"/>
          </a:xfrm>
          <a:prstGeom prst="rect">
            <a:avLst/>
          </a:prstGeom>
          <a:solidFill>
            <a:srgbClr val="008000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C000"/>
                </a:solidFill>
                <a:latin typeface="Arial Black" pitchFamily="34" charset="0"/>
              </a:rPr>
              <a:t> </a:t>
            </a:r>
            <a:r>
              <a:rPr lang="cs-CZ" sz="3200" b="1" dirty="0" smtClean="0">
                <a:solidFill>
                  <a:srgbClr val="FFC000"/>
                </a:solidFill>
                <a:latin typeface="Arial Black" pitchFamily="34" charset="0"/>
              </a:rPr>
              <a:t>hrad</a:t>
            </a:r>
            <a:r>
              <a:rPr lang="cs-CZ" sz="3200" b="1" dirty="0" smtClean="0">
                <a:solidFill>
                  <a:srgbClr val="CCFF99"/>
                </a:solidFill>
                <a:latin typeface="Arial Black" pitchFamily="34" charset="0"/>
              </a:rPr>
              <a:t>y</a:t>
            </a:r>
            <a:endParaRPr lang="cs-CZ" sz="3200" b="1" dirty="0">
              <a:solidFill>
                <a:srgbClr val="CCFF99"/>
              </a:solidFill>
              <a:latin typeface="Arial Black" pitchFamily="34" charset="0"/>
            </a:endParaRPr>
          </a:p>
        </p:txBody>
      </p:sp>
      <p:sp>
        <p:nvSpPr>
          <p:cNvPr id="37" name="TextovéPole 36"/>
          <p:cNvSpPr txBox="1"/>
          <p:nvPr/>
        </p:nvSpPr>
        <p:spPr>
          <a:xfrm>
            <a:off x="8568704" y="1907629"/>
            <a:ext cx="1296144" cy="435825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C000"/>
                </a:solidFill>
              </a:rPr>
              <a:t>hříbky</a:t>
            </a:r>
            <a:endParaRPr lang="cs-CZ" sz="2400" b="1" dirty="0">
              <a:solidFill>
                <a:schemeClr val="accent6">
                  <a:lumMod val="50000"/>
                </a:schemeClr>
              </a:solidFill>
              <a:latin typeface="Arial Black" pitchFamily="34" charset="0"/>
            </a:endParaRPr>
          </a:p>
        </p:txBody>
      </p:sp>
      <p:sp>
        <p:nvSpPr>
          <p:cNvPr id="38" name="TextovéPole 37"/>
          <p:cNvSpPr txBox="1"/>
          <p:nvPr/>
        </p:nvSpPr>
        <p:spPr>
          <a:xfrm>
            <a:off x="8208664" y="2411685"/>
            <a:ext cx="1483091" cy="435825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C000"/>
                </a:solidFill>
              </a:rPr>
              <a:t>    hříbků</a:t>
            </a:r>
            <a:endParaRPr lang="cs-CZ" sz="2400" b="1" dirty="0">
              <a:solidFill>
                <a:schemeClr val="accent6">
                  <a:lumMod val="50000"/>
                </a:schemeClr>
              </a:solidFill>
              <a:latin typeface="Arial Black" pitchFamily="34" charset="0"/>
            </a:endParaRPr>
          </a:p>
        </p:txBody>
      </p:sp>
      <p:sp>
        <p:nvSpPr>
          <p:cNvPr id="39" name="TextovéPole 38"/>
          <p:cNvSpPr txBox="1"/>
          <p:nvPr/>
        </p:nvSpPr>
        <p:spPr>
          <a:xfrm>
            <a:off x="8280671" y="2771725"/>
            <a:ext cx="1799953" cy="607539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C000"/>
                </a:solidFill>
              </a:rPr>
              <a:t>  </a:t>
            </a:r>
            <a:r>
              <a:rPr lang="cs-CZ" sz="2400" b="1" dirty="0" smtClean="0">
                <a:solidFill>
                  <a:srgbClr val="FFC000"/>
                </a:solidFill>
              </a:rPr>
              <a:t>hříbkům</a:t>
            </a:r>
            <a:endParaRPr lang="cs-CZ" sz="2400" b="1" dirty="0">
              <a:solidFill>
                <a:schemeClr val="accent6">
                  <a:lumMod val="50000"/>
                </a:schemeClr>
              </a:solidFill>
              <a:latin typeface="Arial Black" pitchFamily="34" charset="0"/>
            </a:endParaRPr>
          </a:p>
        </p:txBody>
      </p:sp>
      <p:sp>
        <p:nvSpPr>
          <p:cNvPr id="41" name="TextovéPole 40"/>
          <p:cNvSpPr txBox="1"/>
          <p:nvPr/>
        </p:nvSpPr>
        <p:spPr>
          <a:xfrm>
            <a:off x="8568704" y="3995861"/>
            <a:ext cx="1224136" cy="435825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C000"/>
                </a:solidFill>
              </a:rPr>
              <a:t>hříbky!</a:t>
            </a:r>
            <a:endParaRPr lang="cs-CZ" sz="2400" b="1" dirty="0">
              <a:solidFill>
                <a:schemeClr val="accent6">
                  <a:lumMod val="50000"/>
                </a:schemeClr>
              </a:solidFill>
              <a:latin typeface="Arial Black" pitchFamily="34" charset="0"/>
            </a:endParaRPr>
          </a:p>
        </p:txBody>
      </p:sp>
      <p:sp>
        <p:nvSpPr>
          <p:cNvPr id="42" name="TextovéPole 41"/>
          <p:cNvSpPr txBox="1"/>
          <p:nvPr/>
        </p:nvSpPr>
        <p:spPr>
          <a:xfrm>
            <a:off x="8568704" y="5075981"/>
            <a:ext cx="1296144" cy="435825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C000"/>
                </a:solidFill>
              </a:rPr>
              <a:t>hříbky</a:t>
            </a:r>
            <a:endParaRPr lang="cs-CZ" sz="2400" b="1" dirty="0">
              <a:solidFill>
                <a:schemeClr val="accent6">
                  <a:lumMod val="50000"/>
                </a:schemeClr>
              </a:solidFill>
              <a:latin typeface="Arial Black" pitchFamily="34" charset="0"/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5184328" y="2411685"/>
            <a:ext cx="1080120" cy="493084"/>
          </a:xfrm>
          <a:prstGeom prst="rect">
            <a:avLst/>
          </a:prstGeom>
          <a:solidFill>
            <a:schemeClr val="bg1">
              <a:lumMod val="85000"/>
            </a:schemeClr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6600"/>
                </a:solidFill>
              </a:rPr>
              <a:t>(bez)</a:t>
            </a:r>
            <a:endParaRPr lang="cs-CZ" sz="2800" b="1" dirty="0">
              <a:solidFill>
                <a:srgbClr val="006600"/>
              </a:solidFill>
              <a:latin typeface="Arial Black" pitchFamily="34" charset="0"/>
            </a:endParaRPr>
          </a:p>
        </p:txBody>
      </p:sp>
      <p:sp>
        <p:nvSpPr>
          <p:cNvPr id="43" name="TextovéPole 42"/>
          <p:cNvSpPr txBox="1"/>
          <p:nvPr/>
        </p:nvSpPr>
        <p:spPr>
          <a:xfrm>
            <a:off x="5184328" y="3491805"/>
            <a:ext cx="1080120" cy="493084"/>
          </a:xfrm>
          <a:prstGeom prst="rect">
            <a:avLst/>
          </a:prstGeom>
          <a:solidFill>
            <a:schemeClr val="bg1">
              <a:lumMod val="85000"/>
            </a:schemeClr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6600"/>
                </a:solidFill>
              </a:rPr>
              <a:t>(pro)</a:t>
            </a:r>
            <a:endParaRPr lang="cs-CZ" sz="2800" b="1" dirty="0">
              <a:solidFill>
                <a:srgbClr val="006600"/>
              </a:solidFill>
              <a:latin typeface="Arial Black" pitchFamily="34" charset="0"/>
            </a:endParaRPr>
          </a:p>
        </p:txBody>
      </p:sp>
      <p:sp>
        <p:nvSpPr>
          <p:cNvPr id="45" name="TextovéPole 44"/>
          <p:cNvSpPr txBox="1"/>
          <p:nvPr/>
        </p:nvSpPr>
        <p:spPr>
          <a:xfrm>
            <a:off x="5184328" y="1835621"/>
            <a:ext cx="1080120" cy="493084"/>
          </a:xfrm>
          <a:prstGeom prst="rect">
            <a:avLst/>
          </a:prstGeom>
          <a:solidFill>
            <a:schemeClr val="bg1">
              <a:lumMod val="85000"/>
            </a:schemeClr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6600"/>
                </a:solidFill>
              </a:rPr>
              <a:t>  ---</a:t>
            </a:r>
            <a:endParaRPr lang="cs-CZ" sz="2800" b="1" dirty="0">
              <a:solidFill>
                <a:srgbClr val="006600"/>
              </a:solidFill>
              <a:latin typeface="Arial Black" pitchFamily="34" charset="0"/>
            </a:endParaRPr>
          </a:p>
        </p:txBody>
      </p:sp>
      <p:sp>
        <p:nvSpPr>
          <p:cNvPr id="46" name="TextovéPole 45"/>
          <p:cNvSpPr txBox="1"/>
          <p:nvPr/>
        </p:nvSpPr>
        <p:spPr>
          <a:xfrm>
            <a:off x="5184328" y="4571925"/>
            <a:ext cx="1080120" cy="493084"/>
          </a:xfrm>
          <a:prstGeom prst="rect">
            <a:avLst/>
          </a:prstGeom>
          <a:solidFill>
            <a:schemeClr val="bg1">
              <a:lumMod val="85000"/>
            </a:schemeClr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6600"/>
                </a:solidFill>
              </a:rPr>
              <a:t>(o)</a:t>
            </a:r>
            <a:endParaRPr lang="cs-CZ" sz="2800" b="1" dirty="0">
              <a:solidFill>
                <a:srgbClr val="006600"/>
              </a:solidFill>
              <a:latin typeface="Arial Black" pitchFamily="34" charset="0"/>
            </a:endParaRPr>
          </a:p>
        </p:txBody>
      </p:sp>
      <p:sp>
        <p:nvSpPr>
          <p:cNvPr id="48" name="TextovéPole 47"/>
          <p:cNvSpPr txBox="1"/>
          <p:nvPr/>
        </p:nvSpPr>
        <p:spPr>
          <a:xfrm>
            <a:off x="287784" y="6732165"/>
            <a:ext cx="9598246" cy="493084"/>
          </a:xfrm>
          <a:prstGeom prst="rect">
            <a:avLst/>
          </a:prstGeom>
          <a:solidFill>
            <a:srgbClr val="006600"/>
          </a:solidFill>
          <a:ln>
            <a:solidFill>
              <a:srgbClr val="FFC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FFC000"/>
                </a:solidFill>
              </a:rPr>
              <a:t>V množném čísle musíme dát pozor na 6. pád.</a:t>
            </a:r>
          </a:p>
        </p:txBody>
      </p:sp>
      <p:sp>
        <p:nvSpPr>
          <p:cNvPr id="49" name="Slunce 48">
            <a:hlinkClick r:id="rId3" action="ppaction://hlinksldjump"/>
          </p:cNvPr>
          <p:cNvSpPr/>
          <p:nvPr/>
        </p:nvSpPr>
        <p:spPr>
          <a:xfrm>
            <a:off x="143768" y="1115541"/>
            <a:ext cx="1008112" cy="864096"/>
          </a:xfrm>
          <a:prstGeom prst="sun">
            <a:avLst/>
          </a:prstGeom>
          <a:solidFill>
            <a:srgbClr val="FFC000"/>
          </a:solidFill>
          <a:ln>
            <a:solidFill>
              <a:srgbClr val="FFC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bg1">
                  <a:lumMod val="85000"/>
                </a:schemeClr>
              </a:solidFill>
            </a:endParaRPr>
          </a:p>
        </p:txBody>
      </p:sp>
      <p:sp>
        <p:nvSpPr>
          <p:cNvPr id="50" name="TextovéPole 49"/>
          <p:cNvSpPr txBox="1"/>
          <p:nvPr/>
        </p:nvSpPr>
        <p:spPr>
          <a:xfrm>
            <a:off x="8496696" y="3491805"/>
            <a:ext cx="1296144" cy="435825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C000"/>
                </a:solidFill>
              </a:rPr>
              <a:t> hříbky</a:t>
            </a:r>
            <a:endParaRPr lang="cs-CZ" sz="2400" b="1" dirty="0">
              <a:solidFill>
                <a:schemeClr val="accent6">
                  <a:lumMod val="50000"/>
                </a:schemeClr>
              </a:solidFill>
              <a:latin typeface="Arial Black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2" dur="3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3000"/>
                            </p:stCondLst>
                            <p:childTnLst>
                              <p:par>
                                <p:cTn id="14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6" dur="3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6000"/>
                            </p:stCondLst>
                            <p:childTnLst>
                              <p:par>
                                <p:cTn id="18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0" dur="3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9000"/>
                            </p:stCondLst>
                            <p:childTnLst>
                              <p:par>
                                <p:cTn id="22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4" dur="3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2000"/>
                            </p:stCondLst>
                            <p:childTnLst>
                              <p:par>
                                <p:cTn id="26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8" dur="3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15000"/>
                            </p:stCondLst>
                            <p:childTnLst>
                              <p:par>
                                <p:cTn id="30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32" dur="3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18000"/>
                            </p:stCondLst>
                            <p:childTnLst>
                              <p:par>
                                <p:cTn id="34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36" dur="3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41" dur="20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2000"/>
                            </p:stCondLst>
                            <p:childTnLst>
                              <p:par>
                                <p:cTn id="43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45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50" dur="2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>
                            <p:stCondLst>
                              <p:cond delay="2000"/>
                            </p:stCondLst>
                            <p:childTnLst>
                              <p:par>
                                <p:cTn id="52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54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59" dur="2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>
                            <p:stCondLst>
                              <p:cond delay="2000"/>
                            </p:stCondLst>
                            <p:childTnLst>
                              <p:par>
                                <p:cTn id="61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63" dur="2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68" dur="20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9" fill="hold">
                            <p:stCondLst>
                              <p:cond delay="2000"/>
                            </p:stCondLst>
                            <p:childTnLst>
                              <p:par>
                                <p:cTn id="70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2" dur="2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7" dur="20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8" fill="hold">
                            <p:stCondLst>
                              <p:cond delay="2000"/>
                            </p:stCondLst>
                            <p:childTnLst>
                              <p:par>
                                <p:cTn id="79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81" dur="2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86" dur="20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7" fill="hold">
                            <p:stCondLst>
                              <p:cond delay="2000"/>
                            </p:stCondLst>
                            <p:childTnLst>
                              <p:par>
                                <p:cTn id="88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90" dur="2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95" dur="20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6" fill="hold">
                            <p:stCondLst>
                              <p:cond delay="2000"/>
                            </p:stCondLst>
                            <p:childTnLst>
                              <p:par>
                                <p:cTn id="97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99" dur="2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0" fill="hold">
                      <p:stCondLst>
                        <p:cond delay="indefinite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23" presetClass="entr" presetSubtype="3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4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(6*min(max(#ppt_w*#ppt_h,.3),1)-7.4)/-.7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(6*min(max(#ppt_w*#ppt_h,.3),1)-7.4)/-.7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(6*min(max(#ppt_w*#ppt_h,.3),1)-7.4)/-.7*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12" dur="2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17" dur="2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8" fill="hold">
                      <p:stCondLst>
                        <p:cond delay="indefinite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22" dur="2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27" dur="20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8" fill="hold">
                      <p:stCondLst>
                        <p:cond delay="indefinite"/>
                      </p:stCondLst>
                      <p:childTnLst>
                        <p:par>
                          <p:cTn id="129" fill="hold">
                            <p:stCondLst>
                              <p:cond delay="0"/>
                            </p:stCondLst>
                            <p:childTnLst>
                              <p:par>
                                <p:cTn id="130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32" dur="20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3" fill="hold">
                      <p:stCondLst>
                        <p:cond delay="indefinite"/>
                      </p:stCondLst>
                      <p:childTnLst>
                        <p:par>
                          <p:cTn id="134" fill="hold">
                            <p:stCondLst>
                              <p:cond delay="0"/>
                            </p:stCondLst>
                            <p:childTnLst>
                              <p:par>
                                <p:cTn id="135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37" dur="2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8" fill="hold">
                      <p:stCondLst>
                        <p:cond delay="indefinite"/>
                      </p:stCondLst>
                      <p:childTnLst>
                        <p:par>
                          <p:cTn id="139" fill="hold">
                            <p:stCondLst>
                              <p:cond delay="0"/>
                            </p:stCondLst>
                            <p:childTnLst>
                              <p:par>
                                <p:cTn id="140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42" dur="2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3" fill="hold">
                      <p:stCondLst>
                        <p:cond delay="indefinite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23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7" dur="1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8" dur="1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4" grpId="0" animBg="1"/>
      <p:bldP spid="47" grpId="0" animBg="1"/>
      <p:bldP spid="35" grpId="0" animBg="1"/>
      <p:bldP spid="17" grpId="0" animBg="1"/>
      <p:bldP spid="27" grpId="0" animBg="1"/>
      <p:bldP spid="18" grpId="0" animBg="1"/>
      <p:bldP spid="4" grpId="0"/>
      <p:bldP spid="20" grpId="0"/>
      <p:bldP spid="21" grpId="0"/>
      <p:bldP spid="22" grpId="0"/>
      <p:bldP spid="23" grpId="0"/>
      <p:bldP spid="24" grpId="0"/>
      <p:bldP spid="25" grpId="0"/>
      <p:bldP spid="26" grpId="0" animBg="1"/>
      <p:bldP spid="29" grpId="0" animBg="1"/>
      <p:bldP spid="30" grpId="0" animBg="1"/>
      <p:bldP spid="31" grpId="0" animBg="1"/>
      <p:bldP spid="7" grpId="0" animBg="1"/>
      <p:bldP spid="36" grpId="0"/>
      <p:bldP spid="32" grpId="0" animBg="1"/>
      <p:bldP spid="37" grpId="0"/>
      <p:bldP spid="38" grpId="0"/>
      <p:bldP spid="39" grpId="0"/>
      <p:bldP spid="41" grpId="0"/>
      <p:bldP spid="42" grpId="0"/>
      <p:bldP spid="33" grpId="0" animBg="1"/>
      <p:bldP spid="43" grpId="0" animBg="1"/>
      <p:bldP spid="45" grpId="0" animBg="1"/>
      <p:bldP spid="46" grpId="0" animBg="1"/>
      <p:bldP spid="48" grpId="0" animBg="1"/>
      <p:bldP spid="50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504031" y="302737"/>
            <a:ext cx="9360817" cy="1532884"/>
          </a:xfrm>
          <a:solidFill>
            <a:schemeClr val="bg1">
              <a:lumMod val="85000"/>
            </a:schemeClr>
          </a:solidFill>
          <a:ln w="28575">
            <a:solidFill>
              <a:srgbClr val="FFC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 fontScale="90000"/>
          </a:bodyPr>
          <a:lstStyle/>
          <a:p>
            <a:pPr algn="l"/>
            <a:r>
              <a:rPr lang="cs-CZ" sz="36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Vyskloňujte společně podstatná jména  podle vzoru hrad v množném čísle.</a:t>
            </a:r>
            <a:endParaRPr lang="cs-CZ" sz="3600" b="1" dirty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 Black" pitchFamily="34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2448024" y="6156101"/>
            <a:ext cx="7416824" cy="1122808"/>
          </a:xfrm>
          <a:prstGeom prst="rect">
            <a:avLst/>
          </a:prstGeom>
          <a:solidFill>
            <a:srgbClr val="663300"/>
          </a:solidFill>
          <a:ln>
            <a:solidFill>
              <a:srgbClr val="FFC000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C000"/>
                </a:solidFill>
              </a:rPr>
              <a:t>Vyberte si jedno z těchto podstatných jmen </a:t>
            </a:r>
          </a:p>
          <a:p>
            <a:r>
              <a:rPr lang="cs-CZ" sz="2400" b="1" dirty="0" smtClean="0">
                <a:solidFill>
                  <a:srgbClr val="FFC000"/>
                </a:solidFill>
              </a:rPr>
              <a:t>a vyskloňujte ho za domácí úkol v jednotném</a:t>
            </a:r>
          </a:p>
          <a:p>
            <a:r>
              <a:rPr lang="cs-CZ" sz="2400" b="1" dirty="0" smtClean="0">
                <a:solidFill>
                  <a:srgbClr val="FFC000"/>
                </a:solidFill>
              </a:rPr>
              <a:t>I množném čísle.</a:t>
            </a:r>
            <a:endParaRPr lang="cs-CZ" sz="2400" b="1" dirty="0">
              <a:solidFill>
                <a:srgbClr val="FFC000"/>
              </a:solidFill>
            </a:endParaRPr>
          </a:p>
        </p:txBody>
      </p:sp>
      <p:sp>
        <p:nvSpPr>
          <p:cNvPr id="38" name="Výbuch 1 37">
            <a:hlinkClick r:id="rId3" action="ppaction://hlinksldjump"/>
          </p:cNvPr>
          <p:cNvSpPr/>
          <p:nvPr/>
        </p:nvSpPr>
        <p:spPr>
          <a:xfrm>
            <a:off x="8784728" y="1259557"/>
            <a:ext cx="1079873" cy="1296144"/>
          </a:xfrm>
          <a:prstGeom prst="irregularSeal1">
            <a:avLst/>
          </a:prstGeom>
          <a:solidFill>
            <a:srgbClr val="FFC000"/>
          </a:solidFill>
          <a:ln>
            <a:solidFill>
              <a:schemeClr val="bg1">
                <a:lumMod val="85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14" name="Skupina 13"/>
          <p:cNvGrpSpPr/>
          <p:nvPr/>
        </p:nvGrpSpPr>
        <p:grpSpPr>
          <a:xfrm>
            <a:off x="503808" y="3131765"/>
            <a:ext cx="3168352" cy="2909056"/>
            <a:chOff x="431800" y="1979637"/>
            <a:chExt cx="2880320" cy="2625608"/>
          </a:xfrm>
        </p:grpSpPr>
        <p:sp>
          <p:nvSpPr>
            <p:cNvPr id="25" name="TextovéPole 24"/>
            <p:cNvSpPr txBox="1"/>
            <p:nvPr/>
          </p:nvSpPr>
          <p:spPr>
            <a:xfrm>
              <a:off x="472035" y="4211885"/>
              <a:ext cx="804708" cy="393360"/>
            </a:xfrm>
            <a:prstGeom prst="rect">
              <a:avLst/>
            </a:prstGeom>
            <a:solidFill>
              <a:schemeClr val="accent2">
                <a:lumMod val="60000"/>
                <a:lumOff val="40000"/>
              </a:schemeClr>
            </a:solidFill>
            <a:ln>
              <a:solidFill>
                <a:schemeClr val="bg1">
                  <a:lumMod val="75000"/>
                </a:schemeClr>
              </a:solidFill>
            </a:ln>
          </p:spPr>
          <p:txBody>
            <a:bodyPr wrap="none" rtlCol="0">
              <a:spAutoFit/>
            </a:bodyPr>
            <a:lstStyle/>
            <a:p>
              <a:pPr algn="ctr"/>
              <a:r>
                <a:rPr lang="cs-CZ" sz="2400" b="1" dirty="0" smtClean="0">
                  <a:solidFill>
                    <a:srgbClr val="663300"/>
                  </a:solidFill>
                </a:rPr>
                <a:t>kolík</a:t>
              </a:r>
              <a:endParaRPr lang="cs-CZ" sz="2400" b="1" dirty="0">
                <a:solidFill>
                  <a:srgbClr val="663300"/>
                </a:solidFill>
              </a:endParaRPr>
            </a:p>
          </p:txBody>
        </p:sp>
        <p:pic>
          <p:nvPicPr>
            <p:cNvPr id="26" name="Picture 5" descr="C:\Documents and Settings\Alena T\Local Settings\Temporary Internet Files\Content.IE5\CIL6MBZ9\MP900387426[1].jpg"/>
            <p:cNvPicPr>
              <a:picLocks noChangeAspect="1" noChangeArrowheads="1"/>
            </p:cNvPicPr>
            <p:nvPr/>
          </p:nvPicPr>
          <p:blipFill>
            <a:blip r:embed="rId4" cstate="print"/>
            <a:srcRect/>
            <a:stretch>
              <a:fillRect/>
            </a:stretch>
          </p:blipFill>
          <p:spPr bwMode="auto">
            <a:xfrm>
              <a:off x="431800" y="1979637"/>
              <a:ext cx="2880320" cy="2054628"/>
            </a:xfrm>
            <a:prstGeom prst="rect">
              <a:avLst/>
            </a:prstGeom>
            <a:ln>
              <a:solidFill>
                <a:schemeClr val="bg1">
                  <a:lumMod val="75000"/>
                </a:schemeClr>
              </a:solidFill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</p:spPr>
        </p:pic>
      </p:grpSp>
      <p:grpSp>
        <p:nvGrpSpPr>
          <p:cNvPr id="27" name="Skupina 26"/>
          <p:cNvGrpSpPr/>
          <p:nvPr/>
        </p:nvGrpSpPr>
        <p:grpSpPr>
          <a:xfrm>
            <a:off x="3888184" y="2195661"/>
            <a:ext cx="3564029" cy="2736304"/>
            <a:chOff x="4320232" y="4427909"/>
            <a:chExt cx="3564029" cy="1635878"/>
          </a:xfrm>
        </p:grpSpPr>
        <p:sp>
          <p:nvSpPr>
            <p:cNvPr id="28" name="TextovéPole 27"/>
            <p:cNvSpPr txBox="1"/>
            <p:nvPr/>
          </p:nvSpPr>
          <p:spPr>
            <a:xfrm>
              <a:off x="6912520" y="4427909"/>
              <a:ext cx="971741" cy="260555"/>
            </a:xfrm>
            <a:prstGeom prst="rect">
              <a:avLst/>
            </a:prstGeom>
            <a:solidFill>
              <a:schemeClr val="accent2">
                <a:lumMod val="60000"/>
                <a:lumOff val="40000"/>
              </a:schemeClr>
            </a:solidFill>
            <a:ln>
              <a:solidFill>
                <a:schemeClr val="bg1">
                  <a:lumMod val="75000"/>
                </a:schemeClr>
              </a:solidFill>
            </a:ln>
          </p:spPr>
          <p:txBody>
            <a:bodyPr wrap="none" rtlCol="0">
              <a:spAutoFit/>
            </a:bodyPr>
            <a:lstStyle/>
            <a:p>
              <a:pPr algn="ctr"/>
              <a:r>
                <a:rPr lang="cs-CZ" sz="2400" b="1" dirty="0" smtClean="0">
                  <a:solidFill>
                    <a:srgbClr val="663300"/>
                  </a:solidFill>
                </a:rPr>
                <a:t>blesk</a:t>
              </a:r>
              <a:endParaRPr lang="cs-CZ" sz="2400" b="1" dirty="0">
                <a:solidFill>
                  <a:srgbClr val="663300"/>
                </a:solidFill>
              </a:endParaRPr>
            </a:p>
          </p:txBody>
        </p:sp>
        <p:pic>
          <p:nvPicPr>
            <p:cNvPr id="29" name="Picture 6" descr="C:\Documents and Settings\Alena T\Local Settings\Temporary Internet Files\Content.IE5\RTD44Q0Y\MP900407565[1].jpg"/>
            <p:cNvPicPr>
              <a:picLocks noChangeAspect="1" noChangeArrowheads="1"/>
            </p:cNvPicPr>
            <p:nvPr/>
          </p:nvPicPr>
          <p:blipFill>
            <a:blip r:embed="rId5" cstate="print"/>
            <a:srcRect/>
            <a:stretch>
              <a:fillRect/>
            </a:stretch>
          </p:blipFill>
          <p:spPr bwMode="auto">
            <a:xfrm>
              <a:off x="4320232" y="4427909"/>
              <a:ext cx="2454776" cy="1635878"/>
            </a:xfrm>
            <a:prstGeom prst="rect">
              <a:avLst/>
            </a:prstGeom>
            <a:ln>
              <a:solidFill>
                <a:schemeClr val="bg1">
                  <a:lumMod val="75000"/>
                </a:schemeClr>
              </a:solidFill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</p:spPr>
        </p:pic>
      </p:grpSp>
      <p:grpSp>
        <p:nvGrpSpPr>
          <p:cNvPr id="30" name="Skupina 29"/>
          <p:cNvGrpSpPr/>
          <p:nvPr/>
        </p:nvGrpSpPr>
        <p:grpSpPr>
          <a:xfrm>
            <a:off x="6408464" y="3203773"/>
            <a:ext cx="3312369" cy="2524057"/>
            <a:chOff x="3244327" y="5003973"/>
            <a:chExt cx="2688681" cy="1229753"/>
          </a:xfrm>
        </p:grpSpPr>
        <p:sp>
          <p:nvSpPr>
            <p:cNvPr id="31" name="TextovéPole 30"/>
            <p:cNvSpPr txBox="1"/>
            <p:nvPr/>
          </p:nvSpPr>
          <p:spPr>
            <a:xfrm>
              <a:off x="3244327" y="6021386"/>
              <a:ext cx="747134" cy="212340"/>
            </a:xfrm>
            <a:prstGeom prst="rect">
              <a:avLst/>
            </a:prstGeom>
            <a:solidFill>
              <a:schemeClr val="accent2">
                <a:lumMod val="60000"/>
                <a:lumOff val="40000"/>
              </a:schemeClr>
            </a:solidFill>
            <a:ln>
              <a:solidFill>
                <a:schemeClr val="bg1">
                  <a:lumMod val="75000"/>
                </a:schemeClr>
              </a:solidFill>
            </a:ln>
          </p:spPr>
          <p:txBody>
            <a:bodyPr wrap="none" rtlCol="0">
              <a:spAutoFit/>
            </a:bodyPr>
            <a:lstStyle/>
            <a:p>
              <a:pPr algn="ctr"/>
              <a:r>
                <a:rPr lang="cs-CZ" sz="2400" b="1" dirty="0" smtClean="0">
                  <a:solidFill>
                    <a:srgbClr val="663300"/>
                  </a:solidFill>
                </a:rPr>
                <a:t>most</a:t>
              </a:r>
              <a:endParaRPr lang="cs-CZ" sz="2400" b="1" dirty="0">
                <a:solidFill>
                  <a:srgbClr val="663300"/>
                </a:solidFill>
              </a:endParaRPr>
            </a:p>
          </p:txBody>
        </p:sp>
        <p:pic>
          <p:nvPicPr>
            <p:cNvPr id="32" name="Picture 21" descr="C:\Documents and Settings\Alena T\Local Settings\Temporary Internet Files\Content.IE5\2BR23QX1\MP900227660[1].jpg"/>
            <p:cNvPicPr>
              <a:picLocks noChangeAspect="1" noChangeArrowheads="1"/>
            </p:cNvPicPr>
            <p:nvPr/>
          </p:nvPicPr>
          <p:blipFill>
            <a:blip r:embed="rId6" cstate="print"/>
            <a:srcRect/>
            <a:stretch>
              <a:fillRect/>
            </a:stretch>
          </p:blipFill>
          <p:spPr bwMode="auto">
            <a:xfrm>
              <a:off x="4104208" y="5003973"/>
              <a:ext cx="1828800" cy="1207008"/>
            </a:xfrm>
            <a:prstGeom prst="rect">
              <a:avLst/>
            </a:prstGeom>
            <a:ln>
              <a:solidFill>
                <a:schemeClr val="bg1">
                  <a:lumMod val="85000"/>
                </a:schemeClr>
              </a:solidFill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</p:spPr>
        </p:pic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3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" name="TextovéPole 43"/>
          <p:cNvSpPr txBox="1"/>
          <p:nvPr/>
        </p:nvSpPr>
        <p:spPr>
          <a:xfrm>
            <a:off x="5328344" y="3995861"/>
            <a:ext cx="1080120" cy="493084"/>
          </a:xfrm>
          <a:prstGeom prst="rect">
            <a:avLst/>
          </a:prstGeom>
          <a:solidFill>
            <a:schemeClr val="bg1">
              <a:lumMod val="85000"/>
            </a:schemeClr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6600"/>
                </a:solidFill>
              </a:rPr>
              <a:t>  ---</a:t>
            </a:r>
            <a:endParaRPr lang="cs-CZ" sz="2800" b="1" dirty="0">
              <a:solidFill>
                <a:srgbClr val="006600"/>
              </a:solidFill>
              <a:latin typeface="Arial Black" pitchFamily="34" charset="0"/>
            </a:endParaRPr>
          </a:p>
        </p:txBody>
      </p:sp>
      <p:sp>
        <p:nvSpPr>
          <p:cNvPr id="47" name="TextovéPole 46"/>
          <p:cNvSpPr txBox="1"/>
          <p:nvPr/>
        </p:nvSpPr>
        <p:spPr>
          <a:xfrm>
            <a:off x="5328344" y="5075981"/>
            <a:ext cx="1152128" cy="464423"/>
          </a:xfrm>
          <a:prstGeom prst="rect">
            <a:avLst/>
          </a:prstGeom>
          <a:solidFill>
            <a:schemeClr val="bg1">
              <a:lumMod val="85000"/>
            </a:schemeClr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2600" b="1" dirty="0" smtClean="0">
                <a:solidFill>
                  <a:srgbClr val="006600"/>
                </a:solidFill>
              </a:rPr>
              <a:t>(s, se)</a:t>
            </a:r>
            <a:endParaRPr lang="cs-CZ" sz="2600" b="1" dirty="0">
              <a:solidFill>
                <a:srgbClr val="006600"/>
              </a:solidFill>
              <a:latin typeface="Arial Black" pitchFamily="34" charset="0"/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5328344" y="2915741"/>
            <a:ext cx="1152128" cy="464423"/>
          </a:xfrm>
          <a:prstGeom prst="rect">
            <a:avLst/>
          </a:prstGeom>
          <a:solidFill>
            <a:schemeClr val="bg1">
              <a:lumMod val="85000"/>
            </a:schemeClr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2600" b="1" dirty="0" smtClean="0">
                <a:solidFill>
                  <a:srgbClr val="006600"/>
                </a:solidFill>
              </a:rPr>
              <a:t>(k, ke)</a:t>
            </a:r>
            <a:endParaRPr lang="cs-CZ" sz="2600" b="1" dirty="0">
              <a:solidFill>
                <a:srgbClr val="006600"/>
              </a:solidFill>
              <a:latin typeface="Arial Black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43768" y="1763613"/>
            <a:ext cx="3477234" cy="607539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C000"/>
                </a:solidFill>
              </a:rPr>
              <a:t>  </a:t>
            </a:r>
            <a:r>
              <a:rPr lang="cs-CZ" sz="2800" b="1" dirty="0" smtClean="0">
                <a:solidFill>
                  <a:srgbClr val="FFC000"/>
                </a:solidFill>
              </a:rPr>
              <a:t>1. pád – kdo? co?</a:t>
            </a:r>
            <a:endParaRPr lang="cs-CZ" sz="2800" b="1" dirty="0">
              <a:solidFill>
                <a:srgbClr val="FFC00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215776" y="2339677"/>
            <a:ext cx="4059125" cy="493084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C000"/>
                </a:solidFill>
              </a:rPr>
              <a:t>  2. pád – koho? čeho?</a:t>
            </a:r>
            <a:endParaRPr lang="cs-CZ" sz="2800" b="1" dirty="0">
              <a:solidFill>
                <a:srgbClr val="FFC00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143768" y="2843733"/>
            <a:ext cx="4315605" cy="607539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C000"/>
                </a:solidFill>
              </a:rPr>
              <a:t>  </a:t>
            </a:r>
            <a:r>
              <a:rPr lang="cs-CZ" sz="2800" b="1" dirty="0" smtClean="0">
                <a:solidFill>
                  <a:srgbClr val="FFC000"/>
                </a:solidFill>
              </a:rPr>
              <a:t>3. pád – komu? čemu?</a:t>
            </a:r>
            <a:endParaRPr lang="cs-CZ" sz="2800" b="1" dirty="0">
              <a:solidFill>
                <a:srgbClr val="FFC000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215776" y="3491805"/>
            <a:ext cx="3639138" cy="493084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C000"/>
                </a:solidFill>
              </a:rPr>
              <a:t>  4. pád – koho? co?</a:t>
            </a:r>
            <a:endParaRPr lang="cs-CZ" sz="2800" b="1" dirty="0">
              <a:solidFill>
                <a:srgbClr val="FFC000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143768" y="3995861"/>
            <a:ext cx="5295039" cy="607539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C000"/>
                </a:solidFill>
              </a:rPr>
              <a:t>  </a:t>
            </a:r>
            <a:r>
              <a:rPr lang="cs-CZ" sz="2800" b="1" dirty="0" smtClean="0">
                <a:solidFill>
                  <a:srgbClr val="FFC000"/>
                </a:solidFill>
              </a:rPr>
              <a:t>5. pád – oslovujeme, voláme</a:t>
            </a:r>
            <a:endParaRPr lang="cs-CZ" sz="2800" b="1" dirty="0">
              <a:solidFill>
                <a:srgbClr val="FFC000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215776" y="4643933"/>
            <a:ext cx="4937570" cy="493084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C000"/>
                </a:solidFill>
              </a:rPr>
              <a:t>  6. pád – (o) kom? (o) čem?</a:t>
            </a:r>
            <a:endParaRPr lang="cs-CZ" sz="2800" b="1" dirty="0">
              <a:solidFill>
                <a:srgbClr val="FFC000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215776" y="5147989"/>
            <a:ext cx="3698448" cy="493084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C000"/>
                </a:solidFill>
              </a:rPr>
              <a:t>  7. pád – kým? čím?</a:t>
            </a:r>
            <a:endParaRPr lang="cs-CZ" sz="2800" b="1" dirty="0">
              <a:solidFill>
                <a:srgbClr val="FFC000"/>
              </a:solidFill>
            </a:endParaRPr>
          </a:p>
        </p:txBody>
      </p:sp>
      <p:sp>
        <p:nvSpPr>
          <p:cNvPr id="34" name="Nadpis 6"/>
          <p:cNvSpPr txBox="1">
            <a:spLocks/>
          </p:cNvSpPr>
          <p:nvPr/>
        </p:nvSpPr>
        <p:spPr>
          <a:xfrm>
            <a:off x="504031" y="302737"/>
            <a:ext cx="9360817" cy="1259946"/>
          </a:xfrm>
          <a:prstGeom prst="rect">
            <a:avLst/>
          </a:prstGeom>
          <a:solidFill>
            <a:schemeClr val="bg1">
              <a:lumMod val="85000"/>
            </a:schemeClr>
          </a:solidFill>
          <a:ln w="28575">
            <a:solidFill>
              <a:srgbClr val="FFC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vert="horz" lIns="100772" tIns="50387" rIns="100772" bIns="50387" rtlCol="0" anchor="ctr">
            <a:normAutofit/>
          </a:bodyPr>
          <a:lstStyle/>
          <a:p>
            <a:pPr marL="0" marR="0" lvl="0" indent="0" algn="l" defTabSz="1007734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6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 Black" pitchFamily="34" charset="0"/>
                <a:ea typeface="+mj-ea"/>
                <a:cs typeface="+mj-cs"/>
              </a:rPr>
              <a:t>   Mužský rod – </a:t>
            </a:r>
            <a:r>
              <a:rPr lang="cs-CZ" sz="36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  <a:ea typeface="+mj-ea"/>
                <a:cs typeface="+mj-cs"/>
              </a:rPr>
              <a:t>hrad</a:t>
            </a:r>
            <a:endParaRPr kumimoji="0" lang="cs-CZ" sz="3600" b="1" i="0" u="none" strike="noStrike" kern="1200" cap="none" spc="0" normalizeH="0" baseline="0" noProof="0" dirty="0" smtClean="0">
              <a:ln>
                <a:noFill/>
              </a:ln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Arial Black" pitchFamily="34" charset="0"/>
              <a:ea typeface="+mj-ea"/>
              <a:cs typeface="+mj-cs"/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5328344" y="2339677"/>
            <a:ext cx="1080120" cy="493084"/>
          </a:xfrm>
          <a:prstGeom prst="rect">
            <a:avLst/>
          </a:prstGeom>
          <a:solidFill>
            <a:schemeClr val="bg1">
              <a:lumMod val="85000"/>
            </a:schemeClr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6600"/>
                </a:solidFill>
              </a:rPr>
              <a:t>(bez)</a:t>
            </a:r>
            <a:endParaRPr lang="cs-CZ" sz="2800" b="1" dirty="0">
              <a:solidFill>
                <a:srgbClr val="006600"/>
              </a:solidFill>
              <a:latin typeface="Arial Black" pitchFamily="34" charset="0"/>
            </a:endParaRPr>
          </a:p>
        </p:txBody>
      </p:sp>
      <p:sp>
        <p:nvSpPr>
          <p:cNvPr id="43" name="TextovéPole 42"/>
          <p:cNvSpPr txBox="1"/>
          <p:nvPr/>
        </p:nvSpPr>
        <p:spPr>
          <a:xfrm>
            <a:off x="5328344" y="3419797"/>
            <a:ext cx="1080120" cy="493084"/>
          </a:xfrm>
          <a:prstGeom prst="rect">
            <a:avLst/>
          </a:prstGeom>
          <a:solidFill>
            <a:schemeClr val="bg1">
              <a:lumMod val="85000"/>
            </a:schemeClr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6600"/>
                </a:solidFill>
              </a:rPr>
              <a:t>(pro)</a:t>
            </a:r>
            <a:endParaRPr lang="cs-CZ" sz="2800" b="1" dirty="0">
              <a:solidFill>
                <a:srgbClr val="006600"/>
              </a:solidFill>
              <a:latin typeface="Arial Black" pitchFamily="34" charset="0"/>
            </a:endParaRPr>
          </a:p>
        </p:txBody>
      </p:sp>
      <p:sp>
        <p:nvSpPr>
          <p:cNvPr id="45" name="TextovéPole 44"/>
          <p:cNvSpPr txBox="1"/>
          <p:nvPr/>
        </p:nvSpPr>
        <p:spPr>
          <a:xfrm>
            <a:off x="5328344" y="1835621"/>
            <a:ext cx="1080120" cy="493084"/>
          </a:xfrm>
          <a:prstGeom prst="rect">
            <a:avLst/>
          </a:prstGeom>
          <a:solidFill>
            <a:schemeClr val="bg1">
              <a:lumMod val="85000"/>
            </a:schemeClr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6600"/>
                </a:solidFill>
              </a:rPr>
              <a:t>  ---</a:t>
            </a:r>
            <a:endParaRPr lang="cs-CZ" sz="2800" b="1" dirty="0">
              <a:solidFill>
                <a:srgbClr val="006600"/>
              </a:solidFill>
              <a:latin typeface="Arial Black" pitchFamily="34" charset="0"/>
            </a:endParaRPr>
          </a:p>
        </p:txBody>
      </p:sp>
      <p:sp>
        <p:nvSpPr>
          <p:cNvPr id="46" name="TextovéPole 45"/>
          <p:cNvSpPr txBox="1"/>
          <p:nvPr/>
        </p:nvSpPr>
        <p:spPr>
          <a:xfrm>
            <a:off x="5328344" y="4499917"/>
            <a:ext cx="1080120" cy="493084"/>
          </a:xfrm>
          <a:prstGeom prst="rect">
            <a:avLst/>
          </a:prstGeom>
          <a:solidFill>
            <a:schemeClr val="bg1">
              <a:lumMod val="85000"/>
            </a:schemeClr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6600"/>
                </a:solidFill>
              </a:rPr>
              <a:t>(o)</a:t>
            </a:r>
            <a:endParaRPr lang="cs-CZ" sz="2800" b="1" dirty="0">
              <a:solidFill>
                <a:srgbClr val="006600"/>
              </a:solidFill>
              <a:latin typeface="Arial Black" pitchFamily="34" charset="0"/>
            </a:endParaRPr>
          </a:p>
        </p:txBody>
      </p:sp>
      <p:sp>
        <p:nvSpPr>
          <p:cNvPr id="48" name="TextovéPole 47"/>
          <p:cNvSpPr txBox="1"/>
          <p:nvPr/>
        </p:nvSpPr>
        <p:spPr>
          <a:xfrm>
            <a:off x="287784" y="6804173"/>
            <a:ext cx="9598246" cy="378565"/>
          </a:xfrm>
          <a:prstGeom prst="rect">
            <a:avLst/>
          </a:prstGeom>
          <a:solidFill>
            <a:srgbClr val="006600"/>
          </a:solidFill>
          <a:ln>
            <a:solidFill>
              <a:srgbClr val="FFC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rgbClr val="FFC000"/>
                </a:solidFill>
                <a:latin typeface="Arial Black" pitchFamily="34" charset="0"/>
              </a:rPr>
              <a:t>Koncovky oproti vzoru </a:t>
            </a:r>
            <a:r>
              <a:rPr lang="cs-CZ" sz="2000" dirty="0" smtClean="0">
                <a:solidFill>
                  <a:srgbClr val="FFC000"/>
                </a:solidFill>
                <a:latin typeface="Arial Black" pitchFamily="34" charset="0"/>
              </a:rPr>
              <a:t>HRAD </a:t>
            </a:r>
            <a:r>
              <a:rPr lang="cs-CZ" sz="2000" dirty="0" smtClean="0">
                <a:solidFill>
                  <a:srgbClr val="FFC000"/>
                </a:solidFill>
                <a:latin typeface="Arial Black" pitchFamily="34" charset="0"/>
              </a:rPr>
              <a:t>se liší </a:t>
            </a:r>
            <a:r>
              <a:rPr lang="cs-CZ" sz="2000" dirty="0" smtClean="0">
                <a:solidFill>
                  <a:srgbClr val="CCFF99"/>
                </a:solidFill>
                <a:latin typeface="Arial Black" pitchFamily="34" charset="0"/>
              </a:rPr>
              <a:t>v 2. a 6. p. č. </a:t>
            </a:r>
            <a:r>
              <a:rPr lang="cs-CZ" sz="2000" dirty="0" err="1" smtClean="0">
                <a:solidFill>
                  <a:srgbClr val="CCFF99"/>
                </a:solidFill>
                <a:latin typeface="Arial Black" pitchFamily="34" charset="0"/>
              </a:rPr>
              <a:t>j</a:t>
            </a:r>
            <a:r>
              <a:rPr lang="cs-CZ" sz="2000" dirty="0" smtClean="0">
                <a:solidFill>
                  <a:srgbClr val="CCFF99"/>
                </a:solidFill>
                <a:latin typeface="Arial Black" pitchFamily="34" charset="0"/>
              </a:rPr>
              <a:t>. </a:t>
            </a:r>
            <a:r>
              <a:rPr lang="cs-CZ" sz="2000" dirty="0" smtClean="0">
                <a:solidFill>
                  <a:srgbClr val="FFC000"/>
                </a:solidFill>
                <a:latin typeface="Arial Black" pitchFamily="34" charset="0"/>
              </a:rPr>
              <a:t>a </a:t>
            </a:r>
            <a:r>
              <a:rPr lang="cs-CZ" sz="2000" dirty="0" smtClean="0">
                <a:solidFill>
                  <a:srgbClr val="CCFF99"/>
                </a:solidFill>
                <a:latin typeface="Arial Black" pitchFamily="34" charset="0"/>
              </a:rPr>
              <a:t>v 6. p. č. mn.</a:t>
            </a:r>
          </a:p>
        </p:txBody>
      </p:sp>
      <p:sp>
        <p:nvSpPr>
          <p:cNvPr id="18" name="TextovéPole 17"/>
          <p:cNvSpPr txBox="1"/>
          <p:nvPr/>
        </p:nvSpPr>
        <p:spPr>
          <a:xfrm>
            <a:off x="1367904" y="5940077"/>
            <a:ext cx="8497191" cy="550279"/>
          </a:xfrm>
          <a:prstGeom prst="rect">
            <a:avLst/>
          </a:prstGeom>
          <a:solidFill>
            <a:schemeClr val="accent6">
              <a:lumMod val="50000"/>
            </a:schemeClr>
          </a:solidFill>
          <a:ln>
            <a:solidFill>
              <a:srgbClr val="FFC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2300" b="1" dirty="0" smtClean="0">
                <a:solidFill>
                  <a:schemeClr val="bg1">
                    <a:lumMod val="95000"/>
                  </a:schemeClr>
                </a:solidFill>
                <a:latin typeface="Arial Black" pitchFamily="34" charset="0"/>
              </a:rPr>
              <a:t>Zkusíme ještě společně vyskloňovat slovo </a:t>
            </a:r>
            <a:r>
              <a:rPr lang="cs-CZ" sz="3200" b="1" dirty="0" smtClean="0">
                <a:solidFill>
                  <a:srgbClr val="CCFF99"/>
                </a:solidFill>
                <a:latin typeface="Arial Black" pitchFamily="34" charset="0"/>
              </a:rPr>
              <a:t>LES</a:t>
            </a:r>
            <a:r>
              <a:rPr lang="cs-CZ" sz="2300" b="1" dirty="0" smtClean="0">
                <a:solidFill>
                  <a:schemeClr val="accent6">
                    <a:lumMod val="60000"/>
                    <a:lumOff val="40000"/>
                  </a:schemeClr>
                </a:solidFill>
                <a:latin typeface="Arial Black" pitchFamily="34" charset="0"/>
              </a:rPr>
              <a:t>.</a:t>
            </a:r>
            <a:r>
              <a:rPr lang="cs-CZ" sz="2300" b="1" dirty="0" smtClean="0">
                <a:solidFill>
                  <a:schemeClr val="bg1">
                    <a:lumMod val="95000"/>
                  </a:schemeClr>
                </a:solidFill>
                <a:latin typeface="Arial Black" pitchFamily="34" charset="0"/>
              </a:rPr>
              <a:t> </a:t>
            </a:r>
            <a:endParaRPr lang="cs-CZ" sz="2300" b="1" dirty="0">
              <a:solidFill>
                <a:schemeClr val="bg1">
                  <a:lumMod val="95000"/>
                </a:schemeClr>
              </a:solidFill>
              <a:latin typeface="Arial Black" pitchFamily="34" charset="0"/>
            </a:endParaRPr>
          </a:p>
        </p:txBody>
      </p:sp>
      <p:graphicFrame>
        <p:nvGraphicFramePr>
          <p:cNvPr id="52" name="Tabulka 51"/>
          <p:cNvGraphicFramePr>
            <a:graphicFrameLocks noGrp="1"/>
          </p:cNvGraphicFramePr>
          <p:nvPr/>
        </p:nvGraphicFramePr>
        <p:xfrm>
          <a:off x="6408464" y="1835618"/>
          <a:ext cx="3432218" cy="3744419"/>
        </p:xfrm>
        <a:graphic>
          <a:graphicData uri="http://schemas.openxmlformats.org/drawingml/2006/table">
            <a:tbl>
              <a:tblPr firstRow="1" bandRow="1">
                <a:solidFill>
                  <a:schemeClr val="bg2"/>
                </a:solidFill>
                <a:tableStyleId>{2D5ABB26-0587-4C30-8999-92F81FD0307C}</a:tableStyleId>
              </a:tblPr>
              <a:tblGrid>
                <a:gridCol w="1716109"/>
                <a:gridCol w="1716109"/>
              </a:tblGrid>
              <a:tr h="534917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2060"/>
                    </a:solidFill>
                  </a:tcPr>
                </a:tc>
              </a:tr>
              <a:tr h="534917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2060"/>
                    </a:solidFill>
                  </a:tcPr>
                </a:tc>
              </a:tr>
              <a:tr h="534917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2060"/>
                    </a:solidFill>
                  </a:tcPr>
                </a:tc>
              </a:tr>
              <a:tr h="534917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2060"/>
                    </a:solidFill>
                  </a:tcPr>
                </a:tc>
              </a:tr>
              <a:tr h="534917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2060"/>
                    </a:solidFill>
                  </a:tcPr>
                </a:tc>
              </a:tr>
              <a:tr h="534917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2060"/>
                    </a:solidFill>
                  </a:tcPr>
                </a:tc>
              </a:tr>
              <a:tr h="534917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2060"/>
                    </a:solidFill>
                  </a:tcPr>
                </a:tc>
              </a:tr>
            </a:tbl>
          </a:graphicData>
        </a:graphic>
      </p:graphicFrame>
      <p:sp>
        <p:nvSpPr>
          <p:cNvPr id="41" name="TextovéPole 40"/>
          <p:cNvSpPr txBox="1"/>
          <p:nvPr/>
        </p:nvSpPr>
        <p:spPr>
          <a:xfrm>
            <a:off x="6696496" y="1835621"/>
            <a:ext cx="1080120" cy="493084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C000"/>
                </a:solidFill>
              </a:rPr>
              <a:t>les</a:t>
            </a:r>
            <a:endParaRPr lang="cs-CZ" sz="2800" b="1" dirty="0">
              <a:solidFill>
                <a:schemeClr val="accent6">
                  <a:lumMod val="50000"/>
                </a:schemeClr>
              </a:solidFill>
              <a:latin typeface="Arial Black" pitchFamily="34" charset="0"/>
            </a:endParaRPr>
          </a:p>
        </p:txBody>
      </p:sp>
      <p:sp>
        <p:nvSpPr>
          <p:cNvPr id="53" name="TextovéPole 52"/>
          <p:cNvSpPr txBox="1"/>
          <p:nvPr/>
        </p:nvSpPr>
        <p:spPr>
          <a:xfrm>
            <a:off x="6480472" y="2339677"/>
            <a:ext cx="1440160" cy="493084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C000"/>
                </a:solidFill>
              </a:rPr>
              <a:t>  les</a:t>
            </a:r>
            <a:r>
              <a:rPr lang="cs-CZ" sz="2800" b="1" dirty="0" smtClean="0">
                <a:solidFill>
                  <a:schemeClr val="bg1">
                    <a:lumMod val="85000"/>
                  </a:schemeClr>
                </a:solidFill>
              </a:rPr>
              <a:t>a</a:t>
            </a:r>
            <a:endParaRPr lang="cs-CZ" sz="2800" b="1" dirty="0">
              <a:solidFill>
                <a:schemeClr val="bg1">
                  <a:lumMod val="85000"/>
                </a:schemeClr>
              </a:solidFill>
              <a:latin typeface="Arial Black" pitchFamily="34" charset="0"/>
            </a:endParaRPr>
          </a:p>
        </p:txBody>
      </p:sp>
      <p:sp>
        <p:nvSpPr>
          <p:cNvPr id="54" name="TextovéPole 53"/>
          <p:cNvSpPr txBox="1"/>
          <p:nvPr/>
        </p:nvSpPr>
        <p:spPr>
          <a:xfrm>
            <a:off x="6408464" y="2915741"/>
            <a:ext cx="1368152" cy="493084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FFC000"/>
                </a:solidFill>
              </a:rPr>
              <a:t>lesu</a:t>
            </a:r>
            <a:endParaRPr lang="cs-CZ" sz="2800" b="1" dirty="0">
              <a:solidFill>
                <a:schemeClr val="accent6">
                  <a:lumMod val="50000"/>
                </a:schemeClr>
              </a:solidFill>
              <a:latin typeface="Arial Black" pitchFamily="34" charset="0"/>
            </a:endParaRPr>
          </a:p>
        </p:txBody>
      </p:sp>
      <p:sp>
        <p:nvSpPr>
          <p:cNvPr id="55" name="TextovéPole 54"/>
          <p:cNvSpPr txBox="1"/>
          <p:nvPr/>
        </p:nvSpPr>
        <p:spPr>
          <a:xfrm>
            <a:off x="6552480" y="3491805"/>
            <a:ext cx="1368152" cy="493084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C000"/>
                </a:solidFill>
              </a:rPr>
              <a:t> les</a:t>
            </a:r>
            <a:endParaRPr lang="cs-CZ" sz="2800" b="1" dirty="0">
              <a:solidFill>
                <a:schemeClr val="accent6">
                  <a:lumMod val="50000"/>
                </a:schemeClr>
              </a:solidFill>
              <a:latin typeface="Arial Black" pitchFamily="34" charset="0"/>
            </a:endParaRPr>
          </a:p>
        </p:txBody>
      </p:sp>
      <p:sp>
        <p:nvSpPr>
          <p:cNvPr id="56" name="TextovéPole 55"/>
          <p:cNvSpPr txBox="1"/>
          <p:nvPr/>
        </p:nvSpPr>
        <p:spPr>
          <a:xfrm>
            <a:off x="6552480" y="3995861"/>
            <a:ext cx="1512168" cy="493084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C000"/>
                </a:solidFill>
              </a:rPr>
              <a:t> lese!</a:t>
            </a:r>
            <a:endParaRPr lang="cs-CZ" sz="2800" b="1" dirty="0">
              <a:solidFill>
                <a:schemeClr val="accent6">
                  <a:lumMod val="50000"/>
                </a:schemeClr>
              </a:solidFill>
              <a:latin typeface="Arial Black" pitchFamily="34" charset="0"/>
            </a:endParaRPr>
          </a:p>
        </p:txBody>
      </p:sp>
      <p:sp>
        <p:nvSpPr>
          <p:cNvPr id="57" name="TextovéPole 56"/>
          <p:cNvSpPr txBox="1"/>
          <p:nvPr/>
        </p:nvSpPr>
        <p:spPr>
          <a:xfrm>
            <a:off x="6480472" y="5075981"/>
            <a:ext cx="1656184" cy="493084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C000"/>
                </a:solidFill>
              </a:rPr>
              <a:t>  lesem</a:t>
            </a:r>
            <a:endParaRPr lang="cs-CZ" sz="2800" b="1" dirty="0">
              <a:solidFill>
                <a:schemeClr val="accent6">
                  <a:lumMod val="50000"/>
                </a:schemeClr>
              </a:solidFill>
              <a:latin typeface="Arial Black" pitchFamily="34" charset="0"/>
            </a:endParaRPr>
          </a:p>
        </p:txBody>
      </p:sp>
      <p:sp>
        <p:nvSpPr>
          <p:cNvPr id="58" name="TextovéPole 57"/>
          <p:cNvSpPr txBox="1"/>
          <p:nvPr/>
        </p:nvSpPr>
        <p:spPr>
          <a:xfrm>
            <a:off x="6480472" y="4499917"/>
            <a:ext cx="1368152" cy="493084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FFC000"/>
                </a:solidFill>
              </a:rPr>
              <a:t>les</a:t>
            </a:r>
            <a:r>
              <a:rPr lang="cs-CZ" sz="2800" b="1" dirty="0" smtClean="0">
                <a:solidFill>
                  <a:schemeClr val="bg1">
                    <a:lumMod val="85000"/>
                  </a:schemeClr>
                </a:solidFill>
              </a:rPr>
              <a:t>e</a:t>
            </a:r>
            <a:endParaRPr lang="cs-CZ" sz="2800" b="1" dirty="0">
              <a:solidFill>
                <a:schemeClr val="accent6">
                  <a:lumMod val="50000"/>
                </a:schemeClr>
              </a:solidFill>
              <a:latin typeface="Arial Black" pitchFamily="34" charset="0"/>
            </a:endParaRPr>
          </a:p>
        </p:txBody>
      </p:sp>
      <p:sp>
        <p:nvSpPr>
          <p:cNvPr id="60" name="TextovéPole 59"/>
          <p:cNvSpPr txBox="1"/>
          <p:nvPr/>
        </p:nvSpPr>
        <p:spPr>
          <a:xfrm>
            <a:off x="8352680" y="1835621"/>
            <a:ext cx="1296144" cy="493084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C000"/>
                </a:solidFill>
              </a:rPr>
              <a:t>lesy</a:t>
            </a:r>
            <a:endParaRPr lang="cs-CZ" sz="2800" b="1" dirty="0">
              <a:solidFill>
                <a:schemeClr val="accent6">
                  <a:lumMod val="50000"/>
                </a:schemeClr>
              </a:solidFill>
              <a:latin typeface="Arial Black" pitchFamily="34" charset="0"/>
            </a:endParaRPr>
          </a:p>
        </p:txBody>
      </p:sp>
      <p:sp>
        <p:nvSpPr>
          <p:cNvPr id="61" name="TextovéPole 60"/>
          <p:cNvSpPr txBox="1"/>
          <p:nvPr/>
        </p:nvSpPr>
        <p:spPr>
          <a:xfrm>
            <a:off x="8352680" y="2339677"/>
            <a:ext cx="1368152" cy="493084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C000"/>
                </a:solidFill>
              </a:rPr>
              <a:t>lesů</a:t>
            </a:r>
            <a:endParaRPr lang="cs-CZ" sz="2800" b="1" dirty="0">
              <a:solidFill>
                <a:schemeClr val="accent6">
                  <a:lumMod val="50000"/>
                </a:schemeClr>
              </a:solidFill>
              <a:latin typeface="Arial Black" pitchFamily="34" charset="0"/>
            </a:endParaRPr>
          </a:p>
        </p:txBody>
      </p:sp>
      <p:sp>
        <p:nvSpPr>
          <p:cNvPr id="62" name="TextovéPole 61"/>
          <p:cNvSpPr txBox="1"/>
          <p:nvPr/>
        </p:nvSpPr>
        <p:spPr>
          <a:xfrm>
            <a:off x="8136656" y="2915741"/>
            <a:ext cx="1656184" cy="493084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C000"/>
                </a:solidFill>
              </a:rPr>
              <a:t>  lesům</a:t>
            </a:r>
            <a:endParaRPr lang="cs-CZ" sz="2800" b="1" dirty="0">
              <a:solidFill>
                <a:schemeClr val="accent6">
                  <a:lumMod val="50000"/>
                </a:schemeClr>
              </a:solidFill>
              <a:latin typeface="Arial Black" pitchFamily="34" charset="0"/>
            </a:endParaRPr>
          </a:p>
        </p:txBody>
      </p:sp>
      <p:sp>
        <p:nvSpPr>
          <p:cNvPr id="63" name="TextovéPole 62"/>
          <p:cNvSpPr txBox="1"/>
          <p:nvPr/>
        </p:nvSpPr>
        <p:spPr>
          <a:xfrm>
            <a:off x="8280672" y="3419797"/>
            <a:ext cx="1512168" cy="493084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C000"/>
                </a:solidFill>
              </a:rPr>
              <a:t> lesy</a:t>
            </a:r>
            <a:endParaRPr lang="cs-CZ" sz="2800" b="1" dirty="0">
              <a:solidFill>
                <a:schemeClr val="accent6">
                  <a:lumMod val="50000"/>
                </a:schemeClr>
              </a:solidFill>
              <a:latin typeface="Arial Black" pitchFamily="34" charset="0"/>
            </a:endParaRPr>
          </a:p>
        </p:txBody>
      </p:sp>
      <p:sp>
        <p:nvSpPr>
          <p:cNvPr id="64" name="TextovéPole 63"/>
          <p:cNvSpPr txBox="1"/>
          <p:nvPr/>
        </p:nvSpPr>
        <p:spPr>
          <a:xfrm>
            <a:off x="8352680" y="3995861"/>
            <a:ext cx="1296144" cy="493084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C000"/>
                </a:solidFill>
              </a:rPr>
              <a:t>lesy!</a:t>
            </a:r>
            <a:endParaRPr lang="cs-CZ" sz="2800" b="1" dirty="0">
              <a:solidFill>
                <a:schemeClr val="accent6">
                  <a:lumMod val="50000"/>
                </a:schemeClr>
              </a:solidFill>
              <a:latin typeface="Arial Black" pitchFamily="34" charset="0"/>
            </a:endParaRPr>
          </a:p>
        </p:txBody>
      </p:sp>
      <p:sp>
        <p:nvSpPr>
          <p:cNvPr id="65" name="TextovéPole 64"/>
          <p:cNvSpPr txBox="1"/>
          <p:nvPr/>
        </p:nvSpPr>
        <p:spPr>
          <a:xfrm>
            <a:off x="8280672" y="4571925"/>
            <a:ext cx="1440160" cy="493084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C000"/>
                </a:solidFill>
              </a:rPr>
              <a:t> les</a:t>
            </a:r>
            <a:r>
              <a:rPr lang="cs-CZ" sz="2800" b="1" dirty="0" smtClean="0">
                <a:solidFill>
                  <a:schemeClr val="bg1">
                    <a:lumMod val="85000"/>
                  </a:schemeClr>
                </a:solidFill>
              </a:rPr>
              <a:t>ích</a:t>
            </a:r>
            <a:endParaRPr lang="cs-CZ" sz="2800" b="1" dirty="0">
              <a:solidFill>
                <a:schemeClr val="bg1">
                  <a:lumMod val="85000"/>
                </a:schemeClr>
              </a:solidFill>
              <a:latin typeface="Arial Black" pitchFamily="34" charset="0"/>
            </a:endParaRPr>
          </a:p>
        </p:txBody>
      </p:sp>
      <p:sp>
        <p:nvSpPr>
          <p:cNvPr id="66" name="TextovéPole 65"/>
          <p:cNvSpPr txBox="1"/>
          <p:nvPr/>
        </p:nvSpPr>
        <p:spPr>
          <a:xfrm>
            <a:off x="8352680" y="5075981"/>
            <a:ext cx="1440160" cy="493084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C000"/>
                </a:solidFill>
              </a:rPr>
              <a:t>lesy</a:t>
            </a:r>
            <a:endParaRPr lang="cs-CZ" sz="2800" b="1" dirty="0">
              <a:solidFill>
                <a:schemeClr val="accent6">
                  <a:lumMod val="50000"/>
                </a:schemeClr>
              </a:solidFill>
              <a:latin typeface="Arial Black" pitchFamily="34" charset="0"/>
            </a:endParaRPr>
          </a:p>
        </p:txBody>
      </p:sp>
      <p:pic>
        <p:nvPicPr>
          <p:cNvPr id="1030" name="Picture 6" descr="C:\Documents and Settings\Alena T\Local Settings\Temporary Internet Files\Content.IE5\OU26AIAP\MP900399625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136656" y="381059"/>
            <a:ext cx="1669212" cy="1335370"/>
          </a:xfrm>
          <a:prstGeom prst="rect">
            <a:avLst/>
          </a:prstGeom>
          <a:ln>
            <a:solidFill>
              <a:srgbClr val="FFC000"/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3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(6*min(max(#ppt_w*#ppt_h,.3),1)-7.4)/-.7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(6*min(max(#ppt_w*#ppt_h,.3),1)-7.4)/-.7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(6*min(max(#ppt_w*#ppt_h,.3),1)-7.4)/-.7*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2000"/>
                            </p:stCondLst>
                            <p:childTnLst>
                              <p:par>
                                <p:cTn id="12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9" dur="3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3000"/>
                            </p:stCondLst>
                            <p:childTnLst>
                              <p:par>
                                <p:cTn id="21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3" dur="3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6000"/>
                            </p:stCondLst>
                            <p:childTnLst>
                              <p:par>
                                <p:cTn id="25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7" dur="3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9000"/>
                            </p:stCondLst>
                            <p:childTnLst>
                              <p:par>
                                <p:cTn id="29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31" dur="3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12000"/>
                            </p:stCondLst>
                            <p:childTnLst>
                              <p:par>
                                <p:cTn id="33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35" dur="3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15000"/>
                            </p:stCondLst>
                            <p:childTnLst>
                              <p:par>
                                <p:cTn id="37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39" dur="3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18000"/>
                            </p:stCondLst>
                            <p:childTnLst>
                              <p:par>
                                <p:cTn id="41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43" dur="3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48" dur="20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2000"/>
                            </p:stCondLst>
                            <p:childTnLst>
                              <p:par>
                                <p:cTn id="50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2" dur="20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>
                            <p:stCondLst>
                              <p:cond delay="4000"/>
                            </p:stCondLst>
                            <p:childTnLst>
                              <p:par>
                                <p:cTn id="54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56" dur="20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61" dur="2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2" fill="hold">
                            <p:stCondLst>
                              <p:cond delay="2000"/>
                            </p:stCondLst>
                            <p:childTnLst>
                              <p:par>
                                <p:cTn id="63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65" dur="20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0" dur="2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1" fill="hold">
                            <p:stCondLst>
                              <p:cond delay="2000"/>
                            </p:stCondLst>
                            <p:childTnLst>
                              <p:par>
                                <p:cTn id="72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4" dur="20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9" dur="20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0" fill="hold">
                            <p:stCondLst>
                              <p:cond delay="2000"/>
                            </p:stCondLst>
                            <p:childTnLst>
                              <p:par>
                                <p:cTn id="81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83" dur="20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88" dur="20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9" fill="hold">
                            <p:stCondLst>
                              <p:cond delay="2000"/>
                            </p:stCondLst>
                            <p:childTnLst>
                              <p:par>
                                <p:cTn id="90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92" dur="20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97" dur="20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8" fill="hold">
                            <p:stCondLst>
                              <p:cond delay="2000"/>
                            </p:stCondLst>
                            <p:childTnLst>
                              <p:par>
                                <p:cTn id="99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01" dur="20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2" fill="hold">
                      <p:stCondLst>
                        <p:cond delay="indefinite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06" dur="20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7" fill="hold">
                            <p:stCondLst>
                              <p:cond delay="2000"/>
                            </p:stCondLst>
                            <p:childTnLst>
                              <p:par>
                                <p:cTn id="108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10" dur="20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15" dur="20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6" fill="hold">
                      <p:stCondLst>
                        <p:cond delay="indefinite"/>
                      </p:stCondLst>
                      <p:childTnLst>
                        <p:par>
                          <p:cTn id="117" fill="hold">
                            <p:stCondLst>
                              <p:cond delay="0"/>
                            </p:stCondLst>
                            <p:childTnLst>
                              <p:par>
                                <p:cTn id="118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20" dur="20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1" fill="hold">
                      <p:stCondLst>
                        <p:cond delay="indefinite"/>
                      </p:stCondLst>
                      <p:childTnLst>
                        <p:par>
                          <p:cTn id="122" fill="hold">
                            <p:stCondLst>
                              <p:cond delay="0"/>
                            </p:stCondLst>
                            <p:childTnLst>
                              <p:par>
                                <p:cTn id="123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25" dur="20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6" fill="hold">
                      <p:stCondLst>
                        <p:cond delay="indefinite"/>
                      </p:stCondLst>
                      <p:childTnLst>
                        <p:par>
                          <p:cTn id="127" fill="hold">
                            <p:stCondLst>
                              <p:cond delay="0"/>
                            </p:stCondLst>
                            <p:childTnLst>
                              <p:par>
                                <p:cTn id="128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30" dur="20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1" fill="hold">
                      <p:stCondLst>
                        <p:cond delay="indefinite"/>
                      </p:stCondLst>
                      <p:childTnLst>
                        <p:par>
                          <p:cTn id="132" fill="hold">
                            <p:stCondLst>
                              <p:cond delay="0"/>
                            </p:stCondLst>
                            <p:childTnLst>
                              <p:par>
                                <p:cTn id="133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35" dur="20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6" fill="hold">
                      <p:stCondLst>
                        <p:cond delay="indefinite"/>
                      </p:stCondLst>
                      <p:childTnLst>
                        <p:par>
                          <p:cTn id="137" fill="hold">
                            <p:stCondLst>
                              <p:cond delay="0"/>
                            </p:stCondLst>
                            <p:childTnLst>
                              <p:par>
                                <p:cTn id="138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40" dur="200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1" fill="hold">
                      <p:stCondLst>
                        <p:cond delay="indefinite"/>
                      </p:stCondLst>
                      <p:childTnLst>
                        <p:par>
                          <p:cTn id="142" fill="hold">
                            <p:stCondLst>
                              <p:cond delay="0"/>
                            </p:stCondLst>
                            <p:childTnLst>
                              <p:par>
                                <p:cTn id="143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45" dur="200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6" fill="hold">
                      <p:stCondLst>
                        <p:cond delay="indefinite"/>
                      </p:stCondLst>
                      <p:childTnLst>
                        <p:par>
                          <p:cTn id="147" fill="hold">
                            <p:stCondLst>
                              <p:cond delay="0"/>
                            </p:stCondLst>
                            <p:childTnLst>
                              <p:par>
                                <p:cTn id="148" presetID="23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0" dur="1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1" dur="1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4" grpId="0" animBg="1"/>
      <p:bldP spid="47" grpId="0" animBg="1"/>
      <p:bldP spid="35" grpId="0" animBg="1"/>
      <p:bldP spid="4" grpId="0"/>
      <p:bldP spid="20" grpId="0"/>
      <p:bldP spid="21" grpId="0"/>
      <p:bldP spid="22" grpId="0"/>
      <p:bldP spid="23" grpId="0"/>
      <p:bldP spid="24" grpId="0"/>
      <p:bldP spid="25" grpId="0"/>
      <p:bldP spid="33" grpId="0" animBg="1"/>
      <p:bldP spid="43" grpId="0" animBg="1"/>
      <p:bldP spid="45" grpId="0" animBg="1"/>
      <p:bldP spid="46" grpId="0" animBg="1"/>
      <p:bldP spid="48" grpId="0" animBg="1"/>
      <p:bldP spid="18" grpId="0" animBg="1"/>
      <p:bldP spid="41" grpId="0"/>
      <p:bldP spid="53" grpId="0"/>
      <p:bldP spid="54" grpId="0"/>
      <p:bldP spid="55" grpId="0"/>
      <p:bldP spid="56" grpId="0"/>
      <p:bldP spid="57" grpId="0"/>
      <p:bldP spid="58" grpId="0"/>
      <p:bldP spid="60" grpId="0"/>
      <p:bldP spid="61" grpId="0"/>
      <p:bldP spid="62" grpId="0"/>
      <p:bldP spid="63" grpId="0"/>
      <p:bldP spid="64" grpId="0"/>
      <p:bldP spid="65" grpId="0"/>
      <p:bldP spid="66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504031" y="302737"/>
            <a:ext cx="9360817" cy="1532884"/>
          </a:xfrm>
          <a:solidFill>
            <a:schemeClr val="bg1">
              <a:lumMod val="85000"/>
            </a:schemeClr>
          </a:solidFill>
          <a:ln w="28575">
            <a:solidFill>
              <a:srgbClr val="FFC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/>
          <a:p>
            <a:pPr algn="l"/>
            <a:r>
              <a:rPr lang="cs-CZ" sz="72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SHRNUTÍ:</a:t>
            </a:r>
            <a:endParaRPr lang="cs-CZ" sz="7200" b="1" dirty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 Black" pitchFamily="34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503808" y="2123653"/>
            <a:ext cx="8640960" cy="3527119"/>
          </a:xfrm>
          <a:prstGeom prst="rect">
            <a:avLst/>
          </a:prstGeom>
          <a:solidFill>
            <a:srgbClr val="663300"/>
          </a:solidFill>
          <a:ln>
            <a:solidFill>
              <a:srgbClr val="FFC000"/>
            </a:solidFill>
          </a:ln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FFC000"/>
                </a:solidFill>
              </a:rPr>
              <a:t>Podle vzoru HRAD se skloňují </a:t>
            </a:r>
            <a:r>
              <a:rPr lang="cs-CZ" sz="4000" b="1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podstatná jména </a:t>
            </a:r>
            <a:r>
              <a:rPr lang="cs-CZ" sz="4000" b="1" dirty="0" smtClean="0">
                <a:solidFill>
                  <a:schemeClr val="accent2">
                    <a:lumMod val="40000"/>
                    <a:lumOff val="60000"/>
                  </a:schemeClr>
                </a:solidFill>
              </a:rPr>
              <a:t>rodu mužského neživotná</a:t>
            </a:r>
            <a:r>
              <a:rPr lang="cs-CZ" sz="4000" b="1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, která končí v</a:t>
            </a:r>
            <a:r>
              <a:rPr lang="cs-CZ" sz="4000" b="1" dirty="0" smtClean="0">
                <a:solidFill>
                  <a:schemeClr val="accent5">
                    <a:lumMod val="40000"/>
                    <a:lumOff val="60000"/>
                  </a:schemeClr>
                </a:solidFill>
              </a:rPr>
              <a:t> </a:t>
            </a:r>
            <a:r>
              <a:rPr lang="cs-CZ" sz="40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1. p. č. </a:t>
            </a:r>
            <a:r>
              <a:rPr lang="cs-CZ" sz="4000" b="1" dirty="0" err="1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j</a:t>
            </a:r>
            <a:r>
              <a:rPr lang="cs-CZ" sz="40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. tvrdou nebo obojetnou souhláskou </a:t>
            </a:r>
            <a:r>
              <a:rPr lang="cs-CZ" sz="4000" b="1" dirty="0" smtClean="0">
                <a:solidFill>
                  <a:schemeClr val="accent5">
                    <a:lumMod val="40000"/>
                    <a:lumOff val="60000"/>
                  </a:schemeClr>
                </a:solidFill>
              </a:rPr>
              <a:t>a ve 2. p. </a:t>
            </a:r>
            <a:r>
              <a:rPr lang="cs-CZ" sz="4000" b="1" dirty="0" err="1" smtClean="0">
                <a:solidFill>
                  <a:schemeClr val="accent5">
                    <a:lumMod val="40000"/>
                    <a:lumOff val="60000"/>
                  </a:schemeClr>
                </a:solidFill>
              </a:rPr>
              <a:t>j</a:t>
            </a:r>
            <a:r>
              <a:rPr lang="cs-CZ" sz="4000" b="1" dirty="0" smtClean="0">
                <a:solidFill>
                  <a:schemeClr val="accent5">
                    <a:lumMod val="40000"/>
                    <a:lumOff val="60000"/>
                  </a:schemeClr>
                </a:solidFill>
              </a:rPr>
              <a:t>. č. koncovkou –u nebo -a.</a:t>
            </a:r>
            <a:endParaRPr lang="cs-CZ" sz="4000" b="1" dirty="0">
              <a:solidFill>
                <a:schemeClr val="accent6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871960" y="5940077"/>
            <a:ext cx="7848872" cy="1294585"/>
          </a:xfrm>
          <a:prstGeom prst="rect">
            <a:avLst/>
          </a:prstGeom>
          <a:solidFill>
            <a:srgbClr val="663300"/>
          </a:solidFill>
          <a:ln>
            <a:solidFill>
              <a:srgbClr val="FFC000"/>
            </a:solidFill>
          </a:ln>
        </p:spPr>
        <p:txBody>
          <a:bodyPr wrap="square" rtlCol="0">
            <a:spAutoFit/>
          </a:bodyPr>
          <a:lstStyle/>
          <a:p>
            <a:pPr algn="r"/>
            <a:r>
              <a:rPr lang="cs-CZ" sz="2800" b="1" dirty="0" smtClean="0">
                <a:solidFill>
                  <a:srgbClr val="FFC000"/>
                </a:solidFill>
              </a:rPr>
              <a:t>Vzor hrad je vzor tvrdý, </a:t>
            </a:r>
          </a:p>
          <a:p>
            <a:pPr algn="r"/>
            <a:r>
              <a:rPr lang="cs-CZ" sz="2800" b="1" dirty="0" smtClean="0">
                <a:solidFill>
                  <a:srgbClr val="FFC000"/>
                </a:solidFill>
              </a:rPr>
              <a:t>jen  </a:t>
            </a:r>
            <a:r>
              <a:rPr lang="cs-CZ" sz="2800" b="1" dirty="0" smtClean="0">
                <a:solidFill>
                  <a:schemeClr val="accent3">
                    <a:lumMod val="40000"/>
                    <a:lumOff val="60000"/>
                  </a:schemeClr>
                </a:solidFill>
              </a:rPr>
              <a:t>v 6. p. č. mn. </a:t>
            </a:r>
            <a:r>
              <a:rPr lang="cs-CZ" sz="2800" b="1" dirty="0" smtClean="0">
                <a:solidFill>
                  <a:srgbClr val="FFC000"/>
                </a:solidFill>
              </a:rPr>
              <a:t>mají podstatná jména </a:t>
            </a:r>
          </a:p>
          <a:p>
            <a:pPr algn="r"/>
            <a:r>
              <a:rPr lang="cs-CZ" sz="2800" b="1" dirty="0" smtClean="0">
                <a:solidFill>
                  <a:schemeClr val="accent3">
                    <a:lumMod val="40000"/>
                    <a:lumOff val="60000"/>
                  </a:schemeClr>
                </a:solidFill>
              </a:rPr>
              <a:t>typu les koncovku –</a:t>
            </a:r>
            <a:r>
              <a:rPr lang="cs-CZ" sz="2800" b="1" dirty="0" err="1" smtClean="0">
                <a:solidFill>
                  <a:schemeClr val="accent3">
                    <a:lumMod val="40000"/>
                    <a:lumOff val="60000"/>
                  </a:schemeClr>
                </a:solidFill>
              </a:rPr>
              <a:t>ích</a:t>
            </a:r>
            <a:r>
              <a:rPr lang="cs-CZ" sz="2800" b="1" dirty="0" smtClean="0">
                <a:solidFill>
                  <a:srgbClr val="FFC000"/>
                </a:solidFill>
              </a:rPr>
              <a:t>.</a:t>
            </a:r>
          </a:p>
        </p:txBody>
      </p:sp>
      <p:pic>
        <p:nvPicPr>
          <p:cNvPr id="11" name="Obrázek 10" descr="les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03808" y="5868069"/>
            <a:ext cx="1891680" cy="1513344"/>
          </a:xfrm>
          <a:prstGeom prst="rect">
            <a:avLst/>
          </a:prstGeom>
          <a:ln>
            <a:solidFill>
              <a:srgbClr val="FFC000"/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2054" name="Picture 6" descr="C:\Documents and Settings\Alena T\Local Settings\Temporary Internet Files\Content.IE5\CIL6MBZ9\MP900227581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307748" y="395461"/>
            <a:ext cx="2372941" cy="1570096"/>
          </a:xfrm>
          <a:prstGeom prst="rect">
            <a:avLst/>
          </a:prstGeom>
          <a:ln>
            <a:solidFill>
              <a:srgbClr val="FFC000"/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" dur="20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6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2000"/>
                            </p:stCondLst>
                            <p:childTnLst>
                              <p:par>
                                <p:cTn id="18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0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animBg="1"/>
      <p:bldP spid="9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6"/>
          <p:cNvSpPr txBox="1">
            <a:spLocks/>
          </p:cNvSpPr>
          <p:nvPr/>
        </p:nvSpPr>
        <p:spPr>
          <a:xfrm>
            <a:off x="504031" y="302737"/>
            <a:ext cx="9360817" cy="1259946"/>
          </a:xfrm>
          <a:prstGeom prst="rect">
            <a:avLst/>
          </a:prstGeom>
          <a:solidFill>
            <a:schemeClr val="bg1">
              <a:lumMod val="85000"/>
            </a:schemeClr>
          </a:solidFill>
          <a:ln w="28575">
            <a:solidFill>
              <a:srgbClr val="FFC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vert="horz" lIns="100772" tIns="50387" rIns="100772" bIns="50387" rtlCol="0" anchor="ctr">
            <a:normAutofit/>
          </a:bodyPr>
          <a:lstStyle/>
          <a:p>
            <a:pPr marL="0" marR="0" lvl="0" indent="0" algn="l" defTabSz="1007734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2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 Black" pitchFamily="34" charset="0"/>
                <a:ea typeface="+mj-ea"/>
                <a:cs typeface="+mj-cs"/>
              </a:rPr>
              <a:t>Doplňte uvedené tvary podstatných jmen</a:t>
            </a:r>
            <a:endParaRPr kumimoji="0" lang="cs-CZ" sz="3200" b="1" i="0" u="none" strike="noStrike" kern="1200" cap="none" spc="0" normalizeH="0" baseline="0" noProof="0" dirty="0">
              <a:ln>
                <a:noFill/>
              </a:ln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Arial Black" pitchFamily="34" charset="0"/>
              <a:ea typeface="+mj-ea"/>
              <a:cs typeface="+mj-cs"/>
            </a:endParaRPr>
          </a:p>
        </p:txBody>
      </p:sp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503808" y="1539697"/>
          <a:ext cx="9361040" cy="548050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340260"/>
                <a:gridCol w="2340260"/>
                <a:gridCol w="2340260"/>
                <a:gridCol w="2340260"/>
              </a:tblGrid>
              <a:tr h="913417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3. p. č. </a:t>
                      </a:r>
                      <a:r>
                        <a:rPr lang="cs-CZ" dirty="0" err="1" smtClean="0"/>
                        <a:t>j</a:t>
                      </a:r>
                      <a:r>
                        <a:rPr lang="cs-CZ" dirty="0" smtClean="0"/>
                        <a:t>.</a:t>
                      </a:r>
                    </a:p>
                    <a:p>
                      <a:r>
                        <a:rPr lang="cs-CZ" dirty="0" smtClean="0"/>
                        <a:t>Komu, čemu?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2.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dirty="0" smtClean="0"/>
                        <a:t> p. č. mn.</a:t>
                      </a:r>
                    </a:p>
                    <a:p>
                      <a:r>
                        <a:rPr lang="cs-CZ" dirty="0" smtClean="0"/>
                        <a:t>Bez koho, čeho?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7. p. č. mn.</a:t>
                      </a:r>
                    </a:p>
                    <a:p>
                      <a:r>
                        <a:rPr lang="cs-CZ" dirty="0" smtClean="0"/>
                        <a:t>S kým, čím?</a:t>
                      </a:r>
                      <a:endParaRPr lang="cs-CZ" dirty="0"/>
                    </a:p>
                  </a:txBody>
                  <a:tcPr/>
                </a:tc>
              </a:tr>
              <a:tr h="913417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strom</a:t>
                      </a:r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rgbClr val="C00000"/>
                          </a:solidFill>
                        </a:rPr>
                        <a:t>stromu</a:t>
                      </a:r>
                      <a:endParaRPr lang="cs-CZ" sz="3200" b="1" dirty="0">
                        <a:solidFill>
                          <a:srgbClr val="C0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rgbClr val="0070C0"/>
                          </a:solidFill>
                        </a:rPr>
                        <a:t>stromů</a:t>
                      </a:r>
                      <a:endParaRPr lang="cs-CZ" sz="3200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rgbClr val="006600"/>
                          </a:solidFill>
                        </a:rPr>
                        <a:t>stromy</a:t>
                      </a:r>
                      <a:endParaRPr lang="cs-CZ" sz="3200" b="1" dirty="0">
                        <a:solidFill>
                          <a:srgbClr val="006600"/>
                        </a:solidFill>
                      </a:endParaRPr>
                    </a:p>
                  </a:txBody>
                  <a:tcPr/>
                </a:tc>
              </a:tr>
              <a:tr h="913417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sval</a:t>
                      </a:r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rgbClr val="C00000"/>
                          </a:solidFill>
                        </a:rPr>
                        <a:t>svalu</a:t>
                      </a:r>
                      <a:endParaRPr lang="cs-CZ" sz="3200" b="1" dirty="0">
                        <a:solidFill>
                          <a:srgbClr val="C0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rgbClr val="0070C0"/>
                          </a:solidFill>
                        </a:rPr>
                        <a:t>svalů</a:t>
                      </a:r>
                      <a:endParaRPr lang="cs-CZ" sz="3200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rgbClr val="006600"/>
                          </a:solidFill>
                        </a:rPr>
                        <a:t>svaly</a:t>
                      </a:r>
                      <a:endParaRPr lang="cs-CZ" sz="3200" b="1" dirty="0">
                        <a:solidFill>
                          <a:srgbClr val="006600"/>
                        </a:solidFill>
                      </a:endParaRPr>
                    </a:p>
                  </a:txBody>
                  <a:tcPr/>
                </a:tc>
              </a:tr>
              <a:tr h="913417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zub</a:t>
                      </a:r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rgbClr val="C00000"/>
                          </a:solidFill>
                        </a:rPr>
                        <a:t>zubu</a:t>
                      </a:r>
                      <a:endParaRPr lang="cs-CZ" sz="3200" b="1" dirty="0">
                        <a:solidFill>
                          <a:srgbClr val="C0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rgbClr val="0070C0"/>
                          </a:solidFill>
                        </a:rPr>
                        <a:t>zubů</a:t>
                      </a:r>
                      <a:endParaRPr lang="cs-CZ" sz="3200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rgbClr val="006600"/>
                          </a:solidFill>
                        </a:rPr>
                        <a:t>zuby</a:t>
                      </a:r>
                      <a:endParaRPr lang="cs-CZ" sz="3200" b="1" dirty="0">
                        <a:solidFill>
                          <a:srgbClr val="006600"/>
                        </a:solidFill>
                      </a:endParaRPr>
                    </a:p>
                  </a:txBody>
                  <a:tcPr/>
                </a:tc>
              </a:tr>
              <a:tr h="913417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plod</a:t>
                      </a:r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rgbClr val="C00000"/>
                          </a:solidFill>
                        </a:rPr>
                        <a:t>plodu</a:t>
                      </a:r>
                      <a:endParaRPr lang="cs-CZ" sz="3200" b="1" dirty="0">
                        <a:solidFill>
                          <a:srgbClr val="C0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rgbClr val="0070C0"/>
                          </a:solidFill>
                        </a:rPr>
                        <a:t>plodů</a:t>
                      </a:r>
                      <a:endParaRPr lang="cs-CZ" sz="3200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rgbClr val="006600"/>
                          </a:solidFill>
                        </a:rPr>
                        <a:t>plody</a:t>
                      </a:r>
                      <a:endParaRPr lang="cs-CZ" sz="3200" b="1" dirty="0">
                        <a:solidFill>
                          <a:srgbClr val="006600"/>
                        </a:solidFill>
                      </a:endParaRPr>
                    </a:p>
                  </a:txBody>
                  <a:tcPr/>
                </a:tc>
              </a:tr>
              <a:tr h="913417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pořad</a:t>
                      </a:r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rgbClr val="C00000"/>
                          </a:solidFill>
                        </a:rPr>
                        <a:t>pořadu</a:t>
                      </a:r>
                      <a:endParaRPr lang="cs-CZ" sz="3200" b="1" dirty="0">
                        <a:solidFill>
                          <a:srgbClr val="C0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rgbClr val="0070C0"/>
                          </a:solidFill>
                        </a:rPr>
                        <a:t>pořadů</a:t>
                      </a:r>
                      <a:endParaRPr lang="cs-CZ" sz="3200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rgbClr val="006600"/>
                          </a:solidFill>
                        </a:rPr>
                        <a:t>pořady</a:t>
                      </a:r>
                      <a:endParaRPr lang="cs-CZ" sz="3200" b="1" dirty="0">
                        <a:solidFill>
                          <a:srgbClr val="006600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6" name="Obdélník 5"/>
          <p:cNvSpPr/>
          <p:nvPr/>
        </p:nvSpPr>
        <p:spPr>
          <a:xfrm>
            <a:off x="2736056" y="2411685"/>
            <a:ext cx="2376264" cy="936104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488584" y="4283893"/>
            <a:ext cx="2376264" cy="936104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7488584" y="3347789"/>
            <a:ext cx="2376264" cy="936104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7488584" y="2411685"/>
            <a:ext cx="2376264" cy="936104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5112320" y="5219997"/>
            <a:ext cx="2376264" cy="936104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5112320" y="6156101"/>
            <a:ext cx="2376264" cy="864096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7488584" y="6156101"/>
            <a:ext cx="2376264" cy="864096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7488584" y="5219997"/>
            <a:ext cx="2376264" cy="936104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2736056" y="6156101"/>
            <a:ext cx="2376264" cy="864096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5112320" y="2411685"/>
            <a:ext cx="2376264" cy="936104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5112320" y="3347789"/>
            <a:ext cx="2376264" cy="936104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5112320" y="4283893"/>
            <a:ext cx="2376264" cy="936104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2736056" y="3347789"/>
            <a:ext cx="2376264" cy="936104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2736056" y="4283893"/>
            <a:ext cx="2376264" cy="936104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2736056" y="5219997"/>
            <a:ext cx="2376264" cy="936104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edge">
                                      <p:cBhvr>
                                        <p:cTn id="6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edge">
                                      <p:cBhvr>
                                        <p:cTn id="11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edge">
                                      <p:cBhvr>
                                        <p:cTn id="16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edge">
                                      <p:cBhvr>
                                        <p:cTn id="21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edge">
                                      <p:cBhvr>
                                        <p:cTn id="26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edge">
                                      <p:cBhvr>
                                        <p:cTn id="31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edge">
                                      <p:cBhvr>
                                        <p:cTn id="36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edge">
                                      <p:cBhvr>
                                        <p:cTn id="41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edge">
                                      <p:cBhvr>
                                        <p:cTn id="46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edge">
                                      <p:cBhvr>
                                        <p:cTn id="51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edge">
                                      <p:cBhvr>
                                        <p:cTn id="56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edge">
                                      <p:cBhvr>
                                        <p:cTn id="61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edge">
                                      <p:cBhvr>
                                        <p:cTn id="66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edge">
                                      <p:cBhvr>
                                        <p:cTn id="71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edge">
                                      <p:cBhvr>
                                        <p:cTn id="76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20" grpId="0" animBg="1"/>
      <p:bldP spid="21" grpId="0" animBg="1"/>
      <p:bldP spid="23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663300"/>
          </a:solidFill>
          <a:ln>
            <a:solidFill>
              <a:schemeClr val="bg1">
                <a:lumMod val="65000"/>
              </a:schemeClr>
            </a:solidFill>
          </a:ln>
        </p:spPr>
        <p:txBody>
          <a:bodyPr>
            <a:normAutofit/>
          </a:bodyPr>
          <a:lstStyle/>
          <a:p>
            <a:r>
              <a:rPr lang="cs-CZ" sz="6000" dirty="0" smtClean="0">
                <a:solidFill>
                  <a:srgbClr val="FFC000"/>
                </a:solidFill>
                <a:latin typeface="Arial Black" pitchFamily="34" charset="0"/>
              </a:rPr>
              <a:t>Víte</a:t>
            </a:r>
            <a:r>
              <a:rPr lang="cs-CZ" sz="6000" smtClean="0">
                <a:solidFill>
                  <a:srgbClr val="FFC000"/>
                </a:solidFill>
                <a:latin typeface="Arial Black" pitchFamily="34" charset="0"/>
              </a:rPr>
              <a:t>, znáte…?</a:t>
            </a:r>
            <a:endParaRPr lang="cs-CZ" sz="6000" dirty="0">
              <a:solidFill>
                <a:srgbClr val="FFC000"/>
              </a:solidFill>
              <a:latin typeface="Arial Black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03808" y="1763613"/>
            <a:ext cx="9073008" cy="779316"/>
          </a:xfrm>
          <a:prstGeom prst="rect">
            <a:avLst/>
          </a:prstGeom>
          <a:noFill/>
          <a:ln>
            <a:solidFill>
              <a:schemeClr val="bg1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C000"/>
                </a:solidFill>
              </a:rPr>
              <a:t>Hrad je opevněné feudální sídlo postavené většinou                        ve 12. – 16. století.</a:t>
            </a:r>
            <a:endParaRPr lang="cs-CZ" sz="2400" b="1" dirty="0">
              <a:solidFill>
                <a:schemeClr val="bg1">
                  <a:lumMod val="75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31800" y="5508029"/>
            <a:ext cx="3672408" cy="664797"/>
          </a:xfrm>
          <a:prstGeom prst="rect">
            <a:avLst/>
          </a:prstGeom>
          <a:solidFill>
            <a:srgbClr val="008000"/>
          </a:solidFill>
          <a:ln>
            <a:solidFill>
              <a:schemeClr val="bg1">
                <a:lumMod val="65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FFC000"/>
                </a:solidFill>
              </a:rPr>
              <a:t>…který hrad je                        v České republice největší?</a:t>
            </a:r>
            <a:endParaRPr lang="cs-CZ" sz="2000" b="1" dirty="0">
              <a:solidFill>
                <a:schemeClr val="accent6">
                  <a:lumMod val="50000"/>
                </a:schemeClr>
              </a:solidFill>
              <a:latin typeface="Arial Black" pitchFamily="34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431800" y="6372125"/>
            <a:ext cx="2304256" cy="779316"/>
          </a:xfrm>
          <a:prstGeom prst="rect">
            <a:avLst/>
          </a:prstGeom>
          <a:solidFill>
            <a:srgbClr val="663300"/>
          </a:solidFill>
          <a:ln>
            <a:solidFill>
              <a:schemeClr val="bg1">
                <a:lumMod val="85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solidFill>
                  <a:schemeClr val="bg1">
                    <a:lumMod val="95000"/>
                  </a:schemeClr>
                </a:solidFill>
              </a:rPr>
              <a:t>hrad</a:t>
            </a:r>
            <a:endParaRPr lang="cs-CZ" sz="4800" b="1" dirty="0">
              <a:solidFill>
                <a:schemeClr val="bg1">
                  <a:lumMod val="95000"/>
                </a:schemeClr>
              </a:solidFill>
              <a:latin typeface="Arial Black" pitchFamily="34" charset="0"/>
            </a:endParaRPr>
          </a:p>
        </p:txBody>
      </p:sp>
      <p:pic>
        <p:nvPicPr>
          <p:cNvPr id="1029" name="Picture 5" descr="File:Boat in Prague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03808" y="2699717"/>
            <a:ext cx="3912888" cy="2592288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13" name="TextovéPole 12"/>
          <p:cNvSpPr txBox="1"/>
          <p:nvPr/>
        </p:nvSpPr>
        <p:spPr>
          <a:xfrm>
            <a:off x="1943968" y="2699717"/>
            <a:ext cx="2160240" cy="435825"/>
          </a:xfrm>
          <a:prstGeom prst="rect">
            <a:avLst/>
          </a:prstGeom>
          <a:solidFill>
            <a:srgbClr val="006600"/>
          </a:solidFill>
          <a:ln>
            <a:solidFill>
              <a:schemeClr val="bg1">
                <a:lumMod val="65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CCFF99"/>
                </a:solidFill>
              </a:rPr>
              <a:t>Pražský hrad</a:t>
            </a:r>
            <a:endParaRPr lang="cs-CZ" sz="2400" b="1" dirty="0">
              <a:solidFill>
                <a:srgbClr val="CCFF99"/>
              </a:solidFill>
              <a:latin typeface="Arial Black" pitchFamily="34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4536256" y="2699717"/>
            <a:ext cx="3024336" cy="1809726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bg1">
                <a:lumMod val="85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002060"/>
                </a:solidFill>
                <a:latin typeface="Arial Black" pitchFamily="34" charset="0"/>
              </a:rPr>
              <a:t>Podle Guinessovy knihy rekordů                  je považován                i za největší starobylý hrad              na světě.</a:t>
            </a:r>
            <a:endParaRPr lang="cs-CZ" sz="2000" b="1" dirty="0">
              <a:solidFill>
                <a:srgbClr val="002060"/>
              </a:solidFill>
              <a:latin typeface="Arial Black" pitchFamily="34" charset="0"/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6768504" y="3131765"/>
            <a:ext cx="2808312" cy="1237262"/>
          </a:xfrm>
          <a:prstGeom prst="rect">
            <a:avLst/>
          </a:prstGeom>
          <a:solidFill>
            <a:srgbClr val="008000"/>
          </a:solidFill>
          <a:ln>
            <a:solidFill>
              <a:schemeClr val="bg1">
                <a:lumMod val="65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pPr algn="r"/>
            <a:r>
              <a:rPr lang="cs-CZ" sz="2000" b="1" dirty="0" smtClean="0">
                <a:solidFill>
                  <a:srgbClr val="FFC000"/>
                </a:solidFill>
              </a:rPr>
              <a:t>…na kterém našem hradě byly uloženy korunovační klenoty?</a:t>
            </a:r>
            <a:endParaRPr lang="cs-CZ" sz="2000" b="1" dirty="0">
              <a:solidFill>
                <a:schemeClr val="accent6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12" name="Obrázek 11" descr="Karlštejn 1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6336456" y="4643933"/>
            <a:ext cx="3242185" cy="2162132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11" name="TextovéPole 10"/>
          <p:cNvSpPr txBox="1"/>
          <p:nvPr/>
        </p:nvSpPr>
        <p:spPr>
          <a:xfrm>
            <a:off x="4536256" y="4643933"/>
            <a:ext cx="2016224" cy="865237"/>
          </a:xfrm>
          <a:prstGeom prst="rect">
            <a:avLst/>
          </a:prstGeom>
          <a:solidFill>
            <a:srgbClr val="008000"/>
          </a:solidFill>
          <a:ln>
            <a:solidFill>
              <a:schemeClr val="bg1">
                <a:lumMod val="65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C000"/>
                </a:solidFill>
              </a:rPr>
              <a:t>…který panovník tehdy                u nás vládl?</a:t>
            </a:r>
            <a:endParaRPr lang="cs-CZ" b="1" dirty="0">
              <a:solidFill>
                <a:schemeClr val="accent6">
                  <a:lumMod val="50000"/>
                </a:schemeClr>
              </a:solidFill>
              <a:latin typeface="Arial Black" pitchFamily="34" charset="0"/>
            </a:endParaRPr>
          </a:p>
        </p:txBody>
      </p:sp>
      <p:pic>
        <p:nvPicPr>
          <p:cNvPr id="15" name="Obrázek 14" descr="Karlštejn 3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4176216" y="5652044"/>
            <a:ext cx="2197527" cy="1464103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18" name="TextovéPole 17"/>
          <p:cNvSpPr txBox="1"/>
          <p:nvPr/>
        </p:nvSpPr>
        <p:spPr>
          <a:xfrm>
            <a:off x="7344568" y="7020197"/>
            <a:ext cx="2232248" cy="378565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bg1">
                <a:lumMod val="85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pPr algn="r"/>
            <a:r>
              <a:rPr lang="cs-CZ" sz="2000" b="1" dirty="0" smtClean="0">
                <a:solidFill>
                  <a:srgbClr val="002060"/>
                </a:solidFill>
                <a:latin typeface="Arial Black" pitchFamily="34" charset="0"/>
              </a:rPr>
              <a:t>Na Karlštejně.</a:t>
            </a:r>
            <a:endParaRPr lang="cs-CZ" sz="2000" b="1" dirty="0">
              <a:solidFill>
                <a:srgbClr val="002060"/>
              </a:solidFill>
              <a:latin typeface="Arial Black" pitchFamily="34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5616376" y="7020197"/>
            <a:ext cx="1584176" cy="378565"/>
          </a:xfrm>
          <a:prstGeom prst="rect">
            <a:avLst/>
          </a:prstGeom>
          <a:solidFill>
            <a:srgbClr val="006600"/>
          </a:solidFill>
          <a:ln>
            <a:solidFill>
              <a:schemeClr val="bg1">
                <a:lumMod val="65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CCFF99"/>
                </a:solidFill>
              </a:rPr>
              <a:t>Karel IV.</a:t>
            </a:r>
            <a:endParaRPr lang="cs-CZ" sz="2000" b="1" dirty="0">
              <a:solidFill>
                <a:srgbClr val="CCFF99"/>
              </a:solidFill>
              <a:latin typeface="Arial Black" pitchFamily="34" charset="0"/>
            </a:endParaRPr>
          </a:p>
        </p:txBody>
      </p:sp>
      <p:pic>
        <p:nvPicPr>
          <p:cNvPr id="3074" name="Picture 2" descr="Charles IV-John Ocko votive picture-fragment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312120" y="6300117"/>
            <a:ext cx="762496" cy="1113244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2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3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out)">
                                      <p:cBhvr>
                                        <p:cTn id="1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2000"/>
                            </p:stCondLst>
                            <p:childTnLst>
                              <p:par>
                                <p:cTn id="24" presetID="1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26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4000"/>
                            </p:stCondLst>
                            <p:childTnLst>
                              <p:par>
                                <p:cTn id="28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3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2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2000"/>
                            </p:stCondLst>
                            <p:childTnLst>
                              <p:par>
                                <p:cTn id="44" presetID="1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46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51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56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7" fill="hold">
                            <p:stCondLst>
                              <p:cond delay="2000"/>
                            </p:stCondLst>
                            <p:childTnLst>
                              <p:par>
                                <p:cTn id="58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0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1" fill="hold">
                            <p:stCondLst>
                              <p:cond delay="4000"/>
                            </p:stCondLst>
                            <p:childTnLst>
                              <p:par>
                                <p:cTn id="62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4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14" grpId="0" animBg="1"/>
      <p:bldP spid="13" grpId="0" animBg="1"/>
      <p:bldP spid="17" grpId="0" animBg="1"/>
      <p:bldP spid="22" grpId="0" animBg="1"/>
      <p:bldP spid="11" grpId="0" animBg="1"/>
      <p:bldP spid="18" grpId="0" animBg="1"/>
      <p:bldP spid="16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59792" y="1691605"/>
            <a:ext cx="9217024" cy="59311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b="1" dirty="0" smtClean="0">
                <a:solidFill>
                  <a:schemeClr val="bg1">
                    <a:lumMod val="85000"/>
                  </a:schemeClr>
                </a:solidFill>
              </a:rPr>
              <a:t>Zdroje:</a:t>
            </a:r>
            <a:r>
              <a:rPr lang="cs-CZ" sz="1600" dirty="0" smtClean="0">
                <a:solidFill>
                  <a:schemeClr val="bg1">
                    <a:lumMod val="85000"/>
                  </a:schemeClr>
                </a:solidFill>
              </a:rPr>
              <a:t/>
            </a:r>
            <a:br>
              <a:rPr lang="cs-CZ" sz="1600" dirty="0" smtClean="0">
                <a:solidFill>
                  <a:schemeClr val="bg1">
                    <a:lumMod val="85000"/>
                  </a:schemeClr>
                </a:solidFill>
              </a:rPr>
            </a:br>
            <a:r>
              <a:rPr lang="cs-CZ" sz="1600" dirty="0" smtClean="0">
                <a:solidFill>
                  <a:schemeClr val="bg1">
                    <a:lumMod val="85000"/>
                  </a:schemeClr>
                </a:solidFill>
              </a:rPr>
              <a:t/>
            </a:r>
            <a:br>
              <a:rPr lang="cs-CZ" sz="1600" dirty="0" smtClean="0">
                <a:solidFill>
                  <a:schemeClr val="bg1">
                    <a:lumMod val="85000"/>
                  </a:schemeClr>
                </a:solidFill>
              </a:rPr>
            </a:br>
            <a:r>
              <a:rPr lang="cs-CZ" sz="1600" b="1" dirty="0" smtClean="0">
                <a:solidFill>
                  <a:schemeClr val="bg1">
                    <a:lumMod val="85000"/>
                  </a:schemeClr>
                </a:solidFill>
              </a:rPr>
              <a:t>učebnice:</a:t>
            </a:r>
            <a:r>
              <a:rPr lang="cs-CZ" sz="1600" dirty="0" smtClean="0">
                <a:solidFill>
                  <a:schemeClr val="bg1">
                    <a:lumMod val="85000"/>
                  </a:schemeClr>
                </a:solidFill>
              </a:rPr>
              <a:t/>
            </a:r>
            <a:br>
              <a:rPr lang="cs-CZ" sz="1600" dirty="0" smtClean="0">
                <a:solidFill>
                  <a:schemeClr val="bg1">
                    <a:lumMod val="85000"/>
                  </a:schemeClr>
                </a:solidFill>
              </a:rPr>
            </a:br>
            <a:r>
              <a:rPr lang="cs-CZ" sz="1600" dirty="0" smtClean="0">
                <a:solidFill>
                  <a:schemeClr val="bg1">
                    <a:lumMod val="85000"/>
                  </a:schemeClr>
                </a:solidFill>
              </a:rPr>
              <a:t>ČECHURA, Rudolf. </a:t>
            </a:r>
            <a:r>
              <a:rPr lang="cs-CZ" sz="1600" i="1" dirty="0" smtClean="0">
                <a:solidFill>
                  <a:schemeClr val="bg1">
                    <a:lumMod val="85000"/>
                  </a:schemeClr>
                </a:solidFill>
              </a:rPr>
              <a:t>Český jazyk 4</a:t>
            </a:r>
            <a:r>
              <a:rPr lang="cs-CZ" sz="1600" dirty="0" smtClean="0">
                <a:solidFill>
                  <a:schemeClr val="bg1">
                    <a:lumMod val="85000"/>
                  </a:schemeClr>
                </a:solidFill>
              </a:rPr>
              <a:t>. Praha: Alter, 1996, ISBN 80-85775-47-6.</a:t>
            </a:r>
            <a:br>
              <a:rPr lang="cs-CZ" sz="1600" dirty="0" smtClean="0">
                <a:solidFill>
                  <a:schemeClr val="bg1">
                    <a:lumMod val="85000"/>
                  </a:schemeClr>
                </a:solidFill>
              </a:rPr>
            </a:br>
            <a:r>
              <a:rPr lang="cs-CZ" sz="1600" dirty="0" smtClean="0">
                <a:solidFill>
                  <a:schemeClr val="bg1">
                    <a:lumMod val="85000"/>
                  </a:schemeClr>
                </a:solidFill>
              </a:rPr>
              <a:t> internet -</a:t>
            </a:r>
          </a:p>
          <a:p>
            <a:r>
              <a:rPr lang="cs-CZ" sz="1600" dirty="0" smtClean="0">
                <a:solidFill>
                  <a:schemeClr val="bg1">
                    <a:lumMod val="85000"/>
                  </a:schemeClr>
                </a:solidFill>
                <a:hlinkClick r:id="rId2"/>
              </a:rPr>
              <a:t>http://cs.wikipedia.org/wiki/R%C5%AF%C5%BEe</a:t>
            </a:r>
            <a:endParaRPr lang="cs-CZ" sz="1600" dirty="0" smtClean="0">
              <a:solidFill>
                <a:schemeClr val="bg1">
                  <a:lumMod val="85000"/>
                </a:schemeClr>
              </a:solidFill>
            </a:endParaRPr>
          </a:p>
          <a:p>
            <a:r>
              <a:rPr lang="cs-CZ" sz="1600" dirty="0" smtClean="0">
                <a:solidFill>
                  <a:schemeClr val="bg1">
                    <a:lumMod val="85000"/>
                  </a:schemeClr>
                </a:solidFill>
              </a:rPr>
              <a:t>Hrad – informace:</a:t>
            </a:r>
          </a:p>
          <a:p>
            <a:r>
              <a:rPr lang="cs-CZ" sz="1600" dirty="0" smtClean="0">
                <a:solidFill>
                  <a:schemeClr val="bg1">
                    <a:lumMod val="85000"/>
                  </a:schemeClr>
                </a:solidFill>
                <a:hlinkClick r:id="rId3"/>
              </a:rPr>
              <a:t>http://cs.wikipedia.org/wiki/Hrad</a:t>
            </a:r>
            <a:endParaRPr lang="cs-CZ" sz="1600" dirty="0" smtClean="0">
              <a:solidFill>
                <a:schemeClr val="bg1">
                  <a:lumMod val="85000"/>
                </a:schemeClr>
              </a:solidFill>
            </a:endParaRPr>
          </a:p>
          <a:p>
            <a:r>
              <a:rPr lang="cs-CZ" sz="1600" dirty="0" smtClean="0">
                <a:solidFill>
                  <a:schemeClr val="bg1">
                    <a:lumMod val="85000"/>
                  </a:schemeClr>
                </a:solidFill>
                <a:hlinkClick r:id="rId4"/>
              </a:rPr>
              <a:t>http://cs.wikipedia.org/wiki/Pra%C5%BEsk%C3%BD_hrad</a:t>
            </a:r>
            <a:endParaRPr lang="cs-CZ" sz="1600" dirty="0" smtClean="0">
              <a:solidFill>
                <a:schemeClr val="bg1">
                  <a:lumMod val="85000"/>
                </a:schemeClr>
              </a:solidFill>
            </a:endParaRPr>
          </a:p>
          <a:p>
            <a:endParaRPr lang="cs-CZ" sz="1600" dirty="0" smtClean="0">
              <a:solidFill>
                <a:schemeClr val="bg1">
                  <a:lumMod val="85000"/>
                </a:schemeClr>
              </a:solidFill>
            </a:endParaRPr>
          </a:p>
          <a:p>
            <a:endParaRPr lang="cs-CZ" sz="1600" dirty="0" smtClean="0">
              <a:solidFill>
                <a:schemeClr val="bg1">
                  <a:lumMod val="85000"/>
                </a:schemeClr>
              </a:solidFill>
            </a:endParaRPr>
          </a:p>
          <a:p>
            <a:endParaRPr lang="cs-CZ" sz="1600" dirty="0" smtClean="0">
              <a:solidFill>
                <a:schemeClr val="bg1">
                  <a:lumMod val="85000"/>
                </a:schemeClr>
              </a:solidFill>
            </a:endParaRPr>
          </a:p>
          <a:p>
            <a:r>
              <a:rPr lang="cs-CZ" sz="1600" dirty="0" smtClean="0">
                <a:solidFill>
                  <a:schemeClr val="bg1">
                    <a:lumMod val="85000"/>
                  </a:schemeClr>
                </a:solidFill>
              </a:rPr>
              <a:t/>
            </a:r>
            <a:br>
              <a:rPr lang="cs-CZ" sz="1600" dirty="0" smtClean="0">
                <a:solidFill>
                  <a:schemeClr val="bg1">
                    <a:lumMod val="85000"/>
                  </a:schemeClr>
                </a:solidFill>
              </a:rPr>
            </a:br>
            <a:r>
              <a:rPr lang="cs-CZ" sz="1600" dirty="0" smtClean="0">
                <a:solidFill>
                  <a:schemeClr val="bg1">
                    <a:lumMod val="85000"/>
                  </a:schemeClr>
                </a:solidFill>
              </a:rPr>
              <a:t/>
            </a:r>
            <a:br>
              <a:rPr lang="cs-CZ" sz="1600" dirty="0" smtClean="0">
                <a:solidFill>
                  <a:schemeClr val="bg1">
                    <a:lumMod val="85000"/>
                  </a:schemeClr>
                </a:solidFill>
              </a:rPr>
            </a:br>
            <a:r>
              <a:rPr lang="cs-CZ" sz="2000" b="1" dirty="0" smtClean="0">
                <a:solidFill>
                  <a:schemeClr val="bg1">
                    <a:lumMod val="85000"/>
                  </a:schemeClr>
                </a:solidFill>
              </a:rPr>
              <a:t>Obrázky: </a:t>
            </a:r>
            <a:r>
              <a:rPr lang="cs-CZ" sz="1600" dirty="0" smtClean="0">
                <a:solidFill>
                  <a:schemeClr val="bg1">
                    <a:lumMod val="85000"/>
                  </a:schemeClr>
                </a:solidFill>
              </a:rPr>
              <a:t/>
            </a:r>
            <a:br>
              <a:rPr lang="cs-CZ" sz="1600" dirty="0" smtClean="0">
                <a:solidFill>
                  <a:schemeClr val="bg1">
                    <a:lumMod val="85000"/>
                  </a:schemeClr>
                </a:solidFill>
              </a:rPr>
            </a:br>
            <a:r>
              <a:rPr lang="cs-CZ" sz="1600" dirty="0" smtClean="0">
                <a:solidFill>
                  <a:schemeClr val="bg1">
                    <a:lumMod val="85000"/>
                  </a:schemeClr>
                </a:solidFill>
                <a:hlinkClick r:id="rId5"/>
              </a:rPr>
              <a:t>www.office.</a:t>
            </a:r>
            <a:r>
              <a:rPr lang="cs-CZ" sz="1600" dirty="0" err="1" smtClean="0">
                <a:solidFill>
                  <a:schemeClr val="bg1">
                    <a:lumMod val="85000"/>
                  </a:schemeClr>
                </a:solidFill>
                <a:hlinkClick r:id="rId5"/>
              </a:rPr>
              <a:t>microsoft.com</a:t>
            </a:r>
            <a:endParaRPr lang="cs-CZ" sz="1600" dirty="0" smtClean="0">
              <a:solidFill>
                <a:schemeClr val="bg1">
                  <a:lumMod val="85000"/>
                </a:schemeClr>
              </a:solidFill>
            </a:endParaRPr>
          </a:p>
          <a:p>
            <a:r>
              <a:rPr lang="cs-CZ" sz="1600" dirty="0" smtClean="0">
                <a:solidFill>
                  <a:schemeClr val="bg1">
                    <a:lumMod val="85000"/>
                  </a:schemeClr>
                </a:solidFill>
              </a:rPr>
              <a:t>Pražský hrad - </a:t>
            </a:r>
            <a:r>
              <a:rPr lang="cs-CZ" sz="1600" dirty="0" smtClean="0"/>
              <a:t>DVOŘÁK. </a:t>
            </a:r>
            <a:r>
              <a:rPr lang="cs-CZ" sz="1600" i="1" dirty="0" err="1" smtClean="0"/>
              <a:t>Wikipedia.cz</a:t>
            </a:r>
            <a:r>
              <a:rPr lang="cs-CZ" sz="1600" dirty="0" smtClean="0"/>
              <a:t> [online]. [cit. 9.3.2013]. Dostupný na WWW: </a:t>
            </a:r>
            <a:r>
              <a:rPr lang="cs-CZ" sz="1600" dirty="0" smtClean="0">
                <a:hlinkClick r:id="rId6"/>
              </a:rPr>
              <a:t>http://upload.wikimedia.org/wikipedia/commons/a/ae/Boat_in_Prague.jpg?uselang=cs</a:t>
            </a:r>
            <a:endParaRPr lang="cs-CZ" sz="1600" dirty="0" smtClean="0"/>
          </a:p>
          <a:p>
            <a:r>
              <a:rPr lang="cs-CZ" sz="1600" dirty="0" smtClean="0"/>
              <a:t>Karel IV. – obraz - OCKO. </a:t>
            </a:r>
            <a:r>
              <a:rPr lang="cs-CZ" sz="1600" i="1" dirty="0" err="1" smtClean="0"/>
              <a:t>Wikipedia.cz</a:t>
            </a:r>
            <a:r>
              <a:rPr lang="cs-CZ" sz="1600" dirty="0" smtClean="0"/>
              <a:t> [online]. [cit. 9.3.2013]. Dostupný na WWW: </a:t>
            </a:r>
            <a:r>
              <a:rPr lang="cs-CZ" sz="1600" dirty="0" smtClean="0">
                <a:hlinkClick r:id="rId7"/>
              </a:rPr>
              <a:t>http://upload.wikimedia.org/wikipedia/commons/1/16/Charles_IV-John_Ocko_votive_picture-fragment.jpg</a:t>
            </a:r>
            <a:endParaRPr lang="cs-CZ" sz="1600" dirty="0" smtClean="0"/>
          </a:p>
          <a:p>
            <a:r>
              <a:rPr lang="cs-CZ" sz="1600" dirty="0" smtClean="0"/>
              <a:t>Karlštejn a průvod z Karlštejnských slavností 2012 – Alena </a:t>
            </a:r>
            <a:r>
              <a:rPr lang="cs-CZ" sz="1600" dirty="0" err="1" smtClean="0"/>
              <a:t>Tučímová</a:t>
            </a:r>
            <a:r>
              <a:rPr lang="cs-CZ" sz="1600" dirty="0" smtClean="0"/>
              <a:t> (se souhlasem autorky)</a:t>
            </a:r>
          </a:p>
          <a:p>
            <a:endParaRPr lang="cs-CZ" sz="1600" dirty="0" smtClean="0">
              <a:solidFill>
                <a:schemeClr val="bg1">
                  <a:lumMod val="85000"/>
                </a:schemeClr>
              </a:solidFill>
            </a:endParaRPr>
          </a:p>
          <a:p>
            <a:r>
              <a:rPr lang="cs-CZ" sz="1600" dirty="0" smtClean="0">
                <a:solidFill>
                  <a:schemeClr val="bg1">
                    <a:lumMod val="85000"/>
                  </a:schemeClr>
                </a:solidFill>
              </a:rPr>
              <a:t/>
            </a:r>
            <a:br>
              <a:rPr lang="cs-CZ" sz="1600" dirty="0" smtClean="0">
                <a:solidFill>
                  <a:schemeClr val="bg1">
                    <a:lumMod val="85000"/>
                  </a:schemeClr>
                </a:solidFill>
              </a:rPr>
            </a:br>
            <a:endParaRPr lang="cs-CZ" sz="1600" dirty="0">
              <a:solidFill>
                <a:schemeClr val="bg1">
                  <a:lumMod val="8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3264</TotalTime>
  <Words>967</Words>
  <Application>Microsoft Office PowerPoint</Application>
  <PresentationFormat>Vlastní</PresentationFormat>
  <Paragraphs>215</Paragraphs>
  <Slides>13</Slides>
  <Notes>9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sady Office</vt:lpstr>
      <vt:lpstr>Snímek 1</vt:lpstr>
      <vt:lpstr>Snímek 2</vt:lpstr>
      <vt:lpstr>VZORY podstatných jmen</vt:lpstr>
      <vt:lpstr>Snímek 4</vt:lpstr>
      <vt:lpstr>Jednotné číslo</vt:lpstr>
      <vt:lpstr>Najděte podstatná jména, která se skloňují podle vzoru hrad, a vyskloňujte je společně              v jednotném čísle.</vt:lpstr>
      <vt:lpstr>Množné číslo</vt:lpstr>
      <vt:lpstr>Vyskloňujte společně podstatná jména  podle vzoru hrad v množném čísle.</vt:lpstr>
      <vt:lpstr>Snímek 9</vt:lpstr>
      <vt:lpstr>SHRNUTÍ:</vt:lpstr>
      <vt:lpstr>Snímek 11</vt:lpstr>
      <vt:lpstr>Víte, znáte…?</vt:lpstr>
      <vt:lpstr>Snímek 13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Podstatná jména - hrad</dc:title>
  <dc:subject>Český jazyk 4</dc:subject>
  <dc:creator>Mgr. Jana Kneřová</dc:creator>
  <cp:lastModifiedBy>Alena T.</cp:lastModifiedBy>
  <cp:revision>328</cp:revision>
  <cp:lastPrinted>1601-01-01T00:00:00Z</cp:lastPrinted>
  <dcterms:created xsi:type="dcterms:W3CDTF">2011-08-21T18:05:50Z</dcterms:created>
  <dcterms:modified xsi:type="dcterms:W3CDTF">2013-03-16T21:42:05Z</dcterms:modified>
  <cp:category>PJ - skloňování</cp:category>
</cp:coreProperties>
</file>