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4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4" r:id="rId10"/>
    <p:sldId id="306" r:id="rId11"/>
    <p:sldId id="305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6600"/>
    <a:srgbClr val="CCFF99"/>
    <a:srgbClr val="6633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468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 – když se dostaneme na tuto stránku jako k nápovědě při řešení příkladů. Jinak nejdříve opakujeme pády, potom skloňujeme.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hvězdičku se dostaneme k nápovědě – stránku s přehledem skloňování v jednotném čísle. Obrázky se objevují postupně. Žáci určují,</a:t>
            </a:r>
            <a:r>
              <a:rPr lang="cs-CZ" baseline="0" dirty="0" smtClean="0"/>
              <a:t> jestli je skloňují podle vzoru město, v případě, že ne, obrázek zase zmizí. V kladném případě žáci skloňují. Je možnost užít nápovědu (hvězdička).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hvězdičku se dostaneme k nápovědě – skloňování podstatných jmen v množném čísle.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Odkrýváme řešení po řádcích.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obrázek lokomotivy (nebo</a:t>
            </a:r>
            <a:r>
              <a:rPr lang="cs-CZ" baseline="0" dirty="0" smtClean="0"/>
              <a:t> notu) </a:t>
            </a:r>
            <a:r>
              <a:rPr lang="cs-CZ" dirty="0" smtClean="0"/>
              <a:t>se otevře krátké video (3</a:t>
            </a:r>
            <a:r>
              <a:rPr lang="cs-CZ" baseline="0" dirty="0" smtClean="0"/>
              <a:t> min)</a:t>
            </a:r>
            <a:r>
              <a:rPr lang="cs-CZ" dirty="0" smtClean="0"/>
              <a:t> s ukázkou parní lokomotivy a s písničkou „My máme parní stroj“. Obrázky je možné využít k diskuzi – kde se jednoduché stroje využívají, jaké další stroje žáci znají a kde je mohou vidět, jaké stroje a přístroje mají doma…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slide" Target="slide5.xml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13" Type="http://schemas.openxmlformats.org/officeDocument/2006/relationships/image" Target="../media/image20.png"/><Relationship Id="rId3" Type="http://schemas.openxmlformats.org/officeDocument/2006/relationships/image" Target="../media/image12.gif"/><Relationship Id="rId7" Type="http://schemas.openxmlformats.org/officeDocument/2006/relationships/image" Target="../media/image15.wmf"/><Relationship Id="rId12" Type="http://schemas.openxmlformats.org/officeDocument/2006/relationships/image" Target="../media/image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11" Type="http://schemas.openxmlformats.org/officeDocument/2006/relationships/image" Target="../media/image19.gi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hyperlink" Target="http://www.stream.cz/uservideo/273081-my-mame-parni-stroj" TargetMode="External"/><Relationship Id="rId9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troj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upload.wikimedia.org/wikipedia/commons/0/08/Walschaerts_motion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5856" y="2627709"/>
          <a:ext cx="8496944" cy="432463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VY_32_INOVACE_16_ČJ_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jména_stroj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skloňováním vzoru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stroj. Procvičí si skloňování                           na příkladech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Vysvětlení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pojmu stroj, mezipředmětové vztahy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Využívání animace.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Lichoběžník 7"/>
          <p:cNvSpPr/>
          <p:nvPr/>
        </p:nvSpPr>
        <p:spPr>
          <a:xfrm rot="10800000">
            <a:off x="575816" y="1043533"/>
            <a:ext cx="9001000" cy="5616624"/>
          </a:xfrm>
          <a:prstGeom prst="trapezoid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888184" y="4643933"/>
            <a:ext cx="2630848" cy="135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stroj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8433" name="Picture 1" descr="C:\Documents and Settings\Alena T\Local Settings\Temporary Internet Files\Content.IE5\IL6531S2\MC9002303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52480" y="4211885"/>
            <a:ext cx="3048594" cy="30037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437" name="Picture 5" descr="C:\Documents and Settings\Alena T\Local Settings\Temporary Internet Files\Content.IE5\IL6531S2\MC9001496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87784" y="4859957"/>
            <a:ext cx="3607230" cy="24611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1691605"/>
            <a:ext cx="9073008" cy="5702459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63848" y="2771725"/>
            <a:ext cx="5461303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Dnes si probereme vzor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271701" y="4787949"/>
            <a:ext cx="5344155" cy="23821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6000" b="1" dirty="0" smtClean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stroj</a:t>
            </a:r>
          </a:p>
        </p:txBody>
      </p:sp>
      <p:pic>
        <p:nvPicPr>
          <p:cNvPr id="16391" name="Picture 7" descr="C:\Documents and Settings\Alena T\Local Settings\Temporary Internet Files\Content.IE5\GLXR8KB9\MC900238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2480" y="1835621"/>
            <a:ext cx="2796698" cy="24082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Mužský rod – vzor stroj  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835621"/>
            <a:ext cx="9299341" cy="550221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Podle vzoru STROJ se skloňují </a:t>
            </a:r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54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mužského neživotná</a:t>
            </a:r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 p. č. </a:t>
            </a:r>
            <a:r>
              <a:rPr lang="cs-CZ" sz="5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měkkou nebo obojetnou souhláskou 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 ve 2. p. </a:t>
            </a:r>
            <a:r>
              <a:rPr lang="cs-CZ" sz="54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č. koncovkou –</a:t>
            </a:r>
            <a:r>
              <a:rPr lang="cs-CZ" sz="54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e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84328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stroj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411685"/>
            <a:ext cx="2088232" cy="435825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 stroj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e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6012085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kotel.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435825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stroj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stroj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64448" y="4067869"/>
            <a:ext cx="2232248" cy="435825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stroj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571925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stroj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Mužský rod – stroj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147989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stroj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em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68704" y="1907629"/>
            <a:ext cx="90281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kotel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568704" y="2483693"/>
            <a:ext cx="1368152" cy="112280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kotle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568705" y="2987749"/>
            <a:ext cx="1296144" cy="7793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kotli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568704" y="3491805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kotel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96697" y="4067869"/>
            <a:ext cx="144015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kotli!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80424" y="5147989"/>
            <a:ext cx="1800201" cy="163801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kotlem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19797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84328" y="5219997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424" y="827509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424689" y="4643933"/>
            <a:ext cx="1512168" cy="14662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kotli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15776" y="6876181"/>
            <a:ext cx="9670254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400352" y="4067869"/>
            <a:ext cx="1008112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43" grpId="0" animBg="1"/>
      <p:bldP spid="45" grpId="0" animBg="1"/>
      <p:bldP spid="47" grpId="0" animBg="1"/>
      <p:bldP spid="36" grpId="0"/>
      <p:bldP spid="48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stroj, a vyskloňujte je společně             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640712" y="6084093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592040" y="6372125"/>
            <a:ext cx="5968878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Odůvodněte svůj výběr.</a:t>
            </a:r>
            <a:endParaRPr lang="cs-CZ" sz="4000" b="1" dirty="0">
              <a:solidFill>
                <a:srgbClr val="008000"/>
              </a:solidFill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431800" y="1979637"/>
            <a:ext cx="2520280" cy="3100121"/>
            <a:chOff x="431800" y="1979637"/>
            <a:chExt cx="2520280" cy="3100121"/>
          </a:xfrm>
        </p:grpSpPr>
        <p:sp>
          <p:nvSpPr>
            <p:cNvPr id="29" name="TextovéPole 28"/>
            <p:cNvSpPr txBox="1"/>
            <p:nvPr/>
          </p:nvSpPr>
          <p:spPr>
            <a:xfrm>
              <a:off x="431800" y="4643933"/>
              <a:ext cx="1003801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pokoj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5" name="Picture 11" descr="C:\Documents and Settings\Alena T\Local Settings\Temporary Internet Files\Content.IE5\OY3FIJ4E\MC900089977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31800" y="1979637"/>
              <a:ext cx="2520280" cy="258816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9" name="Skupina 38"/>
          <p:cNvGrpSpPr/>
          <p:nvPr/>
        </p:nvGrpSpPr>
        <p:grpSpPr>
          <a:xfrm>
            <a:off x="5040312" y="3923853"/>
            <a:ext cx="3655145" cy="2193639"/>
            <a:chOff x="5040312" y="3923853"/>
            <a:chExt cx="3655145" cy="2193639"/>
          </a:xfrm>
        </p:grpSpPr>
        <p:sp>
          <p:nvSpPr>
            <p:cNvPr id="35" name="TextovéPole 34"/>
            <p:cNvSpPr txBox="1"/>
            <p:nvPr/>
          </p:nvSpPr>
          <p:spPr>
            <a:xfrm>
              <a:off x="7776616" y="5652045"/>
              <a:ext cx="918841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oheň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40" name="Picture 16" descr="C:\Documents and Settings\Alena T\Local Settings\Temporary Internet Files\Content.IE5\OY3FIJ4E\MC900232816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040312" y="3923853"/>
              <a:ext cx="2652544" cy="219363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3168104" y="2123653"/>
            <a:ext cx="2743200" cy="2884097"/>
            <a:chOff x="3168104" y="2123653"/>
            <a:chExt cx="2743200" cy="2884097"/>
          </a:xfrm>
        </p:grpSpPr>
        <p:sp>
          <p:nvSpPr>
            <p:cNvPr id="37" name="TextovéPole 36"/>
            <p:cNvSpPr txBox="1"/>
            <p:nvPr/>
          </p:nvSpPr>
          <p:spPr>
            <a:xfrm>
              <a:off x="3744168" y="4571925"/>
              <a:ext cx="647934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sýr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41" name="Picture 17" descr="C:\Documents and Settings\Alena T\Local Settings\Temporary Internet Files\Content.IE5\IL6531S2\MC900441776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168104" y="2123653"/>
              <a:ext cx="2743200" cy="27432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3" name="Skupina 32"/>
          <p:cNvGrpSpPr/>
          <p:nvPr/>
        </p:nvGrpSpPr>
        <p:grpSpPr>
          <a:xfrm>
            <a:off x="215776" y="5292005"/>
            <a:ext cx="2978093" cy="1977318"/>
            <a:chOff x="215776" y="5292005"/>
            <a:chExt cx="2978093" cy="1977318"/>
          </a:xfrm>
        </p:grpSpPr>
        <p:pic>
          <p:nvPicPr>
            <p:cNvPr id="1043" name="Picture 19" descr="C:\Documents and Settings\Alena T\Local Settings\Temporary Internet Files\Content.IE5\GLXR8KB9\MC900238087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215776" y="5292005"/>
              <a:ext cx="2088232" cy="197731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1" name="TextovéPole 30"/>
            <p:cNvSpPr txBox="1"/>
            <p:nvPr/>
          </p:nvSpPr>
          <p:spPr>
            <a:xfrm>
              <a:off x="2376016" y="5436021"/>
              <a:ext cx="817853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past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6624488" y="2051645"/>
            <a:ext cx="3136824" cy="2880320"/>
            <a:chOff x="6624488" y="2051645"/>
            <a:chExt cx="3136824" cy="2880320"/>
          </a:xfrm>
        </p:grpSpPr>
        <p:pic>
          <p:nvPicPr>
            <p:cNvPr id="1032" name="Picture 8" descr="C:\Documents and Settings\Alena T\Local Settings\Temporary Internet Files\Content.IE5\GLXR8KB9\MC900231060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272560" y="2195661"/>
              <a:ext cx="2488752" cy="273630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ovéPole 9"/>
            <p:cNvSpPr txBox="1"/>
            <p:nvPr/>
          </p:nvSpPr>
          <p:spPr>
            <a:xfrm>
              <a:off x="6624488" y="2051645"/>
              <a:ext cx="1277914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kolotoč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ovéPole 34"/>
          <p:cNvSpPr txBox="1"/>
          <p:nvPr/>
        </p:nvSpPr>
        <p:spPr>
          <a:xfrm>
            <a:off x="5184328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12320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20432" y="1763613"/>
            <a:ext cx="2376264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stroj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e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64448" y="2339677"/>
            <a:ext cx="2232248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stroj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ů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577064" cy="42152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</a:t>
            </a:r>
            <a:r>
              <a:rPr lang="cs-CZ" sz="23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kotle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(mn. č.).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64448" y="2915741"/>
            <a:ext cx="2232248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stroj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ům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64448" y="3419797"/>
            <a:ext cx="223224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stroj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e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64448" y="3923853"/>
            <a:ext cx="223224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stroj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e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endParaRPr lang="cs-CZ" sz="32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64448" y="4499917"/>
            <a:ext cx="223224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stroj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ích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Mužský rod –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hrad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992641" y="4571925"/>
            <a:ext cx="208798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   kotlích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264448" y="5003973"/>
            <a:ext cx="223224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 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stroj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68704" y="1907629"/>
            <a:ext cx="129614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kotle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208664" y="2411685"/>
            <a:ext cx="148309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 kotlů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80671" y="2771725"/>
            <a:ext cx="1799953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kotlům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568704" y="3995861"/>
            <a:ext cx="1224136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kotle!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568704" y="5075981"/>
            <a:ext cx="129614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kotli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84328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184328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184328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184328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opět stejné.</a:t>
            </a: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3768" y="1115541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496696" y="3491805"/>
            <a:ext cx="129614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kotle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44" grpId="0" animBg="1"/>
      <p:bldP spid="47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1" grpId="0"/>
      <p:bldP spid="42" grpId="0"/>
      <p:bldP spid="33" grpId="0" animBg="1"/>
      <p:bldP spid="43" grpId="0" animBg="1"/>
      <p:bldP spid="45" grpId="0" animBg="1"/>
      <p:bldP spid="46" grpId="0" animBg="1"/>
      <p:bldP spid="48" grpId="0" animBg="1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stroj 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024" y="6156101"/>
            <a:ext cx="7416824" cy="1122808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Vyberte si jedno z těchto podstatných jmen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a vyskloňujte ho za domácí úkol v jednotném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množném čísle.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784728" y="1259557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31800" y="1979637"/>
            <a:ext cx="2520280" cy="3100121"/>
            <a:chOff x="431800" y="1979637"/>
            <a:chExt cx="2520280" cy="3100121"/>
          </a:xfrm>
        </p:grpSpPr>
        <p:sp>
          <p:nvSpPr>
            <p:cNvPr id="6" name="TextovéPole 5"/>
            <p:cNvSpPr txBox="1"/>
            <p:nvPr/>
          </p:nvSpPr>
          <p:spPr>
            <a:xfrm>
              <a:off x="431800" y="4643933"/>
              <a:ext cx="1003801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pokoj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8" name="Picture 11" descr="C:\Documents and Settings\Alena T\Local Settings\Temporary Internet Files\Content.IE5\OY3FIJ4E\MC900089977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31800" y="1979637"/>
              <a:ext cx="2520280" cy="258816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9" name="Skupina 8"/>
          <p:cNvGrpSpPr/>
          <p:nvPr/>
        </p:nvGrpSpPr>
        <p:grpSpPr>
          <a:xfrm>
            <a:off x="3168104" y="2915741"/>
            <a:ext cx="3969931" cy="2913719"/>
            <a:chOff x="5040312" y="3923853"/>
            <a:chExt cx="3613949" cy="2193639"/>
          </a:xfrm>
        </p:grpSpPr>
        <p:sp>
          <p:nvSpPr>
            <p:cNvPr id="10" name="TextovéPole 9"/>
            <p:cNvSpPr txBox="1"/>
            <p:nvPr/>
          </p:nvSpPr>
          <p:spPr>
            <a:xfrm>
              <a:off x="7817812" y="5652045"/>
              <a:ext cx="836449" cy="328118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oheň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1" name="Picture 16" descr="C:\Documents and Settings\Alena T\Local Settings\Temporary Internet Files\Content.IE5\OY3FIJ4E\MC900232816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040312" y="3923853"/>
              <a:ext cx="2652544" cy="219363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2" name="Skupina 11"/>
          <p:cNvGrpSpPr/>
          <p:nvPr/>
        </p:nvGrpSpPr>
        <p:grpSpPr>
          <a:xfrm>
            <a:off x="6325780" y="2051645"/>
            <a:ext cx="3435532" cy="3168352"/>
            <a:chOff x="6801407" y="2051645"/>
            <a:chExt cx="2959905" cy="2880320"/>
          </a:xfrm>
        </p:grpSpPr>
        <p:pic>
          <p:nvPicPr>
            <p:cNvPr id="13" name="Picture 8" descr="C:\Documents and Settings\Alena T\Local Settings\Temporary Internet Files\Content.IE5\GLXR8KB9\MC900231060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272560" y="2195661"/>
              <a:ext cx="2488752" cy="273630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4" name="TextovéPole 13"/>
            <p:cNvSpPr txBox="1"/>
            <p:nvPr/>
          </p:nvSpPr>
          <p:spPr>
            <a:xfrm>
              <a:off x="6801407" y="2051645"/>
              <a:ext cx="1100995" cy="39620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r"/>
              <a:r>
                <a:rPr lang="cs-CZ" sz="2400" b="1" dirty="0" smtClean="0">
                  <a:solidFill>
                    <a:srgbClr val="663300"/>
                  </a:solidFill>
                </a:rPr>
                <a:t>kolotoč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123653"/>
            <a:ext cx="8640960" cy="3527119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Podle vzoru STROJ se skloňují 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mužského neživotná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 p. č. </a:t>
            </a:r>
            <a:r>
              <a:rPr lang="cs-CZ" sz="40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měkkou nebo obojetnou souhláskou 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 ve 2. p. </a:t>
            </a:r>
            <a:r>
              <a:rPr lang="cs-CZ" sz="40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č. koncovkou –</a:t>
            </a:r>
            <a:r>
              <a:rPr lang="cs-CZ" sz="40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e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71960" y="5940077"/>
            <a:ext cx="7848872" cy="893834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Vzor stroj je vzor měkký, </a:t>
            </a:r>
          </a:p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v koncovkách se píše měkké 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–i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</a:p>
        </p:txBody>
      </p:sp>
      <p:pic>
        <p:nvPicPr>
          <p:cNvPr id="6145" name="Picture 1" descr="C:\Documents and Settings\Alena T\Local Settings\Temporary Internet Files\Content.IE5\9A2L0IKU\MC9002336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03808" y="5652045"/>
            <a:ext cx="2880320" cy="17177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6" name="Picture 2" descr="C:\Documents and Settings\Alena T\Local Settings\Temporary Internet Files\Content.IE5\IL6531S2\MC9002337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4528" y="395461"/>
            <a:ext cx="2755271" cy="23704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8" y="1539697"/>
          <a:ext cx="9361040" cy="5480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9134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Komu, čemu?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p. č. mn.</a:t>
                      </a:r>
                    </a:p>
                    <a:p>
                      <a:r>
                        <a:rPr lang="cs-CZ" dirty="0" smtClean="0"/>
                        <a:t>Bez koho, čeho?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déšť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dešti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dešťů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dešti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čtverec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čtverci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čtverců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čtverci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kotel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pytli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pytlů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pytli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kalendář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kalendáři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kalendářů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kalendáři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větroň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větroni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větroňů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větroni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</a:t>
            </a:r>
            <a:r>
              <a:rPr lang="cs-CZ" sz="6000" smtClean="0">
                <a:solidFill>
                  <a:srgbClr val="FFC000"/>
                </a:solidFill>
                <a:latin typeface="Arial Black" pitchFamily="34" charset="0"/>
              </a:rPr>
              <a:t>, znáte…?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9073008" cy="95103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České slovo stroj původně asi označovalo lovecké pasti,</a:t>
            </a:r>
            <a:r>
              <a:rPr lang="cs-CZ" sz="2000" b="1" baseline="30000" dirty="0" smtClean="0">
                <a:solidFill>
                  <a:srgbClr val="FFC000"/>
                </a:solidFill>
              </a:rPr>
              <a:t> </a:t>
            </a:r>
            <a:r>
              <a:rPr lang="cs-CZ" sz="2000" b="1" dirty="0" smtClean="0">
                <a:solidFill>
                  <a:srgbClr val="FFC000"/>
                </a:solidFill>
              </a:rPr>
              <a:t>později složitější mechanická a výrobní zařízení a konečně i zařízení na přeměnu jiných energií, například elektrické stroje.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3808" y="2843733"/>
            <a:ext cx="3312368" cy="4358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…co je parní stroj?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1800" y="6372125"/>
            <a:ext cx="2304256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stroj</a:t>
            </a:r>
            <a:endParaRPr lang="cs-CZ" sz="48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1800" y="4787949"/>
            <a:ext cx="5184576" cy="152349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Parní stroj je stroj s pístem, který přeměňuje tepelnou energii páry                na energii mechanickou, ta se využívá například k pohonu </a:t>
            </a:r>
          </a:p>
          <a:p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kol parní lokomotivy.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40312" y="2843733"/>
            <a:ext cx="4536504" cy="66479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FFC000"/>
                </a:solidFill>
              </a:rPr>
              <a:t>…co patří mezi jednoduché stroje, které nám ulehčují práci?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08064" y="6732165"/>
            <a:ext cx="2664296" cy="607602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Další n</a:t>
            </a:r>
            <a:r>
              <a:rPr lang="cs-CZ" b="1" dirty="0" smtClean="0">
                <a:solidFill>
                  <a:srgbClr val="FFC000"/>
                </a:solidFill>
              </a:rPr>
              <a:t>ěkteré složitější stroje, přístroje…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60392" y="3563813"/>
            <a:ext cx="3816424" cy="18097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Známe je všichni – páka, kladka, šroub, nakloněná rovina, kolo na hřídeli.</a:t>
            </a:r>
          </a:p>
          <a:p>
            <a:pPr algn="r"/>
            <a:endParaRPr lang="cs-CZ" sz="2000" b="1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algn="r"/>
            <a:endParaRPr lang="cs-CZ" sz="2000" b="1" dirty="0" smtClean="0">
              <a:solidFill>
                <a:srgbClr val="002060"/>
              </a:solidFill>
              <a:latin typeface="Arial Black" pitchFamily="34" charset="0"/>
            </a:endParaRPr>
          </a:p>
          <a:p>
            <a:pPr algn="r"/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1031" name="Picture 7" descr="Soubor:Walschaerts motion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3808" y="3347789"/>
            <a:ext cx="4287978" cy="1312168"/>
          </a:xfrm>
          <a:prstGeom prst="rect">
            <a:avLst/>
          </a:prstGeom>
          <a:ln>
            <a:solidFill>
              <a:srgbClr val="0066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IL6531S2\MC900233814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4608264" y="5652045"/>
            <a:ext cx="1008112" cy="1008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C:\Documents and Settings\Alena T\Local Settings\Temporary Internet Files\Content.IE5\IL6531S2\MC90037944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32400" y="4355901"/>
            <a:ext cx="1113385" cy="792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7" name="Picture 13" descr="C:\Documents and Settings\Alena T\Local Settings\Temporary Internet Files\Content.IE5\IL6531S2\MC9003911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52680" y="4643933"/>
            <a:ext cx="921715" cy="91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C:\Documents and Settings\Alena T\Local Settings\Temporary Internet Files\Content.IE5\9A2L0IKU\MM900205372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00552" y="4571925"/>
            <a:ext cx="930255" cy="6644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1" name="Picture 17" descr="C:\Documents and Settings\Alena T\Local Settings\Temporary Internet Files\Content.IE5\9A2L0IKU\MC90001885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4329213">
            <a:off x="6035222" y="5132988"/>
            <a:ext cx="829583" cy="11818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2" name="Picture 18" descr="C:\Documents and Settings\Alena T\Local Settings\Temporary Internet Files\Content.IE5\IL6531S2\MC90029041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44568" y="5724053"/>
            <a:ext cx="1008112" cy="10787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4" name="Picture 20" descr="C:\Documents and Settings\Alena T\Local Settings\Temporary Internet Files\Content.IE5\IL6531S2\MM900283697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568704" y="5652045"/>
            <a:ext cx="1168896" cy="11688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5" name="Picture 21" descr="C:\Documents and Settings\Alena T\Local Settings\Temporary Internet Files\Content.IE5\GLXR8KB9\MC90023817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flipH="1">
            <a:off x="5472360" y="6156101"/>
            <a:ext cx="1435219" cy="12358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6" name="Picture 22" descr="C:\Documents and Settings\Alena T\Local Settings\Temporary Internet Files\Content.IE5\GLXR8KB9\MC900441447[1].png">
            <a:hlinkClick r:id="rId4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816176" y="5940077"/>
            <a:ext cx="748452" cy="74845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560592" y="6948189"/>
            <a:ext cx="2160240" cy="435825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</a:rPr>
              <a:t>Znáte i další?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000"/>
                            </p:stCondLst>
                            <p:childTnLst>
                              <p:par>
                                <p:cTn id="7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000"/>
                            </p:stCondLst>
                            <p:childTnLst>
                              <p:par>
                                <p:cTn id="7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4" grpId="0" animBg="1"/>
      <p:bldP spid="17" grpId="0" animBg="1"/>
      <p:bldP spid="22" grpId="0" animBg="1"/>
      <p:bldP spid="11" grpId="0" animBg="1"/>
      <p:bldP spid="18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1691605"/>
            <a:ext cx="9217024" cy="50152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b="1" dirty="0" smtClean="0">
                <a:solidFill>
                  <a:schemeClr val="bg1">
                    <a:lumMod val="85000"/>
                  </a:schemeClr>
                </a:solidFill>
              </a:rPr>
              <a:t>učebnice: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ČECHURA, Rudolf. </a:t>
            </a:r>
            <a:r>
              <a:rPr lang="cs-CZ" sz="1600" i="1" dirty="0" smtClean="0">
                <a:solidFill>
                  <a:schemeClr val="bg1">
                    <a:lumMod val="85000"/>
                  </a:schemeClr>
                </a:solidFill>
              </a:rPr>
              <a:t>Český jazyk 4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. Praha: Alter, 1996, ISBN 80-85775-47-6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Informace – stroj: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http://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cs.wikipedia.org/wiki/Stroj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Obrázky: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www.office.</a:t>
            </a:r>
            <a:r>
              <a:rPr lang="cs-CZ" sz="1600" dirty="0" err="1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microsoft.com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Parní stroj - </a:t>
            </a:r>
            <a:r>
              <a:rPr lang="cs-CZ" sz="1600" dirty="0" smtClean="0"/>
              <a:t>BOOTY.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12.3.2013]. Dostupný na WWW: </a:t>
            </a: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upload.wikimedia.org/wikipedia/commons/0/08/Walschaerts_motion.gif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endParaRPr lang="cs-CZ" sz="16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3606</TotalTime>
  <Words>875</Words>
  <Application>Microsoft Office PowerPoint</Application>
  <PresentationFormat>Vlastní</PresentationFormat>
  <Paragraphs>183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stroj, a vyskloňujte je společně              v jednotném čísle.</vt:lpstr>
      <vt:lpstr>Množné číslo</vt:lpstr>
      <vt:lpstr>Vyskloňujte společně podstatná jména  podle vzoru stroj v množném čísle.</vt:lpstr>
      <vt:lpstr>SHRNUTÍ:</vt:lpstr>
      <vt:lpstr>Snímek 10</vt:lpstr>
      <vt:lpstr>Víte, znáte…?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stroj</dc:title>
  <dc:subject>Český jazyk 4</dc:subject>
  <dc:creator>Mgr. Jana Kneřová</dc:creator>
  <cp:lastModifiedBy>Alena T.</cp:lastModifiedBy>
  <cp:revision>340</cp:revision>
  <cp:lastPrinted>1601-01-01T00:00:00Z</cp:lastPrinted>
  <dcterms:created xsi:type="dcterms:W3CDTF">2011-08-21T18:05:50Z</dcterms:created>
  <dcterms:modified xsi:type="dcterms:W3CDTF">2013-03-12T21:22:19Z</dcterms:modified>
  <cp:category>PJ - skloňování</cp:category>
</cp:coreProperties>
</file>