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4" r:id="rId9"/>
    <p:sldId id="265" r:id="rId10"/>
    <p:sldId id="268" r:id="rId11"/>
    <p:sldId id="266" r:id="rId12"/>
    <p:sldId id="267" r:id="rId13"/>
    <p:sldId id="261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C06C24F-7757-4164-8BA1-5CE5856E9660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8BB4A6D-E31D-4D3D-94C3-A28706F80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01023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8BB4A6D-E31D-4D3D-94C3-A28706F80F25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16069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4A29DB-670C-4EAD-AE09-F197976A49B2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96831ED-0BAB-42BD-8E1A-EBA88B314C1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4A29DB-670C-4EAD-AE09-F197976A49B2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96831ED-0BAB-42BD-8E1A-EBA88B314C1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4A29DB-670C-4EAD-AE09-F197976A49B2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831ED-0BAB-42BD-8E1A-EBA88B314C1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4A29DB-670C-4EAD-AE09-F197976A49B2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831ED-0BAB-42BD-8E1A-EBA88B314C1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4A29DB-670C-4EAD-AE09-F197976A49B2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96831ED-0BAB-42BD-8E1A-EBA88B314C11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4A29DB-670C-4EAD-AE09-F197976A49B2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831ED-0BAB-42BD-8E1A-EBA88B314C1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4A29DB-670C-4EAD-AE09-F197976A49B2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831ED-0BAB-42BD-8E1A-EBA88B314C1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4A29DB-670C-4EAD-AE09-F197976A49B2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831ED-0BAB-42BD-8E1A-EBA88B314C1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4A29DB-670C-4EAD-AE09-F197976A49B2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831ED-0BAB-42BD-8E1A-EBA88B314C11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4A29DB-670C-4EAD-AE09-F197976A49B2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831ED-0BAB-42BD-8E1A-EBA88B314C1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4A29DB-670C-4EAD-AE09-F197976A49B2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831ED-0BAB-42BD-8E1A-EBA88B314C1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E4A29DB-670C-4EAD-AE09-F197976A49B2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96831ED-0BAB-42BD-8E1A-EBA88B314C11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biLevel thresh="25000"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971600" y="2276872"/>
          <a:ext cx="7556343" cy="1800200"/>
        </p:xfrm>
        <a:graphic>
          <a:graphicData uri="http://schemas.openxmlformats.org/drawingml/2006/table">
            <a:tbl>
              <a:tblPr/>
              <a:tblGrid>
                <a:gridCol w="3184384"/>
                <a:gridCol w="4371959"/>
              </a:tblGrid>
              <a:tr h="6252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643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284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899592" y="4725144"/>
            <a:ext cx="777686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VY_32_INOVACE_XVII_2_09_Když jsem k vám chodíval přes ty lesy – pohybový doprovod</a:t>
            </a:r>
          </a:p>
          <a:p>
            <a:endParaRPr lang="cs-CZ" b="1" dirty="0" smtClean="0"/>
          </a:p>
          <a:p>
            <a:r>
              <a:rPr lang="cs-CZ" b="1" dirty="0" smtClean="0"/>
              <a:t>Šablona číslo:   </a:t>
            </a:r>
            <a:r>
              <a:rPr lang="cs-CZ" dirty="0" smtClean="0"/>
              <a:t>XVII</a:t>
            </a:r>
            <a:r>
              <a:rPr lang="cs-CZ" b="1" dirty="0" smtClean="0"/>
              <a:t>        Sada číslo</a:t>
            </a:r>
            <a:r>
              <a:rPr lang="cs-CZ" dirty="0" smtClean="0"/>
              <a:t>:</a:t>
            </a:r>
            <a:r>
              <a:rPr lang="cs-CZ" b="1" dirty="0" smtClean="0"/>
              <a:t>   </a:t>
            </a:r>
            <a:r>
              <a:rPr lang="cs-CZ" dirty="0" smtClean="0"/>
              <a:t>2</a:t>
            </a:r>
            <a:r>
              <a:rPr lang="cs-CZ" b="1" dirty="0" smtClean="0"/>
              <a:t>       Pořadové číslo DUM:  </a:t>
            </a:r>
            <a:r>
              <a:rPr lang="cs-CZ" dirty="0" smtClean="0"/>
              <a:t>09</a:t>
            </a:r>
          </a:p>
          <a:p>
            <a:endParaRPr lang="cs-CZ" b="1" dirty="0" smtClean="0"/>
          </a:p>
          <a:p>
            <a:r>
              <a:rPr lang="cs-CZ" b="1" dirty="0" smtClean="0"/>
              <a:t>Autor:   </a:t>
            </a:r>
            <a:r>
              <a:rPr lang="cs-CZ" dirty="0" smtClean="0"/>
              <a:t>Mgr. Zuzana </a:t>
            </a:r>
            <a:r>
              <a:rPr lang="cs-CZ" dirty="0" err="1" smtClean="0"/>
              <a:t>Pácaltová</a:t>
            </a:r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143508" y="5301596"/>
            <a:ext cx="9037004" cy="7200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6877" y="620688"/>
            <a:ext cx="7070265" cy="1420686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794366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biLevel thresh="25000"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 txBox="1">
            <a:spLocks/>
          </p:cNvSpPr>
          <p:nvPr/>
        </p:nvSpPr>
        <p:spPr>
          <a:xfrm>
            <a:off x="467544" y="404664"/>
            <a:ext cx="8085584" cy="6120680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0" indent="0" algn="ctr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None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None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None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None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2000" b="1" dirty="0" smtClean="0"/>
              <a:t>Anotace: </a:t>
            </a:r>
            <a:r>
              <a:rPr lang="cs-CZ" sz="2000" dirty="0" smtClean="0"/>
              <a:t>Nácvik pohybového doprovodu k písni Když jsem k vám chodíval přes ty lesy.</a:t>
            </a:r>
            <a:br>
              <a:rPr lang="cs-CZ" sz="2000" dirty="0" smtClean="0"/>
            </a:br>
            <a:endParaRPr lang="cs-CZ" sz="2000" dirty="0" smtClean="0"/>
          </a:p>
          <a:p>
            <a:pPr algn="l"/>
            <a:r>
              <a:rPr lang="cs-CZ" sz="2000" b="1" dirty="0" smtClean="0"/>
              <a:t>Očekávaný výstup: </a:t>
            </a:r>
            <a:r>
              <a:rPr lang="cs-CZ" sz="2000" dirty="0" smtClean="0"/>
              <a:t>Žák tančí ve tříčtvrtečním taktu na píseň Když jsem         k vám chodíval přes ty lesy. Žák dodržuje metrum písně.</a:t>
            </a:r>
          </a:p>
          <a:p>
            <a:pPr algn="l"/>
            <a:endParaRPr lang="cs-CZ" sz="2000" dirty="0" smtClean="0"/>
          </a:p>
          <a:p>
            <a:pPr algn="l"/>
            <a:r>
              <a:rPr lang="cs-CZ" sz="2000" b="1" dirty="0" smtClean="0"/>
              <a:t>Druh učebního materiálu: </a:t>
            </a:r>
            <a:r>
              <a:rPr lang="cs-CZ" sz="2000" dirty="0" smtClean="0"/>
              <a:t>prezentace</a:t>
            </a:r>
          </a:p>
          <a:p>
            <a:pPr algn="l"/>
            <a:r>
              <a:rPr lang="cs-CZ" sz="2000" b="1" dirty="0" smtClean="0"/>
              <a:t>Typická věková skupina: </a:t>
            </a:r>
            <a:r>
              <a:rPr lang="cs-CZ" sz="2000" dirty="0" smtClean="0"/>
              <a:t>9 – 11 let</a:t>
            </a:r>
            <a:br>
              <a:rPr lang="cs-CZ" sz="2000" dirty="0" smtClean="0"/>
            </a:br>
            <a:endParaRPr lang="cs-CZ" sz="2000" dirty="0" smtClean="0"/>
          </a:p>
          <a:p>
            <a:pPr algn="l"/>
            <a:r>
              <a:rPr lang="cs-CZ" sz="2000" b="1" dirty="0" smtClean="0"/>
              <a:t>Klíčová slova: </a:t>
            </a:r>
            <a:r>
              <a:rPr lang="cs-CZ" sz="2000" dirty="0" smtClean="0"/>
              <a:t>lidová píseň, pohybový doprovod</a:t>
            </a:r>
          </a:p>
          <a:p>
            <a:pPr algn="l"/>
            <a:r>
              <a:rPr lang="cs-CZ" sz="2000" b="1" dirty="0" smtClean="0"/>
              <a:t>Pomůcky a materiál: </a:t>
            </a:r>
            <a:r>
              <a:rPr lang="cs-CZ" sz="2000" dirty="0" smtClean="0"/>
              <a:t>interaktivní tabule</a:t>
            </a:r>
          </a:p>
          <a:p>
            <a:pPr algn="l"/>
            <a:endParaRPr lang="cs-CZ" sz="2000" b="1" dirty="0" smtClean="0"/>
          </a:p>
          <a:p>
            <a:pPr algn="l"/>
            <a:r>
              <a:rPr lang="cs-CZ" sz="2000" b="1" dirty="0" smtClean="0"/>
              <a:t>Potřebný čas pro výuku DUM:</a:t>
            </a:r>
            <a:r>
              <a:rPr lang="cs-CZ" sz="2000" dirty="0" smtClean="0"/>
              <a:t> 90 minut</a:t>
            </a:r>
            <a:br>
              <a:rPr lang="cs-CZ" sz="2000" dirty="0" smtClean="0"/>
            </a:br>
            <a:endParaRPr lang="cs-CZ" sz="2000" dirty="0" smtClean="0"/>
          </a:p>
          <a:p>
            <a:pPr algn="l"/>
            <a:r>
              <a:rPr lang="cs-CZ" sz="2000" b="1" dirty="0" smtClean="0"/>
              <a:t>Metodické zhodnocení a popis práce s digitálním učebním materiálem:  </a:t>
            </a:r>
            <a:r>
              <a:rPr lang="cs-CZ" sz="2000" dirty="0" smtClean="0"/>
              <a:t>Pohybový doprovod je nacvičován po krátkých úsecích, které jsou postupně spojovány ve větší celky. Nácvik může být rozdělen i do několika navazujících vyučovacích jednotek. </a:t>
            </a:r>
            <a:br>
              <a:rPr lang="cs-CZ" sz="2000" dirty="0" smtClean="0"/>
            </a:br>
            <a:endParaRPr lang="cs-CZ" sz="2000" dirty="0"/>
          </a:p>
        </p:txBody>
      </p:sp>
      <p:sp>
        <p:nvSpPr>
          <p:cNvPr id="3" name="Obdélník 2"/>
          <p:cNvSpPr/>
          <p:nvPr/>
        </p:nvSpPr>
        <p:spPr>
          <a:xfrm>
            <a:off x="143508" y="1046967"/>
            <a:ext cx="9037004" cy="7200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41579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r"/>
            <a:r>
              <a:rPr lang="cs-CZ" sz="2400" b="1" dirty="0" smtClean="0"/>
              <a:t>Když jsem k vám chodíval přes ty lesy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363272" cy="45259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/>
              <a:t>Nácvik jednoduchého pohybového doprovodu:</a:t>
            </a:r>
          </a:p>
          <a:p>
            <a:r>
              <a:rPr lang="cs-CZ" dirty="0" smtClean="0"/>
              <a:t>Učitel ukazuje kroky po částech. Žáci ho napodobují. Každá část se několikrát zopakuje. Následuje spojení částí do větších celků. Nakonec žáci zvládnou zatančit celý tanec.</a:t>
            </a:r>
          </a:p>
          <a:p>
            <a:r>
              <a:rPr lang="cs-CZ" dirty="0" smtClean="0"/>
              <a:t>Vysvětlivky:            = chlapec,           = dívka,        P = pravá, L = levá</a:t>
            </a:r>
          </a:p>
          <a:p>
            <a:r>
              <a:rPr lang="cs-CZ" dirty="0" smtClean="0"/>
              <a:t>Všichni tančí stejné kroky.</a:t>
            </a:r>
          </a:p>
          <a:p>
            <a:endParaRPr lang="cs-CZ" dirty="0"/>
          </a:p>
        </p:txBody>
      </p:sp>
      <p:pic>
        <p:nvPicPr>
          <p:cNvPr id="5" name="Obrázek 4" descr="C:\Users\PacaltovaZ\Desktop\Nová složka\P1080563.JPG"/>
          <p:cNvPicPr/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5979" t="44276" r="51600" b="53658"/>
          <a:stretch/>
        </p:blipFill>
        <p:spPr bwMode="auto">
          <a:xfrm>
            <a:off x="3202692" y="4426857"/>
            <a:ext cx="566712" cy="362857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6" name="Obrázek 5" descr="C:\Users\PacaltovaZ\Desktop\Nová složka\P1080563.JPG"/>
          <p:cNvPicPr/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5860" t="52281" r="52032" b="45652"/>
          <a:stretch/>
        </p:blipFill>
        <p:spPr bwMode="auto">
          <a:xfrm>
            <a:off x="6183086" y="4426857"/>
            <a:ext cx="493486" cy="362857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14902337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r"/>
            <a:r>
              <a:rPr lang="cs-CZ" sz="2400" b="1" dirty="0" smtClean="0"/>
              <a:t>Když jsem k vám chodíval přes ty lesy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91570"/>
            <a:ext cx="8363272" cy="398904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b="1" dirty="0" smtClean="0"/>
              <a:t>Výchozí postavení:</a:t>
            </a:r>
          </a:p>
          <a:p>
            <a:r>
              <a:rPr lang="cs-CZ" dirty="0" smtClean="0"/>
              <a:t>Žáci vytvoří dva soustředné kruhy. V kruhu stojí vždy chlapec vedle dívky. Zároveň žáci tvoří pár (jeden z vnitřního kruhu, druhý z vnějšího). </a:t>
            </a:r>
          </a:p>
          <a:p>
            <a:r>
              <a:rPr lang="cs-CZ" dirty="0" smtClean="0"/>
              <a:t>Žáci ve vnějším kruhu stojí čelem do středu kruhu, žáci ve vnitřním kruhu stojí zády do středu. Všichni mají ruce v bok.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</a:t>
            </a:r>
            <a:endParaRPr lang="cs-CZ" dirty="0"/>
          </a:p>
        </p:txBody>
      </p:sp>
      <p:pic>
        <p:nvPicPr>
          <p:cNvPr id="4" name="Obrázek 3" descr="C:\Users\PacaltovaZ\Desktop\Nová složka\P1080563.JPG"/>
          <p:cNvPicPr/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8677" t="36350" r="43637" b="38094"/>
          <a:stretch/>
        </p:blipFill>
        <p:spPr bwMode="auto">
          <a:xfrm>
            <a:off x="6012160" y="4221087"/>
            <a:ext cx="2438031" cy="2642188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30600751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r"/>
            <a:r>
              <a:rPr lang="cs-CZ" sz="3200" b="1" dirty="0" smtClean="0"/>
              <a:t>Když jsem k vám chodíval přes ty lesy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363272" cy="452596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Když jsem k vám chodíval přes ty lesy,</a:t>
            </a:r>
          </a:p>
          <a:p>
            <a:pPr marL="0" indent="0">
              <a:buNone/>
            </a:pPr>
            <a:r>
              <a:rPr lang="cs-CZ" dirty="0" smtClean="0"/>
              <a:t>1. – 4. takt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V</a:t>
            </a:r>
            <a:r>
              <a:rPr lang="cs-CZ" dirty="0" smtClean="0"/>
              <a:t>alčíkový krok,                                                 začíná L noha vpřed.</a:t>
            </a:r>
          </a:p>
        </p:txBody>
      </p:sp>
      <p:pic>
        <p:nvPicPr>
          <p:cNvPr id="4" name="Obrázek 3" descr="C:\Users\PacaltovaZ\Desktop\Nová složka\P1080564.JPG"/>
          <p:cNvPicPr/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6033" t="33270" r="41818" b="35002"/>
          <a:stretch/>
        </p:blipFill>
        <p:spPr bwMode="auto">
          <a:xfrm>
            <a:off x="5861070" y="3284984"/>
            <a:ext cx="3110868" cy="3342192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1093254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r"/>
            <a:r>
              <a:rPr lang="cs-CZ" sz="3200" b="1" dirty="0" smtClean="0"/>
              <a:t>Když jsem k vám chodíval přes ty lesy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363272" cy="452596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ach ouvej, přes ty lesy, </a:t>
            </a:r>
          </a:p>
          <a:p>
            <a:pPr marL="0" indent="0">
              <a:buNone/>
            </a:pPr>
            <a:r>
              <a:rPr lang="cs-CZ" dirty="0" smtClean="0"/>
              <a:t>5. – 7. takt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dirty="0" smtClean="0"/>
              <a:t>V základním postavení podřep vlevo, vpravo, vpřed. </a:t>
            </a:r>
          </a:p>
        </p:txBody>
      </p:sp>
      <p:pic>
        <p:nvPicPr>
          <p:cNvPr id="4" name="Obrázek 3" descr="C:\Users\PacaltovaZ\Desktop\Nová složka\P1080563.JPG"/>
          <p:cNvPicPr/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8677" t="36350" r="43637" b="38094"/>
          <a:stretch/>
        </p:blipFill>
        <p:spPr bwMode="auto">
          <a:xfrm>
            <a:off x="6012160" y="4069254"/>
            <a:ext cx="2438031" cy="2642188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12765174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r"/>
            <a:r>
              <a:rPr lang="cs-CZ" sz="3200" b="1" dirty="0" smtClean="0"/>
              <a:t>Když jsem k vám chodíval přes ty lesy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363272" cy="4525963"/>
          </a:xfrm>
        </p:spPr>
        <p:txBody>
          <a:bodyPr/>
          <a:lstStyle/>
          <a:p>
            <a:pPr marL="0" indent="0">
              <a:buNone/>
            </a:pPr>
            <a:r>
              <a:rPr lang="cs-CZ" b="1" dirty="0"/>
              <a:t>b</a:t>
            </a:r>
            <a:r>
              <a:rPr lang="cs-CZ" b="1" dirty="0" smtClean="0"/>
              <a:t>ývalas, má milá, veselejší,</a:t>
            </a:r>
          </a:p>
          <a:p>
            <a:pPr marL="0" indent="0">
              <a:buNone/>
            </a:pPr>
            <a:r>
              <a:rPr lang="cs-CZ" dirty="0" smtClean="0"/>
              <a:t>8. </a:t>
            </a:r>
            <a:r>
              <a:rPr lang="cs-CZ" dirty="0"/>
              <a:t>– </a:t>
            </a:r>
            <a:r>
              <a:rPr lang="cs-CZ" dirty="0" smtClean="0"/>
              <a:t>11. </a:t>
            </a:r>
            <a:r>
              <a:rPr lang="cs-CZ" dirty="0"/>
              <a:t>takt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Valčíkový </a:t>
            </a:r>
            <a:r>
              <a:rPr lang="cs-CZ" dirty="0"/>
              <a:t>krok, </a:t>
            </a:r>
            <a:r>
              <a:rPr lang="cs-CZ" dirty="0" smtClean="0"/>
              <a:t>                                                začíná L noha </a:t>
            </a:r>
            <a:r>
              <a:rPr lang="cs-CZ" dirty="0"/>
              <a:t>vpřed.</a:t>
            </a:r>
          </a:p>
          <a:p>
            <a:pPr marL="0" indent="0">
              <a:buNone/>
            </a:pPr>
            <a:endParaRPr lang="cs-CZ" dirty="0" smtClean="0"/>
          </a:p>
        </p:txBody>
      </p:sp>
      <p:pic>
        <p:nvPicPr>
          <p:cNvPr id="5" name="Obrázek 4" descr="C:\Users\PacaltovaZ\Desktop\Nová složka\P1080564.JPG"/>
          <p:cNvPicPr/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6033" t="33270" r="41818" b="35002"/>
          <a:stretch/>
        </p:blipFill>
        <p:spPr bwMode="auto">
          <a:xfrm>
            <a:off x="5861070" y="3284984"/>
            <a:ext cx="3110868" cy="3342192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42679220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r"/>
            <a:r>
              <a:rPr lang="cs-CZ" sz="3200" b="1" dirty="0" smtClean="0"/>
              <a:t>Když jsem k vám chodíval přes ty lesy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363272" cy="4525963"/>
          </a:xfrm>
        </p:spPr>
        <p:txBody>
          <a:bodyPr/>
          <a:lstStyle/>
          <a:p>
            <a:pPr marL="0" indent="0">
              <a:buNone/>
            </a:pPr>
            <a:r>
              <a:rPr lang="cs-CZ" b="1" dirty="0"/>
              <a:t>a</a:t>
            </a:r>
            <a:r>
              <a:rPr lang="cs-CZ" b="1" dirty="0" smtClean="0"/>
              <a:t>ch ouvej, veselejší.</a:t>
            </a:r>
          </a:p>
          <a:p>
            <a:pPr marL="0" indent="0">
              <a:buNone/>
            </a:pPr>
            <a:r>
              <a:rPr lang="cs-CZ" dirty="0" smtClean="0"/>
              <a:t>12. – 14. takt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Krok L vpřed, P vzad, L vpřed, P přinožit.        Pár zůstane stát naproti sobě.</a:t>
            </a:r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Obrázek 3" descr="C:\Users\PacaltovaZ\Desktop\Nová složka\P1080565.JPG"/>
          <p:cNvPicPr/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5868" t="35253" r="42645" b="35663"/>
          <a:stretch/>
        </p:blipFill>
        <p:spPr bwMode="auto">
          <a:xfrm>
            <a:off x="5724128" y="3988114"/>
            <a:ext cx="2794342" cy="2836737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18114941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r"/>
            <a:r>
              <a:rPr lang="cs-CZ" sz="3200" b="1" dirty="0" smtClean="0"/>
              <a:t>Když jsem k vám chodíval přes ty lesy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363272" cy="499715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Ale teď jsi holka bledá,</a:t>
            </a:r>
          </a:p>
          <a:p>
            <a:pPr marL="0" indent="0">
              <a:buNone/>
            </a:pPr>
            <a:r>
              <a:rPr lang="cs-CZ" dirty="0" smtClean="0"/>
              <a:t>15. – 18. takt</a:t>
            </a:r>
          </a:p>
          <a:p>
            <a:pPr marL="0" indent="0">
              <a:buNone/>
            </a:pPr>
            <a:r>
              <a:rPr lang="cs-CZ" dirty="0" smtClean="0"/>
              <a:t>Pár se zachytí za lokty levých rukou a otočí se       k sobě levými boky. Oba jdou doleva, </a:t>
            </a:r>
            <a:r>
              <a:rPr lang="cs-CZ" dirty="0"/>
              <a:t>valčíkový </a:t>
            </a:r>
            <a:r>
              <a:rPr lang="cs-CZ" dirty="0" smtClean="0"/>
              <a:t>krok začínají L nohou. </a:t>
            </a:r>
          </a:p>
        </p:txBody>
      </p:sp>
      <p:pic>
        <p:nvPicPr>
          <p:cNvPr id="4" name="Obrázek 3" descr="C:\Users\PacaltovaZ\Desktop\Nová složka\P1080566.JPG"/>
          <p:cNvPicPr/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3057" t="17186" r="44300" b="49324"/>
          <a:stretch/>
        </p:blipFill>
        <p:spPr bwMode="auto">
          <a:xfrm>
            <a:off x="5471120" y="3861048"/>
            <a:ext cx="2591316" cy="2874503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1306336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r"/>
            <a:r>
              <a:rPr lang="cs-CZ" sz="3200" b="1" dirty="0" smtClean="0"/>
              <a:t>Když jsem k vám chodíval přes ty lesy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363272" cy="499715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ale teď jsi holka bledá.</a:t>
            </a:r>
          </a:p>
          <a:p>
            <a:pPr marL="0" indent="0">
              <a:buNone/>
            </a:pPr>
            <a:r>
              <a:rPr lang="cs-CZ" dirty="0" smtClean="0"/>
              <a:t>19. – 22. takt</a:t>
            </a:r>
          </a:p>
          <a:p>
            <a:pPr marL="0" indent="0">
              <a:buNone/>
            </a:pPr>
            <a:r>
              <a:rPr lang="cs-CZ" dirty="0" smtClean="0"/>
              <a:t>Pár </a:t>
            </a:r>
            <a:r>
              <a:rPr lang="cs-CZ" dirty="0"/>
              <a:t>se zachytí za lokty </a:t>
            </a:r>
            <a:r>
              <a:rPr lang="cs-CZ" dirty="0" smtClean="0"/>
              <a:t>pravých rukou </a:t>
            </a:r>
            <a:r>
              <a:rPr lang="cs-CZ" dirty="0"/>
              <a:t>a otočí </a:t>
            </a:r>
            <a:r>
              <a:rPr lang="cs-CZ" dirty="0" smtClean="0"/>
              <a:t>se          </a:t>
            </a:r>
            <a:r>
              <a:rPr lang="cs-CZ" dirty="0"/>
              <a:t>k sobě </a:t>
            </a:r>
            <a:r>
              <a:rPr lang="cs-CZ" dirty="0" smtClean="0"/>
              <a:t>pravými </a:t>
            </a:r>
            <a:r>
              <a:rPr lang="cs-CZ" dirty="0"/>
              <a:t>boky. Oba jdou </a:t>
            </a:r>
            <a:r>
              <a:rPr lang="cs-CZ" dirty="0" smtClean="0"/>
              <a:t>doprava</a:t>
            </a:r>
            <a:r>
              <a:rPr lang="cs-CZ" dirty="0"/>
              <a:t>, valčíkový krok začínají L nohou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Žáci skončí ve výchozím                                   postavení. </a:t>
            </a:r>
            <a:endParaRPr lang="cs-CZ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dirty="0" smtClean="0"/>
          </a:p>
        </p:txBody>
      </p:sp>
      <p:pic>
        <p:nvPicPr>
          <p:cNvPr id="4" name="Obrázek 3" descr="C:\Users\PacaltovaZ\Desktop\Nová složka\P1080566.JPG"/>
          <p:cNvPicPr/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1569" t="51778" r="45622" b="13851"/>
          <a:stretch/>
        </p:blipFill>
        <p:spPr bwMode="auto">
          <a:xfrm>
            <a:off x="5940152" y="3907878"/>
            <a:ext cx="2550988" cy="2950121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3126618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r"/>
            <a:r>
              <a:rPr lang="cs-CZ" sz="3200" b="1" dirty="0" smtClean="0"/>
              <a:t>Když jsem k vám chodíval přes ty lesy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363272" cy="452596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Snad se ti srdéčko vyspat nedá,</a:t>
            </a:r>
          </a:p>
          <a:p>
            <a:pPr marL="0" indent="0">
              <a:buNone/>
            </a:pPr>
            <a:r>
              <a:rPr lang="cs-CZ" dirty="0" smtClean="0"/>
              <a:t>23. </a:t>
            </a:r>
            <a:r>
              <a:rPr lang="cs-CZ" dirty="0"/>
              <a:t>– </a:t>
            </a:r>
            <a:r>
              <a:rPr lang="cs-CZ" dirty="0" smtClean="0"/>
              <a:t>27. </a:t>
            </a:r>
            <a:r>
              <a:rPr lang="cs-CZ" dirty="0"/>
              <a:t>takt 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Valčíkový </a:t>
            </a:r>
            <a:r>
              <a:rPr lang="cs-CZ" dirty="0"/>
              <a:t>krok, </a:t>
            </a:r>
            <a:r>
              <a:rPr lang="cs-CZ" dirty="0" smtClean="0"/>
              <a:t>                                              začíná </a:t>
            </a:r>
            <a:r>
              <a:rPr lang="cs-CZ" dirty="0"/>
              <a:t>L </a:t>
            </a:r>
            <a:r>
              <a:rPr lang="cs-CZ" dirty="0" smtClean="0"/>
              <a:t>noha vzad</a:t>
            </a:r>
            <a:r>
              <a:rPr lang="cs-CZ" dirty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Obrázek 3" descr="C:\Users\PacaltovaZ\Desktop\Nová složka\P1080569.JPG"/>
          <p:cNvPicPr/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9421" t="25996" r="41653" b="33908"/>
          <a:stretch/>
        </p:blipFill>
        <p:spPr bwMode="auto">
          <a:xfrm>
            <a:off x="5796136" y="3861045"/>
            <a:ext cx="2708473" cy="2815779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41469744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r"/>
            <a:r>
              <a:rPr lang="cs-CZ" sz="3200" b="1" dirty="0" smtClean="0"/>
              <a:t>Když jsem k vám chodíval přes ty lesy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363272" cy="4525963"/>
          </a:xfrm>
        </p:spPr>
        <p:txBody>
          <a:bodyPr/>
          <a:lstStyle/>
          <a:p>
            <a:pPr marL="0" indent="0">
              <a:buNone/>
            </a:pPr>
            <a:r>
              <a:rPr lang="cs-CZ" b="1" dirty="0"/>
              <a:t>a</a:t>
            </a:r>
            <a:r>
              <a:rPr lang="cs-CZ" b="1" dirty="0" smtClean="0"/>
              <a:t>ch ouvej, vyspat nedá.</a:t>
            </a:r>
          </a:p>
          <a:p>
            <a:pPr marL="0" indent="0">
              <a:buNone/>
            </a:pPr>
            <a:r>
              <a:rPr lang="cs-CZ" dirty="0" smtClean="0"/>
              <a:t>28. – 29. takt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 </a:t>
            </a:r>
            <a:r>
              <a:rPr lang="cs-CZ" dirty="0"/>
              <a:t>základním postavení podřep vlevo, vpravo, </a:t>
            </a:r>
            <a:r>
              <a:rPr lang="cs-CZ" dirty="0" smtClean="0"/>
              <a:t>vpřed. 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Obrázek 3" descr="C:\Users\PacaltovaZ\Desktop\Nová složka\P1080565.JPG"/>
          <p:cNvPicPr/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5868" t="35253" r="42645" b="35663"/>
          <a:stretch/>
        </p:blipFill>
        <p:spPr bwMode="auto">
          <a:xfrm>
            <a:off x="5724128" y="3988114"/>
            <a:ext cx="2794342" cy="2836737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17593180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363272" cy="452596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Zdroje:                                                                           </a:t>
            </a:r>
            <a:r>
              <a:rPr lang="cs-CZ" dirty="0" smtClean="0"/>
              <a:t>Fotografie autorky                                    Otevřená </a:t>
            </a:r>
            <a:r>
              <a:rPr lang="cs-CZ" dirty="0"/>
              <a:t>galerie Microsoft Office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89729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Lékárna">
      <a:dk1>
        <a:sysClr val="windowText" lastClr="000000"/>
      </a:dk1>
      <a:lt1>
        <a:sysClr val="window" lastClr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734</TotalTime>
  <Words>495</Words>
  <Application>Microsoft Office PowerPoint</Application>
  <PresentationFormat>Předvádění na obrazovce (4:3)</PresentationFormat>
  <Paragraphs>74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Cesta</vt:lpstr>
      <vt:lpstr>Prezentace aplikace PowerPoint</vt:lpstr>
      <vt:lpstr>Prezentace aplikace PowerPoint</vt:lpstr>
      <vt:lpstr>Když jsem k vám chodíval přes ty lesy</vt:lpstr>
      <vt:lpstr>Když jsem k vám chodíval přes ty lesy</vt:lpstr>
      <vt:lpstr>Když jsem k vám chodíval přes ty lesy</vt:lpstr>
      <vt:lpstr>Když jsem k vám chodíval přes ty lesy</vt:lpstr>
      <vt:lpstr>Když jsem k vám chodíval přes ty lesy</vt:lpstr>
      <vt:lpstr>Když jsem k vám chodíval přes ty lesy</vt:lpstr>
      <vt:lpstr>Když jsem k vám chodíval přes ty lesy</vt:lpstr>
      <vt:lpstr>Když jsem k vám chodíval přes ty lesy</vt:lpstr>
      <vt:lpstr>Když jsem k vám chodíval přes ty lesy</vt:lpstr>
      <vt:lpstr>Když jsem k vám chodíval přes ty lesy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Zuzana Pácaltová</dc:creator>
  <cp:lastModifiedBy>Zuzana Pácaltová</cp:lastModifiedBy>
  <cp:revision>18</cp:revision>
  <dcterms:created xsi:type="dcterms:W3CDTF">2013-08-10T20:50:52Z</dcterms:created>
  <dcterms:modified xsi:type="dcterms:W3CDTF">2013-11-10T15:05:01Z</dcterms:modified>
</cp:coreProperties>
</file>