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5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1F2D5-B85D-43AD-B75D-D0DB81A96A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89CDF-68A0-4D17-AFDD-28935F7DA9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809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1F2D5-B85D-43AD-B75D-D0DB81A96A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89CDF-68A0-4D17-AFDD-28935F7DA9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57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1F2D5-B85D-43AD-B75D-D0DB81A96A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89CDF-68A0-4D17-AFDD-28935F7DA9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686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1F2D5-B85D-43AD-B75D-D0DB81A96A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89CDF-68A0-4D17-AFDD-28935F7DA9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75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1F2D5-B85D-43AD-B75D-D0DB81A96A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89CDF-68A0-4D17-AFDD-28935F7DA9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247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1F2D5-B85D-43AD-B75D-D0DB81A96A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89CDF-68A0-4D17-AFDD-28935F7DA9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40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1F2D5-B85D-43AD-B75D-D0DB81A96A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89CDF-68A0-4D17-AFDD-28935F7DA9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5458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1F2D5-B85D-43AD-B75D-D0DB81A96A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89CDF-68A0-4D17-AFDD-28935F7DA9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3140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1F2D5-B85D-43AD-B75D-D0DB81A96A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89CDF-68A0-4D17-AFDD-28935F7DA9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085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1F2D5-B85D-43AD-B75D-D0DB81A96A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89CDF-68A0-4D17-AFDD-28935F7DA9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9515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1F2D5-B85D-43AD-B75D-D0DB81A96A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89CDF-68A0-4D17-AFDD-28935F7DA9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310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21F2D5-B85D-43AD-B75D-D0DB81A96AFB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89CDF-68A0-4D17-AFDD-28935F7DA9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524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115616" y="4725144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VY_32_INOVACE_XVII_2_10_Stupnice C dur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Sada číslo</a:t>
            </a:r>
            <a:r>
              <a:rPr lang="cs-CZ" dirty="0" smtClean="0"/>
              <a:t>:</a:t>
            </a:r>
            <a:r>
              <a:rPr lang="cs-CZ" b="1" dirty="0" smtClean="0"/>
              <a:t>  </a:t>
            </a:r>
            <a:r>
              <a:rPr lang="cs-CZ" dirty="0" smtClean="0"/>
              <a:t>2  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10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Zuzana </a:t>
            </a:r>
            <a:r>
              <a:rPr lang="cs-CZ" dirty="0" err="1" smtClean="0"/>
              <a:t>Pácaltová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20688"/>
            <a:ext cx="7070265" cy="142068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90089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260648"/>
            <a:ext cx="8085584" cy="612068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/>
              <a:t>Anotace: </a:t>
            </a:r>
            <a:r>
              <a:rPr lang="cs-CZ" sz="2000" dirty="0" smtClean="0"/>
              <a:t>Seznámení se stupnicí C dur, polohou not v notové osnově              a jejich názvy.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Očekávaný výstup: </a:t>
            </a:r>
            <a:r>
              <a:rPr lang="cs-CZ" sz="2000" dirty="0" smtClean="0"/>
              <a:t>Žák pojmenuje noty stupnice C dur podle jejich polohy. Žák zaznamená noty do notové osnovy podle jejich názvu. Vše vykonává chronologicky </a:t>
            </a:r>
            <a:r>
              <a:rPr lang="cs-CZ" sz="2000" dirty="0"/>
              <a:t>i</a:t>
            </a:r>
            <a:r>
              <a:rPr lang="cs-CZ" sz="2000" dirty="0" smtClean="0"/>
              <a:t> v jiném pořadí.</a:t>
            </a:r>
          </a:p>
          <a:p>
            <a:pPr algn="l"/>
            <a:endParaRPr lang="cs-CZ" sz="2000" dirty="0" smtClean="0"/>
          </a:p>
          <a:p>
            <a:pPr algn="l"/>
            <a:r>
              <a:rPr lang="cs-CZ" sz="2000" b="1" dirty="0" smtClean="0"/>
              <a:t>Druh učebního materiálu: </a:t>
            </a:r>
            <a:r>
              <a:rPr lang="cs-CZ" sz="2000" dirty="0" smtClean="0"/>
              <a:t>prezentace</a:t>
            </a:r>
          </a:p>
          <a:p>
            <a:pPr algn="l"/>
            <a:r>
              <a:rPr lang="cs-CZ" sz="2000" b="1" dirty="0" smtClean="0"/>
              <a:t>Typická věková skupina: </a:t>
            </a:r>
            <a:r>
              <a:rPr lang="cs-CZ" sz="2000" dirty="0" smtClean="0"/>
              <a:t>9 – 11 let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Klíčová slova: </a:t>
            </a:r>
            <a:r>
              <a:rPr lang="cs-CZ" sz="2000" dirty="0" smtClean="0"/>
              <a:t>stupnice C dur, názvy not</a:t>
            </a:r>
          </a:p>
          <a:p>
            <a:pPr algn="l"/>
            <a:r>
              <a:rPr lang="cs-CZ" sz="2000" b="1" dirty="0" smtClean="0"/>
              <a:t>Pomůcky a materiál: </a:t>
            </a:r>
            <a:r>
              <a:rPr lang="cs-CZ" sz="2000" dirty="0" smtClean="0"/>
              <a:t>interaktivní tabule, notový sešit</a:t>
            </a:r>
          </a:p>
          <a:p>
            <a:pPr algn="l"/>
            <a:endParaRPr lang="cs-CZ" sz="2000" b="1" dirty="0" smtClean="0"/>
          </a:p>
          <a:p>
            <a:pPr algn="l"/>
            <a:r>
              <a:rPr lang="cs-CZ" sz="2000" b="1" dirty="0" smtClean="0"/>
              <a:t>Potřebný čas pro výuku DUM:</a:t>
            </a:r>
            <a:r>
              <a:rPr lang="cs-CZ" sz="2000" dirty="0" smtClean="0"/>
              <a:t> 25 minut</a:t>
            </a:r>
            <a:br>
              <a:rPr lang="cs-CZ" sz="2000" dirty="0" smtClean="0"/>
            </a:br>
            <a:r>
              <a:rPr lang="cs-CZ" sz="2000" dirty="0" smtClean="0"/>
              <a:t>M</a:t>
            </a:r>
            <a:r>
              <a:rPr lang="cs-CZ" sz="2000" b="1" dirty="0" smtClean="0"/>
              <a:t>etodické zhodnocení a popis práce s digitálním učebním materiálem:</a:t>
            </a:r>
          </a:p>
          <a:p>
            <a:pPr algn="l"/>
            <a:r>
              <a:rPr lang="cs-CZ" sz="2000" dirty="0" smtClean="0"/>
              <a:t>Žáci procvičují psaní not a jejich názvů po jednotlivcích na interaktivní tabuli, samostatně pak do notového sešitu. Učební materiál lze rozdělit </a:t>
            </a:r>
            <a:r>
              <a:rPr lang="cs-CZ" sz="2000" dirty="0"/>
              <a:t>do několika kratších časových úseků (do několika hodin hudební výchovy).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9517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9587" t="40741" r="87112" b="46296"/>
          <a:stretch/>
        </p:blipFill>
        <p:spPr bwMode="auto">
          <a:xfrm>
            <a:off x="103380" y="2014729"/>
            <a:ext cx="627885" cy="1541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1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2305" t="40741" r="81660" b="46296"/>
          <a:stretch/>
        </p:blipFill>
        <p:spPr bwMode="auto">
          <a:xfrm>
            <a:off x="700816" y="2014729"/>
            <a:ext cx="1147949" cy="1541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8763" t="40741" r="76395" b="46296"/>
          <a:stretch/>
        </p:blipFill>
        <p:spPr bwMode="auto">
          <a:xfrm>
            <a:off x="1848764" y="2014729"/>
            <a:ext cx="921099" cy="1541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23604" t="40741" r="71055" b="46296"/>
          <a:stretch/>
        </p:blipFill>
        <p:spPr bwMode="auto">
          <a:xfrm>
            <a:off x="2769862" y="2014729"/>
            <a:ext cx="1016001" cy="1541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28946" t="40741" r="65637" b="46296"/>
          <a:stretch/>
        </p:blipFill>
        <p:spPr bwMode="auto">
          <a:xfrm>
            <a:off x="3785862" y="2014729"/>
            <a:ext cx="1030515" cy="1541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34363" t="40741" r="60372" b="46296"/>
          <a:stretch/>
        </p:blipFill>
        <p:spPr bwMode="auto">
          <a:xfrm>
            <a:off x="4816376" y="2014729"/>
            <a:ext cx="1001487" cy="1541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39628" t="40741" r="55031" b="46296"/>
          <a:stretch/>
        </p:blipFill>
        <p:spPr bwMode="auto">
          <a:xfrm>
            <a:off x="5817862" y="2014729"/>
            <a:ext cx="1016001" cy="1541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44969" t="40741" r="49690" b="46296"/>
          <a:stretch/>
        </p:blipFill>
        <p:spPr bwMode="auto">
          <a:xfrm>
            <a:off x="6833862" y="2014729"/>
            <a:ext cx="1016001" cy="1541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50311" t="40741" r="44272" b="46296"/>
          <a:stretch/>
        </p:blipFill>
        <p:spPr bwMode="auto">
          <a:xfrm>
            <a:off x="7788223" y="2012570"/>
            <a:ext cx="1030515" cy="15411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ovéPole 17"/>
          <p:cNvSpPr txBox="1"/>
          <p:nvPr/>
        </p:nvSpPr>
        <p:spPr>
          <a:xfrm>
            <a:off x="700816" y="2019276"/>
            <a:ext cx="93981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C dur</a:t>
            </a:r>
            <a:endParaRPr lang="cs-CZ" sz="2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27559" y="3521104"/>
            <a:ext cx="6555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848762" y="3504429"/>
            <a:ext cx="6555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d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01020" y="3510606"/>
            <a:ext cx="6555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85862" y="3524461"/>
            <a:ext cx="6555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816377" y="3504858"/>
            <a:ext cx="6555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817149" y="3504430"/>
            <a:ext cx="6555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33861" y="3504428"/>
            <a:ext cx="6555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866743" y="3504427"/>
            <a:ext cx="6555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1478724" y="754501"/>
            <a:ext cx="56785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Stupnice C dur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" name="obrázek 13"/>
          <p:cNvPicPr/>
          <p:nvPr/>
        </p:nvPicPr>
        <p:blipFill rotWithShape="1">
          <a:blip r:embed="rId4" cstate="print"/>
          <a:srcRect l="9118" t="19059" r="87108" b="69882"/>
          <a:stretch/>
        </p:blipFill>
        <p:spPr bwMode="auto">
          <a:xfrm>
            <a:off x="1" y="4437112"/>
            <a:ext cx="717696" cy="1314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extovéPole 30"/>
          <p:cNvSpPr txBox="1"/>
          <p:nvPr/>
        </p:nvSpPr>
        <p:spPr>
          <a:xfrm>
            <a:off x="810680" y="5671316"/>
            <a:ext cx="6555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1831883" y="5654641"/>
            <a:ext cx="6555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784141" y="5660818"/>
            <a:ext cx="6555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768983" y="5674673"/>
            <a:ext cx="6555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g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799498" y="5655070"/>
            <a:ext cx="6555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f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800270" y="5654642"/>
            <a:ext cx="6555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e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816981" y="5654640"/>
            <a:ext cx="6555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d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832984" y="5635095"/>
            <a:ext cx="6555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9" name="obrázek 13"/>
          <p:cNvPicPr/>
          <p:nvPr/>
        </p:nvPicPr>
        <p:blipFill rotWithShape="1">
          <a:blip r:embed="rId4" cstate="print"/>
          <a:srcRect l="12891" t="19059" r="81251" b="69882"/>
          <a:stretch/>
        </p:blipFill>
        <p:spPr bwMode="auto">
          <a:xfrm>
            <a:off x="717696" y="4437112"/>
            <a:ext cx="1114187" cy="1314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obrázek 13"/>
          <p:cNvPicPr/>
          <p:nvPr/>
        </p:nvPicPr>
        <p:blipFill rotWithShape="1">
          <a:blip r:embed="rId4" cstate="print"/>
          <a:srcRect l="18749" t="19059" r="76067" b="69882"/>
          <a:stretch/>
        </p:blipFill>
        <p:spPr bwMode="auto">
          <a:xfrm>
            <a:off x="1831883" y="4437112"/>
            <a:ext cx="986017" cy="1314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obrázek 13"/>
          <p:cNvPicPr/>
          <p:nvPr/>
        </p:nvPicPr>
        <p:blipFill rotWithShape="1">
          <a:blip r:embed="rId4" cstate="print"/>
          <a:srcRect l="23756" t="19059" r="70888" b="69882"/>
          <a:stretch/>
        </p:blipFill>
        <p:spPr bwMode="auto">
          <a:xfrm>
            <a:off x="2784141" y="4437112"/>
            <a:ext cx="1018601" cy="1314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obrázek 13"/>
          <p:cNvPicPr/>
          <p:nvPr/>
        </p:nvPicPr>
        <p:blipFill rotWithShape="1">
          <a:blip r:embed="rId4" cstate="print"/>
          <a:srcRect l="29112" t="19059" r="65470" b="69882"/>
          <a:stretch/>
        </p:blipFill>
        <p:spPr bwMode="auto">
          <a:xfrm>
            <a:off x="3802743" y="4437112"/>
            <a:ext cx="1030514" cy="1314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obrázek 13"/>
          <p:cNvPicPr/>
          <p:nvPr/>
        </p:nvPicPr>
        <p:blipFill rotWithShape="1">
          <a:blip r:embed="rId4" cstate="print"/>
          <a:srcRect l="34353" t="19059" r="60204" b="69882"/>
          <a:stretch/>
        </p:blipFill>
        <p:spPr bwMode="auto">
          <a:xfrm>
            <a:off x="4799498" y="4437112"/>
            <a:ext cx="1035245" cy="1314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obrázek 13"/>
          <p:cNvPicPr/>
          <p:nvPr/>
        </p:nvPicPr>
        <p:blipFill rotWithShape="1">
          <a:blip r:embed="rId4" cstate="print"/>
          <a:srcRect l="39615" t="19059" r="54862" b="69882"/>
          <a:stretch/>
        </p:blipFill>
        <p:spPr bwMode="auto">
          <a:xfrm>
            <a:off x="5800270" y="4437112"/>
            <a:ext cx="1050473" cy="1314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obrázek 13"/>
          <p:cNvPicPr/>
          <p:nvPr/>
        </p:nvPicPr>
        <p:blipFill rotWithShape="1">
          <a:blip r:embed="rId4" cstate="print"/>
          <a:srcRect l="45138" t="19059" r="49697" b="69882"/>
          <a:stretch/>
        </p:blipFill>
        <p:spPr bwMode="auto">
          <a:xfrm>
            <a:off x="6850743" y="4437112"/>
            <a:ext cx="982241" cy="1314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obrázek 13"/>
          <p:cNvPicPr/>
          <p:nvPr/>
        </p:nvPicPr>
        <p:blipFill rotWithShape="1">
          <a:blip r:embed="rId4" cstate="print"/>
          <a:srcRect l="50302" t="19059" r="44124" b="69882"/>
          <a:stretch/>
        </p:blipFill>
        <p:spPr bwMode="auto">
          <a:xfrm>
            <a:off x="7832984" y="4437112"/>
            <a:ext cx="1060127" cy="13146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09883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5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500"/>
                            </p:stCondLst>
                            <p:childTnLst>
                              <p:par>
                                <p:cTn id="4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5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0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5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000"/>
                            </p:stCondLst>
                            <p:childTnLst>
                              <p:par>
                                <p:cTn id="9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500"/>
                            </p:stCondLst>
                            <p:childTnLst>
                              <p:par>
                                <p:cTn id="9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000"/>
                            </p:stCondLst>
                            <p:childTnLst>
                              <p:par>
                                <p:cTn id="10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500"/>
                            </p:stCondLst>
                            <p:childTnLst>
                              <p:par>
                                <p:cTn id="10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000"/>
                            </p:stCondLst>
                            <p:childTnLst>
                              <p:par>
                                <p:cTn id="1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500"/>
                            </p:stCondLst>
                            <p:childTnLst>
                              <p:par>
                                <p:cTn id="1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00"/>
                            </p:stCondLst>
                            <p:childTnLst>
                              <p:par>
                                <p:cTn id="1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1500"/>
                            </p:stCondLst>
                            <p:childTnLst>
                              <p:par>
                                <p:cTn id="1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2000"/>
                            </p:stCondLst>
                            <p:childTnLst>
                              <p:par>
                                <p:cTn id="1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2500"/>
                            </p:stCondLst>
                            <p:childTnLst>
                              <p:par>
                                <p:cTn id="1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3000"/>
                            </p:stCondLst>
                            <p:childTnLst>
                              <p:par>
                                <p:cTn id="1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3500"/>
                            </p:stCondLst>
                            <p:childTnLst>
                              <p:par>
                                <p:cTn id="1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9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0"/>
          <p:cNvPicPr/>
          <p:nvPr/>
        </p:nvPicPr>
        <p:blipFill rotWithShape="1">
          <a:blip r:embed="rId2" cstate="print"/>
          <a:srcRect l="9742" t="27529" r="87053" b="60706"/>
          <a:stretch/>
        </p:blipFill>
        <p:spPr bwMode="auto">
          <a:xfrm>
            <a:off x="199954" y="1772816"/>
            <a:ext cx="625290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10"/>
          <p:cNvPicPr/>
          <p:nvPr/>
        </p:nvPicPr>
        <p:blipFill rotWithShape="1">
          <a:blip r:embed="rId2" cstate="print"/>
          <a:srcRect l="12948" t="27529" r="81546" b="60706"/>
          <a:stretch/>
        </p:blipFill>
        <p:spPr bwMode="auto">
          <a:xfrm>
            <a:off x="825244" y="1772816"/>
            <a:ext cx="1074057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0"/>
          <p:cNvPicPr/>
          <p:nvPr/>
        </p:nvPicPr>
        <p:blipFill rotWithShape="1">
          <a:blip r:embed="rId2" cstate="print"/>
          <a:srcRect l="18454" t="27529" r="76264" b="60706"/>
          <a:stretch/>
        </p:blipFill>
        <p:spPr bwMode="auto">
          <a:xfrm>
            <a:off x="1899300" y="1772816"/>
            <a:ext cx="1030515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0"/>
          <p:cNvPicPr/>
          <p:nvPr/>
        </p:nvPicPr>
        <p:blipFill rotWithShape="1">
          <a:blip r:embed="rId2" cstate="print"/>
          <a:srcRect l="23736" t="27529" r="70907" b="60706"/>
          <a:stretch/>
        </p:blipFill>
        <p:spPr bwMode="auto">
          <a:xfrm>
            <a:off x="2929815" y="1772816"/>
            <a:ext cx="1045030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10"/>
          <p:cNvPicPr/>
          <p:nvPr/>
        </p:nvPicPr>
        <p:blipFill rotWithShape="1">
          <a:blip r:embed="rId2" cstate="print"/>
          <a:srcRect l="29093" t="27529" r="65624" b="60706"/>
          <a:stretch/>
        </p:blipFill>
        <p:spPr bwMode="auto">
          <a:xfrm>
            <a:off x="3974845" y="1772816"/>
            <a:ext cx="1030514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10"/>
          <p:cNvPicPr/>
          <p:nvPr/>
        </p:nvPicPr>
        <p:blipFill rotWithShape="1">
          <a:blip r:embed="rId2" cstate="print"/>
          <a:srcRect l="34376" t="27529" r="60341" b="60706"/>
          <a:stretch/>
        </p:blipFill>
        <p:spPr bwMode="auto">
          <a:xfrm>
            <a:off x="5005358" y="1772816"/>
            <a:ext cx="1030515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/>
          <p:nvPr/>
        </p:nvPicPr>
        <p:blipFill rotWithShape="1">
          <a:blip r:embed="rId2" cstate="print"/>
          <a:srcRect l="39659" t="27529" r="54909" b="60706"/>
          <a:stretch/>
        </p:blipFill>
        <p:spPr bwMode="auto">
          <a:xfrm>
            <a:off x="6035872" y="1772816"/>
            <a:ext cx="1059543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0"/>
          <p:cNvPicPr/>
          <p:nvPr/>
        </p:nvPicPr>
        <p:blipFill rotWithShape="1">
          <a:blip r:embed="rId2" cstate="print"/>
          <a:srcRect l="45091" t="27529" r="49664" b="60706"/>
          <a:stretch/>
        </p:blipFill>
        <p:spPr bwMode="auto">
          <a:xfrm>
            <a:off x="7095414" y="1772816"/>
            <a:ext cx="1023257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0"/>
          <p:cNvPicPr/>
          <p:nvPr/>
        </p:nvPicPr>
        <p:blipFill rotWithShape="1">
          <a:blip r:embed="rId2" cstate="print"/>
          <a:srcRect l="50336" t="27529" r="46542" b="60706"/>
          <a:stretch/>
        </p:blipFill>
        <p:spPr bwMode="auto">
          <a:xfrm>
            <a:off x="8118670" y="1772816"/>
            <a:ext cx="608847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611560" y="548680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Přepiš noty a jejich názvy do volné notové osnovy.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obrázek 10"/>
          <p:cNvPicPr/>
          <p:nvPr/>
        </p:nvPicPr>
        <p:blipFill rotWithShape="1">
          <a:blip r:embed="rId2" cstate="print"/>
          <a:srcRect l="9742" t="27529" r="87053" b="60706"/>
          <a:stretch/>
        </p:blipFill>
        <p:spPr bwMode="auto">
          <a:xfrm>
            <a:off x="245595" y="3875304"/>
            <a:ext cx="625290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obrázek 10"/>
          <p:cNvPicPr/>
          <p:nvPr/>
        </p:nvPicPr>
        <p:blipFill rotWithShape="1">
          <a:blip r:embed="rId2" cstate="print"/>
          <a:srcRect l="14430" t="27529" r="82351" b="60706"/>
          <a:stretch/>
        </p:blipFill>
        <p:spPr bwMode="auto">
          <a:xfrm>
            <a:off x="852539" y="3875304"/>
            <a:ext cx="627797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obrázek 10"/>
          <p:cNvPicPr/>
          <p:nvPr/>
        </p:nvPicPr>
        <p:blipFill rotWithShape="1">
          <a:blip r:embed="rId2" cstate="print"/>
          <a:srcRect l="14430" t="27529" r="82351" b="60706"/>
          <a:stretch/>
        </p:blipFill>
        <p:spPr bwMode="auto">
          <a:xfrm>
            <a:off x="1480336" y="3875304"/>
            <a:ext cx="627797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obrázek 10"/>
          <p:cNvPicPr/>
          <p:nvPr/>
        </p:nvPicPr>
        <p:blipFill rotWithShape="1">
          <a:blip r:embed="rId2" cstate="print"/>
          <a:srcRect l="14430" t="27529" r="82351" b="60706"/>
          <a:stretch/>
        </p:blipFill>
        <p:spPr bwMode="auto">
          <a:xfrm>
            <a:off x="2108133" y="3875303"/>
            <a:ext cx="627797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obrázek 10"/>
          <p:cNvPicPr/>
          <p:nvPr/>
        </p:nvPicPr>
        <p:blipFill rotWithShape="1">
          <a:blip r:embed="rId2" cstate="print"/>
          <a:srcRect l="14430" t="27529" r="82351" b="60706"/>
          <a:stretch/>
        </p:blipFill>
        <p:spPr bwMode="auto">
          <a:xfrm>
            <a:off x="2735930" y="3875304"/>
            <a:ext cx="627797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obrázek 10"/>
          <p:cNvPicPr/>
          <p:nvPr/>
        </p:nvPicPr>
        <p:blipFill rotWithShape="1">
          <a:blip r:embed="rId2" cstate="print"/>
          <a:srcRect l="14430" t="27529" r="82351" b="60706"/>
          <a:stretch/>
        </p:blipFill>
        <p:spPr bwMode="auto">
          <a:xfrm>
            <a:off x="4619321" y="3875304"/>
            <a:ext cx="627797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obrázek 10"/>
          <p:cNvPicPr/>
          <p:nvPr/>
        </p:nvPicPr>
        <p:blipFill rotWithShape="1">
          <a:blip r:embed="rId2" cstate="print"/>
          <a:srcRect l="14430" t="27529" r="82351" b="60706"/>
          <a:stretch/>
        </p:blipFill>
        <p:spPr bwMode="auto">
          <a:xfrm>
            <a:off x="3991524" y="3875304"/>
            <a:ext cx="627797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obrázek 10"/>
          <p:cNvPicPr/>
          <p:nvPr/>
        </p:nvPicPr>
        <p:blipFill rotWithShape="1">
          <a:blip r:embed="rId2" cstate="print"/>
          <a:srcRect l="14430" t="27529" r="82351" b="60706"/>
          <a:stretch/>
        </p:blipFill>
        <p:spPr bwMode="auto">
          <a:xfrm>
            <a:off x="3363727" y="3875302"/>
            <a:ext cx="627797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obrázek 10"/>
          <p:cNvPicPr/>
          <p:nvPr/>
        </p:nvPicPr>
        <p:blipFill rotWithShape="1">
          <a:blip r:embed="rId2" cstate="print"/>
          <a:srcRect l="14430" t="27529" r="82351" b="60706"/>
          <a:stretch/>
        </p:blipFill>
        <p:spPr bwMode="auto">
          <a:xfrm>
            <a:off x="5874915" y="3875300"/>
            <a:ext cx="627797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" name="obrázek 10"/>
          <p:cNvPicPr/>
          <p:nvPr/>
        </p:nvPicPr>
        <p:blipFill rotWithShape="1">
          <a:blip r:embed="rId2" cstate="print"/>
          <a:srcRect l="14430" t="27529" r="82351" b="60706"/>
          <a:stretch/>
        </p:blipFill>
        <p:spPr bwMode="auto">
          <a:xfrm>
            <a:off x="5247118" y="3875301"/>
            <a:ext cx="627797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obrázek 10"/>
          <p:cNvPicPr/>
          <p:nvPr/>
        </p:nvPicPr>
        <p:blipFill rotWithShape="1">
          <a:blip r:embed="rId2" cstate="print"/>
          <a:srcRect l="14430" t="27529" r="82351" b="60706"/>
          <a:stretch/>
        </p:blipFill>
        <p:spPr bwMode="auto">
          <a:xfrm>
            <a:off x="7111966" y="3875299"/>
            <a:ext cx="627797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obrázek 10"/>
          <p:cNvPicPr/>
          <p:nvPr/>
        </p:nvPicPr>
        <p:blipFill rotWithShape="1">
          <a:blip r:embed="rId2" cstate="print"/>
          <a:srcRect l="14430" t="27529" r="82351" b="60706"/>
          <a:stretch/>
        </p:blipFill>
        <p:spPr bwMode="auto">
          <a:xfrm>
            <a:off x="6502712" y="3875304"/>
            <a:ext cx="627797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obrázek 10"/>
          <p:cNvPicPr/>
          <p:nvPr/>
        </p:nvPicPr>
        <p:blipFill rotWithShape="1">
          <a:blip r:embed="rId2" cstate="print"/>
          <a:srcRect l="14430" t="27529" r="82351" b="60706"/>
          <a:stretch/>
        </p:blipFill>
        <p:spPr bwMode="auto">
          <a:xfrm>
            <a:off x="7739763" y="3875304"/>
            <a:ext cx="627797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obrázek 10"/>
          <p:cNvPicPr/>
          <p:nvPr/>
        </p:nvPicPr>
        <p:blipFill rotWithShape="1">
          <a:blip r:embed="rId2" cstate="print"/>
          <a:srcRect l="51993" t="27529" r="44418" b="60706"/>
          <a:stretch/>
        </p:blipFill>
        <p:spPr bwMode="auto">
          <a:xfrm>
            <a:off x="8338130" y="3875304"/>
            <a:ext cx="700072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obrázek 10"/>
          <p:cNvPicPr/>
          <p:nvPr/>
        </p:nvPicPr>
        <p:blipFill rotWithShape="1">
          <a:blip r:embed="rId2" cstate="print"/>
          <a:srcRect l="52274" t="27529" r="44418" b="60706"/>
          <a:stretch/>
        </p:blipFill>
        <p:spPr bwMode="auto">
          <a:xfrm>
            <a:off x="8423093" y="1772816"/>
            <a:ext cx="645254" cy="14343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3" name="TextovéPole 52"/>
          <p:cNvSpPr txBox="1"/>
          <p:nvPr/>
        </p:nvSpPr>
        <p:spPr>
          <a:xfrm>
            <a:off x="847235" y="3094743"/>
            <a:ext cx="65807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1894659" y="3072788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948072" y="3080186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3991524" y="3078453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111966" y="3059884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f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005358" y="3078452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d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087057" y="3061859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c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8108447" y="3037289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8790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3" grpId="0"/>
      <p:bldP spid="5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obrázek 13"/>
          <p:cNvPicPr/>
          <p:nvPr/>
        </p:nvPicPr>
        <p:blipFill rotWithShape="1">
          <a:blip r:embed="rId2" cstate="print"/>
          <a:srcRect l="10111" t="30353" r="87252" b="56471"/>
          <a:stretch/>
        </p:blipFill>
        <p:spPr bwMode="auto">
          <a:xfrm>
            <a:off x="179512" y="2708920"/>
            <a:ext cx="508001" cy="158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obrázek 13"/>
          <p:cNvPicPr/>
          <p:nvPr/>
        </p:nvPicPr>
        <p:blipFill rotWithShape="1">
          <a:blip r:embed="rId2" cstate="print"/>
          <a:srcRect l="12549" t="30353" r="81677" b="56471"/>
          <a:stretch/>
        </p:blipFill>
        <p:spPr bwMode="auto">
          <a:xfrm>
            <a:off x="687513" y="2708920"/>
            <a:ext cx="1112258" cy="158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obrázek 13"/>
          <p:cNvPicPr/>
          <p:nvPr/>
        </p:nvPicPr>
        <p:blipFill rotWithShape="1">
          <a:blip r:embed="rId2" cstate="print"/>
          <a:srcRect l="18324" t="30353" r="76326" b="56471"/>
          <a:stretch/>
        </p:blipFill>
        <p:spPr bwMode="auto">
          <a:xfrm>
            <a:off x="1799771" y="2708920"/>
            <a:ext cx="1030515" cy="158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obrázek 13"/>
          <p:cNvPicPr/>
          <p:nvPr/>
        </p:nvPicPr>
        <p:blipFill rotWithShape="1">
          <a:blip r:embed="rId2" cstate="print"/>
          <a:srcRect l="23674" t="30353" r="70901" b="56471"/>
          <a:stretch/>
        </p:blipFill>
        <p:spPr bwMode="auto">
          <a:xfrm>
            <a:off x="2830285" y="2708920"/>
            <a:ext cx="1045029" cy="158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obrázek 13"/>
          <p:cNvPicPr/>
          <p:nvPr/>
        </p:nvPicPr>
        <p:blipFill rotWithShape="1">
          <a:blip r:embed="rId2" cstate="print"/>
          <a:srcRect l="29098" t="30353" r="65627" b="56471"/>
          <a:stretch/>
        </p:blipFill>
        <p:spPr bwMode="auto">
          <a:xfrm>
            <a:off x="3875313" y="2708920"/>
            <a:ext cx="1016001" cy="158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obrázek 13"/>
          <p:cNvPicPr/>
          <p:nvPr/>
        </p:nvPicPr>
        <p:blipFill rotWithShape="1">
          <a:blip r:embed="rId2" cstate="print"/>
          <a:srcRect l="34372" t="30353" r="60354" b="56471"/>
          <a:stretch/>
        </p:blipFill>
        <p:spPr bwMode="auto">
          <a:xfrm>
            <a:off x="4891313" y="2708920"/>
            <a:ext cx="1016001" cy="158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obrázek 13"/>
          <p:cNvPicPr/>
          <p:nvPr/>
        </p:nvPicPr>
        <p:blipFill rotWithShape="1">
          <a:blip r:embed="rId2" cstate="print"/>
          <a:srcRect l="39647" t="30353" r="55003" b="56471"/>
          <a:stretch/>
        </p:blipFill>
        <p:spPr bwMode="auto">
          <a:xfrm>
            <a:off x="5907314" y="2708920"/>
            <a:ext cx="1030516" cy="158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obrázek 13"/>
          <p:cNvPicPr/>
          <p:nvPr/>
        </p:nvPicPr>
        <p:blipFill rotWithShape="1">
          <a:blip r:embed="rId2" cstate="print"/>
          <a:srcRect l="44996" t="30353" r="49629" b="56471"/>
          <a:stretch/>
        </p:blipFill>
        <p:spPr bwMode="auto">
          <a:xfrm>
            <a:off x="6937830" y="2708920"/>
            <a:ext cx="1035358" cy="158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obrázek 13"/>
          <p:cNvPicPr/>
          <p:nvPr/>
        </p:nvPicPr>
        <p:blipFill rotWithShape="1">
          <a:blip r:embed="rId2" cstate="print"/>
          <a:srcRect l="50371" t="30353" r="44254" b="56471"/>
          <a:stretch/>
        </p:blipFill>
        <p:spPr bwMode="auto">
          <a:xfrm>
            <a:off x="7973187" y="2708920"/>
            <a:ext cx="1035359" cy="158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611560" y="548680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Pod notovou osnovu dopiš názvy not.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8504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0"/>
          <p:cNvPicPr/>
          <p:nvPr/>
        </p:nvPicPr>
        <p:blipFill rotWithShape="1">
          <a:blip r:embed="rId2" cstate="print"/>
          <a:srcRect l="9412" t="51294" r="87240" b="36471"/>
          <a:stretch/>
        </p:blipFill>
        <p:spPr bwMode="auto">
          <a:xfrm>
            <a:off x="0" y="2881310"/>
            <a:ext cx="653143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0"/>
          <p:cNvPicPr/>
          <p:nvPr/>
        </p:nvPicPr>
        <p:blipFill rotWithShape="1">
          <a:blip r:embed="rId2" cstate="print"/>
          <a:srcRect l="12761" t="51294" r="81659" b="36471"/>
          <a:stretch/>
        </p:blipFill>
        <p:spPr bwMode="auto">
          <a:xfrm>
            <a:off x="653143" y="2881310"/>
            <a:ext cx="1088572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0"/>
          <p:cNvPicPr/>
          <p:nvPr/>
        </p:nvPicPr>
        <p:blipFill rotWithShape="1">
          <a:blip r:embed="rId2" cstate="print"/>
          <a:srcRect l="18340" t="51294" r="76303" b="36471"/>
          <a:stretch/>
        </p:blipFill>
        <p:spPr bwMode="auto">
          <a:xfrm>
            <a:off x="1741714" y="2881310"/>
            <a:ext cx="1045029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0"/>
          <p:cNvPicPr/>
          <p:nvPr/>
        </p:nvPicPr>
        <p:blipFill rotWithShape="1">
          <a:blip r:embed="rId2" cstate="print"/>
          <a:srcRect l="23698" t="51294" r="70945" b="36471"/>
          <a:stretch/>
        </p:blipFill>
        <p:spPr bwMode="auto">
          <a:xfrm>
            <a:off x="2786742" y="2881310"/>
            <a:ext cx="1045029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0"/>
          <p:cNvPicPr/>
          <p:nvPr/>
        </p:nvPicPr>
        <p:blipFill rotWithShape="1">
          <a:blip r:embed="rId2" cstate="print"/>
          <a:srcRect l="29055" t="51294" r="65514" b="36471"/>
          <a:stretch/>
        </p:blipFill>
        <p:spPr bwMode="auto">
          <a:xfrm>
            <a:off x="3831771" y="2881310"/>
            <a:ext cx="1059544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0"/>
          <p:cNvPicPr/>
          <p:nvPr/>
        </p:nvPicPr>
        <p:blipFill rotWithShape="1">
          <a:blip r:embed="rId2" cstate="print"/>
          <a:srcRect l="34486" t="51294" r="60306" b="36471"/>
          <a:stretch/>
        </p:blipFill>
        <p:spPr bwMode="auto">
          <a:xfrm>
            <a:off x="4891315" y="2881310"/>
            <a:ext cx="1016000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10"/>
          <p:cNvPicPr/>
          <p:nvPr/>
        </p:nvPicPr>
        <p:blipFill rotWithShape="1">
          <a:blip r:embed="rId2" cstate="print"/>
          <a:srcRect l="39695" t="51294" r="54948" b="36471"/>
          <a:stretch/>
        </p:blipFill>
        <p:spPr bwMode="auto">
          <a:xfrm>
            <a:off x="5907314" y="2881310"/>
            <a:ext cx="1045029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10"/>
          <p:cNvPicPr/>
          <p:nvPr/>
        </p:nvPicPr>
        <p:blipFill rotWithShape="1">
          <a:blip r:embed="rId2" cstate="print"/>
          <a:srcRect l="45052" t="51294" r="49331" b="36471"/>
          <a:stretch/>
        </p:blipFill>
        <p:spPr bwMode="auto">
          <a:xfrm>
            <a:off x="6952343" y="2881310"/>
            <a:ext cx="1095828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10"/>
          <p:cNvPicPr/>
          <p:nvPr/>
        </p:nvPicPr>
        <p:blipFill rotWithShape="1">
          <a:blip r:embed="rId2" cstate="print"/>
          <a:srcRect l="50669" t="51294" r="43713" b="36471"/>
          <a:stretch/>
        </p:blipFill>
        <p:spPr bwMode="auto">
          <a:xfrm>
            <a:off x="8048170" y="2881310"/>
            <a:ext cx="1095829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611560" y="548680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Pod notovou osnovu dopiš názvy not.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3810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obrázek 10"/>
          <p:cNvPicPr/>
          <p:nvPr/>
        </p:nvPicPr>
        <p:blipFill rotWithShape="1">
          <a:blip r:embed="rId2" cstate="print"/>
          <a:srcRect l="10394" t="51294" r="86940" b="36471"/>
          <a:stretch/>
        </p:blipFill>
        <p:spPr bwMode="auto">
          <a:xfrm>
            <a:off x="376031" y="2875887"/>
            <a:ext cx="513562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9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1443800" y="2875891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889593" y="2875891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1990870" y="2875888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2545077" y="2875883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3099284" y="2875882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3599637" y="2875881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4153843" y="2875879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4708050" y="2875878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5262258" y="2875880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5816465" y="2875886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4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6370672" y="2875877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5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6924879" y="2875891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6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7479086" y="2878023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7" name="obrázek 10"/>
          <p:cNvPicPr/>
          <p:nvPr/>
        </p:nvPicPr>
        <p:blipFill rotWithShape="1">
          <a:blip r:embed="rId2" cstate="print"/>
          <a:srcRect l="52310" t="51294" r="43713" b="36471"/>
          <a:stretch/>
        </p:blipFill>
        <p:spPr bwMode="auto">
          <a:xfrm>
            <a:off x="8033294" y="2878023"/>
            <a:ext cx="766104" cy="1473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889593" y="4221087"/>
            <a:ext cx="65807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c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852318" y="4208266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768327" y="4212195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h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758887" y="4221087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676404" y="4208266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80883" y="4208265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5696811" y="4212195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17638" y="4221087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11560" y="548680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Dopiš noty k jejich názvům.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784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obrázek 10"/>
          <p:cNvPicPr/>
          <p:nvPr/>
        </p:nvPicPr>
        <p:blipFill rotWithShape="1">
          <a:blip r:embed="rId2" cstate="print"/>
          <a:srcRect l="10394" t="51294" r="86940" b="36471"/>
          <a:stretch/>
        </p:blipFill>
        <p:spPr bwMode="auto">
          <a:xfrm>
            <a:off x="376031" y="2875887"/>
            <a:ext cx="513562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9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1443800" y="2875891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889593" y="2875891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1990870" y="2875888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2545077" y="2875883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3099284" y="2875882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3599637" y="2875881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4153843" y="2875879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4708050" y="2875878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5262258" y="2875880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5816465" y="2875886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4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6370672" y="2875877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5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6924879" y="2875891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6" name="obrázek 10"/>
          <p:cNvPicPr/>
          <p:nvPr/>
        </p:nvPicPr>
        <p:blipFill rotWithShape="1">
          <a:blip r:embed="rId2" cstate="print"/>
          <a:srcRect l="14744" t="51294" r="82379" b="36471"/>
          <a:stretch/>
        </p:blipFill>
        <p:spPr bwMode="auto">
          <a:xfrm>
            <a:off x="7479086" y="2878023"/>
            <a:ext cx="554207" cy="1473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7" name="obrázek 10"/>
          <p:cNvPicPr/>
          <p:nvPr/>
        </p:nvPicPr>
        <p:blipFill rotWithShape="1">
          <a:blip r:embed="rId2" cstate="print"/>
          <a:srcRect l="52310" t="51294" r="43713" b="36471"/>
          <a:stretch/>
        </p:blipFill>
        <p:spPr bwMode="auto">
          <a:xfrm>
            <a:off x="8033294" y="2878023"/>
            <a:ext cx="766104" cy="14730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889593" y="4221087"/>
            <a:ext cx="65807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852318" y="4208266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768327" y="4212195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758887" y="4221087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f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676404" y="4208266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d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80883" y="4208265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696811" y="4212195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c </a:t>
            </a:r>
            <a:r>
              <a:rPr lang="cs-CZ" sz="2200" b="1" baseline="30000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17638" y="4221087"/>
            <a:ext cx="8313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g </a:t>
            </a:r>
            <a:r>
              <a:rPr lang="cs-CZ" sz="2200" b="1" baseline="300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200" b="1" baseline="30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11560" y="548680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Dopiš noty k jejich názvům.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1693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611560" y="548680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Pod notovou osnovu dopiš názvy not. </a:t>
            </a: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Zkus si tóny zazpívat.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řipomínají ti známou píseň? Zazpívej ji rytmicky správně.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9" name="obrázek 10"/>
          <p:cNvPicPr/>
          <p:nvPr/>
        </p:nvPicPr>
        <p:blipFill rotWithShape="1">
          <a:blip r:embed="rId2" cstate="print"/>
          <a:srcRect l="9412" t="51294" r="87240" b="36471"/>
          <a:stretch/>
        </p:blipFill>
        <p:spPr bwMode="auto">
          <a:xfrm>
            <a:off x="0" y="2118340"/>
            <a:ext cx="653143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obrázek 10"/>
          <p:cNvPicPr/>
          <p:nvPr/>
        </p:nvPicPr>
        <p:blipFill rotWithShape="1">
          <a:blip r:embed="rId2" cstate="print"/>
          <a:srcRect l="12761" t="51294" r="81659" b="36471"/>
          <a:stretch/>
        </p:blipFill>
        <p:spPr bwMode="auto">
          <a:xfrm>
            <a:off x="2682966" y="2118340"/>
            <a:ext cx="1088572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obrázek 10"/>
          <p:cNvPicPr/>
          <p:nvPr/>
        </p:nvPicPr>
        <p:blipFill rotWithShape="1">
          <a:blip r:embed="rId2" cstate="print"/>
          <a:srcRect l="18340" t="51294" r="76303" b="36471"/>
          <a:stretch/>
        </p:blipFill>
        <p:spPr bwMode="auto">
          <a:xfrm>
            <a:off x="1693963" y="3873198"/>
            <a:ext cx="1045029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obrázek 10"/>
          <p:cNvPicPr/>
          <p:nvPr/>
        </p:nvPicPr>
        <p:blipFill rotWithShape="1">
          <a:blip r:embed="rId2" cstate="print"/>
          <a:srcRect l="29055" t="51294" r="65514" b="36471"/>
          <a:stretch/>
        </p:blipFill>
        <p:spPr bwMode="auto">
          <a:xfrm>
            <a:off x="3771538" y="2118338"/>
            <a:ext cx="1059544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obrázek 10"/>
          <p:cNvPicPr/>
          <p:nvPr/>
        </p:nvPicPr>
        <p:blipFill rotWithShape="1">
          <a:blip r:embed="rId2" cstate="print"/>
          <a:srcRect l="34486" t="51294" r="60306" b="36471"/>
          <a:stretch/>
        </p:blipFill>
        <p:spPr bwMode="auto">
          <a:xfrm>
            <a:off x="653143" y="2118339"/>
            <a:ext cx="1016000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obrázek 10"/>
          <p:cNvPicPr/>
          <p:nvPr/>
        </p:nvPicPr>
        <p:blipFill rotWithShape="1">
          <a:blip r:embed="rId2" cstate="print"/>
          <a:srcRect l="39695" t="51294" r="54948" b="36471"/>
          <a:stretch/>
        </p:blipFill>
        <p:spPr bwMode="auto">
          <a:xfrm>
            <a:off x="653143" y="3873199"/>
            <a:ext cx="1045029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obrázek 10"/>
          <p:cNvPicPr/>
          <p:nvPr/>
        </p:nvPicPr>
        <p:blipFill rotWithShape="1">
          <a:blip r:embed="rId2" cstate="print"/>
          <a:srcRect l="45052" t="51294" r="49331" b="36471"/>
          <a:stretch/>
        </p:blipFill>
        <p:spPr bwMode="auto">
          <a:xfrm>
            <a:off x="2699792" y="3873197"/>
            <a:ext cx="1095828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obrázek 10"/>
          <p:cNvPicPr/>
          <p:nvPr/>
        </p:nvPicPr>
        <p:blipFill rotWithShape="1">
          <a:blip r:embed="rId2" cstate="print"/>
          <a:srcRect l="54102" t="51294" r="44315" b="36471"/>
          <a:stretch/>
        </p:blipFill>
        <p:spPr bwMode="auto">
          <a:xfrm>
            <a:off x="8647891" y="2118340"/>
            <a:ext cx="308759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obrázek 10"/>
          <p:cNvPicPr/>
          <p:nvPr/>
        </p:nvPicPr>
        <p:blipFill rotWithShape="1">
          <a:blip r:embed="rId2" cstate="print"/>
          <a:srcRect l="34486" t="51294" r="60306" b="36471"/>
          <a:stretch/>
        </p:blipFill>
        <p:spPr bwMode="auto">
          <a:xfrm>
            <a:off x="1669143" y="2118340"/>
            <a:ext cx="1016000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obrázek 10"/>
          <p:cNvPicPr/>
          <p:nvPr/>
        </p:nvPicPr>
        <p:blipFill rotWithShape="1">
          <a:blip r:embed="rId2" cstate="print"/>
          <a:srcRect l="34486" t="51294" r="60306" b="36471"/>
          <a:stretch/>
        </p:blipFill>
        <p:spPr bwMode="auto">
          <a:xfrm>
            <a:off x="4809286" y="2118337"/>
            <a:ext cx="1016000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obrázek 10"/>
          <p:cNvPicPr/>
          <p:nvPr/>
        </p:nvPicPr>
        <p:blipFill rotWithShape="1">
          <a:blip r:embed="rId2" cstate="print"/>
          <a:srcRect l="34486" t="51294" r="60306" b="36471"/>
          <a:stretch/>
        </p:blipFill>
        <p:spPr bwMode="auto">
          <a:xfrm>
            <a:off x="5812342" y="2118340"/>
            <a:ext cx="1016000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obrázek 10"/>
          <p:cNvPicPr/>
          <p:nvPr/>
        </p:nvPicPr>
        <p:blipFill rotWithShape="1">
          <a:blip r:embed="rId2" cstate="print"/>
          <a:srcRect l="12761" t="51294" r="81659" b="36471"/>
          <a:stretch/>
        </p:blipFill>
        <p:spPr bwMode="auto">
          <a:xfrm>
            <a:off x="6823050" y="2118340"/>
            <a:ext cx="1088572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obrázek 10"/>
          <p:cNvPicPr/>
          <p:nvPr/>
        </p:nvPicPr>
        <p:blipFill rotWithShape="1">
          <a:blip r:embed="rId2" cstate="print"/>
          <a:srcRect l="29055" t="51294" r="67117" b="36471"/>
          <a:stretch/>
        </p:blipFill>
        <p:spPr bwMode="auto">
          <a:xfrm>
            <a:off x="7901065" y="2118340"/>
            <a:ext cx="746826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obrázek 10"/>
          <p:cNvPicPr/>
          <p:nvPr/>
        </p:nvPicPr>
        <p:blipFill rotWithShape="1">
          <a:blip r:embed="rId2" cstate="print"/>
          <a:srcRect l="9412" t="51294" r="87240" b="36471"/>
          <a:stretch/>
        </p:blipFill>
        <p:spPr bwMode="auto">
          <a:xfrm>
            <a:off x="0" y="3873199"/>
            <a:ext cx="653143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obrázek 10"/>
          <p:cNvPicPr/>
          <p:nvPr/>
        </p:nvPicPr>
        <p:blipFill rotWithShape="1">
          <a:blip r:embed="rId2" cstate="print"/>
          <a:srcRect l="34486" t="51294" r="60306" b="36471"/>
          <a:stretch/>
        </p:blipFill>
        <p:spPr bwMode="auto">
          <a:xfrm>
            <a:off x="4783932" y="3873199"/>
            <a:ext cx="1016000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obrázek 10"/>
          <p:cNvPicPr/>
          <p:nvPr/>
        </p:nvPicPr>
        <p:blipFill rotWithShape="1">
          <a:blip r:embed="rId2" cstate="print"/>
          <a:srcRect l="34486" t="51294" r="60306" b="36471"/>
          <a:stretch/>
        </p:blipFill>
        <p:spPr bwMode="auto">
          <a:xfrm>
            <a:off x="5767773" y="3873199"/>
            <a:ext cx="1016000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obrázek 10"/>
          <p:cNvPicPr/>
          <p:nvPr/>
        </p:nvPicPr>
        <p:blipFill rotWithShape="1">
          <a:blip r:embed="rId2" cstate="print"/>
          <a:srcRect l="45052" t="51294" r="49331" b="36471"/>
          <a:stretch/>
        </p:blipFill>
        <p:spPr bwMode="auto">
          <a:xfrm>
            <a:off x="3715900" y="3873199"/>
            <a:ext cx="1095828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" name="obrázek 10"/>
          <p:cNvPicPr/>
          <p:nvPr/>
        </p:nvPicPr>
        <p:blipFill rotWithShape="1">
          <a:blip r:embed="rId2" cstate="print"/>
          <a:srcRect l="34486" t="51294" r="60306" b="36471"/>
          <a:stretch/>
        </p:blipFill>
        <p:spPr bwMode="auto">
          <a:xfrm>
            <a:off x="6750858" y="3873199"/>
            <a:ext cx="1016000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" name="obrázek 10"/>
          <p:cNvPicPr/>
          <p:nvPr/>
        </p:nvPicPr>
        <p:blipFill rotWithShape="1">
          <a:blip r:embed="rId2" cstate="print"/>
          <a:srcRect l="12761" t="51294" r="82830" b="36471"/>
          <a:stretch/>
        </p:blipFill>
        <p:spPr bwMode="auto">
          <a:xfrm>
            <a:off x="7766858" y="3873199"/>
            <a:ext cx="860272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" name="obrázek 10"/>
          <p:cNvPicPr/>
          <p:nvPr/>
        </p:nvPicPr>
        <p:blipFill rotWithShape="1">
          <a:blip r:embed="rId2" cstate="print"/>
          <a:srcRect l="54102" t="51294" r="44315" b="36471"/>
          <a:stretch/>
        </p:blipFill>
        <p:spPr bwMode="auto">
          <a:xfrm>
            <a:off x="8627130" y="3873199"/>
            <a:ext cx="308759" cy="14916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06471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611560" y="548680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Notový zápis ti mohl připomenout písně:</a:t>
            </a:r>
          </a:p>
          <a:p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Malička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su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Ach, není tu, není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4859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Zdroje: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Vlastní tvorba autorky v programu Capella.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7624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1553</TotalTime>
  <Words>233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33</cp:revision>
  <dcterms:created xsi:type="dcterms:W3CDTF">2013-06-10T16:02:41Z</dcterms:created>
  <dcterms:modified xsi:type="dcterms:W3CDTF">2013-11-10T15:05:22Z</dcterms:modified>
</cp:coreProperties>
</file>