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5"/>
  </p:notesMasterIdLst>
  <p:sldIdLst>
    <p:sldId id="256" r:id="rId2"/>
    <p:sldId id="257" r:id="rId3"/>
    <p:sldId id="260" r:id="rId4"/>
    <p:sldId id="278" r:id="rId5"/>
    <p:sldId id="273" r:id="rId6"/>
    <p:sldId id="279" r:id="rId7"/>
    <p:sldId id="280" r:id="rId8"/>
    <p:sldId id="281" r:id="rId9"/>
    <p:sldId id="282" r:id="rId10"/>
    <p:sldId id="277" r:id="rId11"/>
    <p:sldId id="284" r:id="rId12"/>
    <p:sldId id="285" r:id="rId13"/>
    <p:sldId id="272" r:id="rId14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0879556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8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wmf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jpeg"/><Relationship Id="rId7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8.png"/><Relationship Id="rId10" Type="http://schemas.openxmlformats.org/officeDocument/2006/relationships/image" Target="../media/image9.wmf"/><Relationship Id="rId4" Type="http://schemas.openxmlformats.org/officeDocument/2006/relationships/image" Target="../media/image7.wmf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8.jpeg"/><Relationship Id="rId7" Type="http://schemas.openxmlformats.org/officeDocument/2006/relationships/image" Target="../media/image11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20.jpeg"/><Relationship Id="rId5" Type="http://schemas.openxmlformats.org/officeDocument/2006/relationships/image" Target="../media/image8.png"/><Relationship Id="rId10" Type="http://schemas.openxmlformats.org/officeDocument/2006/relationships/image" Target="../media/image19.png"/><Relationship Id="rId4" Type="http://schemas.openxmlformats.org/officeDocument/2006/relationships/image" Target="../media/image7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gif"/><Relationship Id="rId4" Type="http://schemas.openxmlformats.org/officeDocument/2006/relationships/image" Target="../media/image22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8224323"/>
              </p:ext>
            </p:extLst>
          </p:nvPr>
        </p:nvGraphicFramePr>
        <p:xfrm>
          <a:off x="935856" y="2627709"/>
          <a:ext cx="8496944" cy="4102443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VY_32_INOVACE_01_ČJ_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jména_třídění_rod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třídí a určují podstatná jména.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Seznámí se s rody podstatných jmen a jeho určováním. Vyzkouší si nové poznatky na praktických cvičeních – třídění, vyhledávání v textu.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63848" y="1979637"/>
            <a:ext cx="8424936" cy="2840136"/>
          </a:xfrm>
          <a:prstGeom prst="rect">
            <a:avLst/>
          </a:prstGeom>
          <a:noFill/>
          <a:ln>
            <a:solidFill>
              <a:srgbClr val="008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24088" y="5219997"/>
            <a:ext cx="4200189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třídění, rod</a:t>
            </a:r>
            <a:endParaRPr lang="cs-CZ" sz="6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Obrázek 6" descr="a-letadlo 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04608" y="251445"/>
            <a:ext cx="1791072" cy="1537337"/>
          </a:xfrm>
          <a:prstGeom prst="rect">
            <a:avLst/>
          </a:prstGeom>
          <a:ln>
            <a:solidFill>
              <a:srgbClr val="008000"/>
            </a:solidFill>
          </a:ln>
        </p:spPr>
      </p:pic>
      <p:pic>
        <p:nvPicPr>
          <p:cNvPr id="8" name="Obrázek 7" descr="býk 2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344568" y="5724053"/>
            <a:ext cx="2378306" cy="1442839"/>
          </a:xfrm>
          <a:prstGeom prst="rect">
            <a:avLst/>
          </a:prstGeom>
        </p:spPr>
      </p:pic>
      <p:pic>
        <p:nvPicPr>
          <p:cNvPr id="9" name="Obrázek 8" descr="skákání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9792" y="4787949"/>
            <a:ext cx="1674862" cy="22012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Co jsou podstatná jména?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979637"/>
            <a:ext cx="9299341" cy="77931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  Podstatná jména jsou názvy  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7984" y="3491805"/>
            <a:ext cx="1800493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osob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840" y="4931965"/>
            <a:ext cx="1903085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zvířat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1840" y="6444133"/>
            <a:ext cx="1595309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věcí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B6JHSBWH\MP9001827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04208" y="2915741"/>
            <a:ext cx="1064432" cy="161277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027" name="Picture 3" descr="C:\Documents and Settings\Alena T\Local Settings\Temporary Internet Files\Content.IE5\I2UEUHMN\MP9004485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0392" y="2915741"/>
            <a:ext cx="1799952" cy="119996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028" name="Picture 4" descr="C:\Documents and Settings\Alena T\Local Settings\Temporary Internet Files\Content.IE5\H71VGJ2G\MC9002289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2915741"/>
            <a:ext cx="1224932" cy="151216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104208" y="4499917"/>
            <a:ext cx="1074333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lékař 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04408" y="4139877"/>
            <a:ext cx="1500732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učitelka 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20632" y="4427909"/>
            <a:ext cx="1741182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zámečník 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29" name="Picture 5" descr="C:\Documents and Settings\Alena T\Local Settings\Temporary Internet Files\Content.IE5\I2UEUHMN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28344" y="4571925"/>
            <a:ext cx="867096" cy="1224136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B6JHSBWH\MC90003851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24088" y="4571925"/>
            <a:ext cx="775813" cy="1111918"/>
          </a:xfrm>
          <a:prstGeom prst="rect">
            <a:avLst/>
          </a:prstGeom>
          <a:noFill/>
        </p:spPr>
      </p:pic>
      <p:pic>
        <p:nvPicPr>
          <p:cNvPr id="1031" name="Picture 7" descr="C:\Documents and Settings\Alena T\Local Settings\Temporary Internet Files\Content.IE5\I2UEUHMN\MC9001964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72560" y="5003973"/>
            <a:ext cx="2206273" cy="86409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744168" y="5292005"/>
            <a:ext cx="1223412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r>
              <a:rPr lang="cs-CZ" sz="2000" b="1" dirty="0" smtClean="0">
                <a:solidFill>
                  <a:srgbClr val="008000"/>
                </a:solidFill>
              </a:rPr>
              <a:t>slepice</a:t>
            </a:r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00352" y="5796061"/>
            <a:ext cx="912429" cy="37856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8000"/>
                </a:solidFill>
              </a:rPr>
              <a:t>kočka</a:t>
            </a:r>
            <a:endParaRPr lang="cs-CZ" sz="2000" b="1" dirty="0">
              <a:solidFill>
                <a:srgbClr val="008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40512" y="5003973"/>
            <a:ext cx="838691" cy="435825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r>
              <a:rPr lang="cs-CZ" sz="2000" b="1" dirty="0" smtClean="0">
                <a:solidFill>
                  <a:srgbClr val="008000"/>
                </a:solidFill>
              </a:rPr>
              <a:t>tygr</a:t>
            </a:r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endParaRPr lang="cs-CZ" sz="2400" b="1" dirty="0">
              <a:solidFill>
                <a:srgbClr val="008000"/>
              </a:solidFill>
            </a:endParaRPr>
          </a:p>
        </p:txBody>
      </p:sp>
      <p:pic>
        <p:nvPicPr>
          <p:cNvPr id="1035" name="Picture 11" descr="C:\Documents and Settings\Alena T\Local Settings\Temporary Internet Files\Content.IE5\H71VGJ2G\MC90044175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48024" y="5796061"/>
            <a:ext cx="1584176" cy="1584176"/>
          </a:xfrm>
          <a:prstGeom prst="rect">
            <a:avLst/>
          </a:prstGeom>
          <a:noFill/>
        </p:spPr>
      </p:pic>
      <p:pic>
        <p:nvPicPr>
          <p:cNvPr id="1036" name="Picture 12" descr="C:\Documents and Settings\Alena T\Local Settings\Temporary Internet Files\Content.IE5\I2UEUHMN\MC90044172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3547929">
            <a:off x="5340345" y="5808062"/>
            <a:ext cx="1615632" cy="1615632"/>
          </a:xfrm>
          <a:prstGeom prst="rect">
            <a:avLst/>
          </a:prstGeom>
          <a:noFill/>
        </p:spPr>
      </p:pic>
      <p:pic>
        <p:nvPicPr>
          <p:cNvPr id="1037" name="Picture 13" descr="C:\Documents and Settings\Alena T\Local Settings\Temporary Internet Files\Content.IE5\YYKPFQQT\MC900432563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352680" y="5724053"/>
            <a:ext cx="1361102" cy="1361102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3744168" y="6804173"/>
            <a:ext cx="1366080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sklenice</a:t>
            </a:r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2640" y="6948189"/>
            <a:ext cx="1252266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kamera</a:t>
            </a:r>
            <a:r>
              <a:rPr lang="cs-CZ" sz="2400" b="1" dirty="0" smtClean="0">
                <a:solidFill>
                  <a:srgbClr val="008000"/>
                </a:solidFill>
              </a:rPr>
              <a:t> 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64448" y="6948189"/>
            <a:ext cx="740908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pero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7000"/>
                            </p:stCondLst>
                            <p:childTnLst>
                              <p:par>
                                <p:cTn id="5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"/>
                            </p:stCondLst>
                            <p:childTnLst>
                              <p:par>
                                <p:cTn id="6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3000"/>
                            </p:stCondLst>
                            <p:childTnLst>
                              <p:par>
                                <p:cTn id="7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0"/>
                            </p:stCondLst>
                            <p:childTnLst>
                              <p:par>
                                <p:cTn id="8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7000"/>
                            </p:stCondLst>
                            <p:childTnLst>
                              <p:par>
                                <p:cTn id="8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9000"/>
                            </p:stCondLst>
                            <p:childTnLst>
                              <p:par>
                                <p:cTn id="9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1000"/>
                            </p:stCondLst>
                            <p:childTnLst>
                              <p:par>
                                <p:cTn id="9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25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lena T\Local Settings\Temporary Internet Files\Content.IE5\I2UEUHMN\MP9004485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15976" y="3347789"/>
            <a:ext cx="1799952" cy="1199968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 podstatná jména si můžeme ukázat ukazovacími zájmeny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55936" y="1835621"/>
            <a:ext cx="1390124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ten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7824" y="3635821"/>
            <a:ext cx="1107996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ta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816" y="5147989"/>
            <a:ext cx="1133644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to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B6JHSBWH\MP9001827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28144" y="1691605"/>
            <a:ext cx="1064432" cy="161277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3456136" y="3275781"/>
            <a:ext cx="1393330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ten lékař </a:t>
            </a:r>
            <a:endParaRPr lang="cs-CZ" sz="2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59992" y="4427909"/>
            <a:ext cx="1592103" cy="435825"/>
          </a:xfrm>
          <a:prstGeom prst="rect">
            <a:avLst/>
          </a:prstGeom>
          <a:solidFill>
            <a:srgbClr val="008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1">
                    <a:lumMod val="95000"/>
                  </a:schemeClr>
                </a:solidFill>
              </a:rPr>
              <a:t>ta učitelka </a:t>
            </a:r>
            <a:endParaRPr lang="cs-CZ" sz="2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grpSp>
        <p:nvGrpSpPr>
          <p:cNvPr id="33" name="Skupina 32"/>
          <p:cNvGrpSpPr/>
          <p:nvPr/>
        </p:nvGrpSpPr>
        <p:grpSpPr>
          <a:xfrm>
            <a:off x="4392240" y="5652045"/>
            <a:ext cx="1350304" cy="1728192"/>
            <a:chOff x="5112320" y="1907629"/>
            <a:chExt cx="1494320" cy="2020001"/>
          </a:xfrm>
        </p:grpSpPr>
        <p:pic>
          <p:nvPicPr>
            <p:cNvPr id="1028" name="Picture 4" descr="C:\Documents and Settings\Alena T\Local Settings\Temporary Internet Files\Content.IE5\H71VGJ2G\MC900228971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256336" y="1907629"/>
              <a:ext cx="1224932" cy="1512168"/>
            </a:xfrm>
            <a:prstGeom prst="rect">
              <a:avLst/>
            </a:prstGeom>
            <a:noFill/>
          </p:spPr>
        </p:pic>
        <p:sp>
          <p:nvSpPr>
            <p:cNvPr id="12" name="TextovéPole 11"/>
            <p:cNvSpPr txBox="1"/>
            <p:nvPr/>
          </p:nvSpPr>
          <p:spPr>
            <a:xfrm>
              <a:off x="5112320" y="3491805"/>
              <a:ext cx="1494320" cy="435825"/>
            </a:xfrm>
            <a:prstGeom prst="rect">
              <a:avLst/>
            </a:prstGeom>
            <a:solidFill>
              <a:srgbClr val="008000"/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>
                      <a:lumMod val="95000"/>
                    </a:schemeClr>
                  </a:solidFill>
                </a:rPr>
                <a:t> </a:t>
              </a:r>
              <a:r>
                <a:rPr lang="cs-CZ" sz="2000" b="1" dirty="0" smtClean="0">
                  <a:solidFill>
                    <a:schemeClr val="bg1">
                      <a:lumMod val="95000"/>
                    </a:schemeClr>
                  </a:solidFill>
                </a:rPr>
                <a:t>zámečník </a:t>
              </a:r>
              <a:endParaRPr lang="cs-CZ" sz="2000" b="1" dirty="0">
                <a:solidFill>
                  <a:schemeClr val="bg1">
                    <a:lumMod val="95000"/>
                  </a:schemeClr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43768" y="5580037"/>
            <a:ext cx="1368152" cy="1800200"/>
            <a:chOff x="4032200" y="3563813"/>
            <a:chExt cx="1011112" cy="1602701"/>
          </a:xfrm>
        </p:grpSpPr>
        <p:pic>
          <p:nvPicPr>
            <p:cNvPr id="1029" name="Picture 5" descr="C:\Documents and Settings\Alena T\Local Settings\Temporary Internet Files\Content.IE5\I2UEUHMN\MC900436209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176216" y="3563813"/>
              <a:ext cx="867096" cy="1224136"/>
            </a:xfrm>
            <a:prstGeom prst="rect">
              <a:avLst/>
            </a:prstGeom>
            <a:noFill/>
          </p:spPr>
        </p:pic>
        <p:sp>
          <p:nvSpPr>
            <p:cNvPr id="17" name="TextovéPole 16"/>
            <p:cNvSpPr txBox="1"/>
            <p:nvPr/>
          </p:nvSpPr>
          <p:spPr>
            <a:xfrm>
              <a:off x="4032200" y="4787949"/>
              <a:ext cx="982961" cy="37856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08000"/>
                  </a:solidFill>
                </a:rPr>
                <a:t> kočka</a:t>
              </a:r>
              <a:endParaRPr lang="cs-CZ" sz="2000" b="1" dirty="0">
                <a:solidFill>
                  <a:srgbClr val="008000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560592" y="6012085"/>
            <a:ext cx="2206273" cy="1371929"/>
            <a:chOff x="7416576" y="1979637"/>
            <a:chExt cx="2206273" cy="1371929"/>
          </a:xfrm>
        </p:grpSpPr>
        <p:pic>
          <p:nvPicPr>
            <p:cNvPr id="1031" name="Picture 7" descr="C:\Documents and Settings\Alena T\Local Settings\Temporary Internet Files\Content.IE5\I2UEUHMN\MC900196428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416576" y="1979637"/>
              <a:ext cx="2206273" cy="864096"/>
            </a:xfrm>
            <a:prstGeom prst="rect">
              <a:avLst/>
            </a:prstGeom>
            <a:noFill/>
          </p:spPr>
        </p:pic>
        <p:sp>
          <p:nvSpPr>
            <p:cNvPr id="18" name="TextovéPole 17"/>
            <p:cNvSpPr txBox="1"/>
            <p:nvPr/>
          </p:nvSpPr>
          <p:spPr>
            <a:xfrm>
              <a:off x="8208664" y="2915741"/>
              <a:ext cx="838691" cy="43582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r>
                <a:rPr lang="cs-CZ" sz="2000" b="1" dirty="0" smtClean="0">
                  <a:solidFill>
                    <a:srgbClr val="008000"/>
                  </a:solidFill>
                </a:rPr>
                <a:t>tygr</a:t>
              </a:r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endParaRPr lang="cs-CZ" sz="2400" b="1" dirty="0">
                <a:solidFill>
                  <a:srgbClr val="008000"/>
                </a:solidFill>
              </a:endParaRPr>
            </a:p>
          </p:txBody>
        </p:sp>
      </p:grpSp>
      <p:pic>
        <p:nvPicPr>
          <p:cNvPr id="1036" name="Picture 12" descr="C:\Documents and Settings\Alena T\Local Settings\Temporary Internet Files\Content.IE5\I2UEUHMN\MC90044172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547929">
            <a:off x="2027976" y="4367901"/>
            <a:ext cx="1615632" cy="1615632"/>
          </a:xfrm>
          <a:prstGeom prst="rect">
            <a:avLst/>
          </a:prstGeom>
          <a:noFill/>
        </p:spPr>
      </p:pic>
      <p:grpSp>
        <p:nvGrpSpPr>
          <p:cNvPr id="30" name="Skupina 29"/>
          <p:cNvGrpSpPr/>
          <p:nvPr/>
        </p:nvGrpSpPr>
        <p:grpSpPr>
          <a:xfrm>
            <a:off x="5904408" y="5508029"/>
            <a:ext cx="1440160" cy="1875985"/>
            <a:chOff x="5328344" y="4067869"/>
            <a:chExt cx="1584176" cy="2020001"/>
          </a:xfrm>
        </p:grpSpPr>
        <p:pic>
          <p:nvPicPr>
            <p:cNvPr id="1035" name="Picture 11" descr="C:\Documents and Settings\Alena T\Local Settings\Temporary Internet Files\Content.IE5\H71VGJ2G\MC900441752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328344" y="4067869"/>
              <a:ext cx="1584176" cy="1584176"/>
            </a:xfrm>
            <a:prstGeom prst="rect">
              <a:avLst/>
            </a:prstGeom>
            <a:noFill/>
          </p:spPr>
        </p:pic>
        <p:sp>
          <p:nvSpPr>
            <p:cNvPr id="25" name="TextovéPole 24"/>
            <p:cNvSpPr txBox="1"/>
            <p:nvPr/>
          </p:nvSpPr>
          <p:spPr>
            <a:xfrm>
              <a:off x="5472360" y="5652045"/>
              <a:ext cx="1366080" cy="435825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50000"/>
                    </a:schemeClr>
                  </a:solidFill>
                </a:rPr>
                <a:t>sklenice</a:t>
              </a:r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endParaRPr lang="cs-CZ" sz="2400" b="1" dirty="0">
                <a:solidFill>
                  <a:srgbClr val="008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2808064" y="5868069"/>
            <a:ext cx="1433110" cy="1515945"/>
            <a:chOff x="8352680" y="5219997"/>
            <a:chExt cx="1433110" cy="1515945"/>
          </a:xfrm>
        </p:grpSpPr>
        <p:pic>
          <p:nvPicPr>
            <p:cNvPr id="1037" name="Picture 13" descr="C:\Documents and Settings\Alena T\Local Settings\Temporary Internet Files\Content.IE5\YYKPFQQT\MC900432563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8424688" y="5219997"/>
              <a:ext cx="1361102" cy="1361102"/>
            </a:xfrm>
            <a:prstGeom prst="rect">
              <a:avLst/>
            </a:prstGeom>
            <a:noFill/>
          </p:spPr>
        </p:pic>
        <p:sp>
          <p:nvSpPr>
            <p:cNvPr id="27" name="TextovéPole 26"/>
            <p:cNvSpPr txBox="1"/>
            <p:nvPr/>
          </p:nvSpPr>
          <p:spPr>
            <a:xfrm>
              <a:off x="8352680" y="6300117"/>
              <a:ext cx="1252266" cy="435825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r>
                <a:rPr lang="cs-CZ" sz="2000" b="1" dirty="0" smtClean="0">
                  <a:solidFill>
                    <a:schemeClr val="accent6">
                      <a:lumMod val="50000"/>
                    </a:schemeClr>
                  </a:solidFill>
                </a:rPr>
                <a:t>kamera</a:t>
              </a:r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endParaRPr lang="cs-CZ" sz="2400" b="1" dirty="0">
                <a:solidFill>
                  <a:srgbClr val="008000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2448024" y="5580037"/>
            <a:ext cx="1053494" cy="3785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to pero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40312" y="5075981"/>
            <a:ext cx="4845718" cy="55027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Další určujte sami:</a:t>
            </a:r>
            <a:endParaRPr lang="cs-CZ" sz="2400" b="1" dirty="0" smtClean="0">
              <a:solidFill>
                <a:srgbClr val="FFC000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1583928" y="5868069"/>
            <a:ext cx="1080120" cy="1515945"/>
            <a:chOff x="7848624" y="3923853"/>
            <a:chExt cx="1223412" cy="1587953"/>
          </a:xfrm>
        </p:grpSpPr>
        <p:pic>
          <p:nvPicPr>
            <p:cNvPr id="1030" name="Picture 6" descr="C:\Documents and Settings\Alena T\Local Settings\Temporary Internet Files\Content.IE5\B6JHSBWH\MC900038516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8064648" y="3923853"/>
              <a:ext cx="775813" cy="1111918"/>
            </a:xfrm>
            <a:prstGeom prst="rect">
              <a:avLst/>
            </a:prstGeom>
            <a:noFill/>
          </p:spPr>
        </p:pic>
        <p:sp>
          <p:nvSpPr>
            <p:cNvPr id="16" name="TextovéPole 15"/>
            <p:cNvSpPr txBox="1"/>
            <p:nvPr/>
          </p:nvSpPr>
          <p:spPr>
            <a:xfrm>
              <a:off x="7848624" y="5075981"/>
              <a:ext cx="1223412" cy="435825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rgbClr val="FFC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r>
                <a:rPr lang="cs-CZ" sz="2000" b="1" dirty="0" smtClean="0">
                  <a:solidFill>
                    <a:srgbClr val="008000"/>
                  </a:solidFill>
                </a:rPr>
                <a:t>slepice</a:t>
              </a:r>
              <a:r>
                <a:rPr lang="cs-CZ" sz="2400" b="1" dirty="0" smtClean="0">
                  <a:solidFill>
                    <a:srgbClr val="008000"/>
                  </a:solidFill>
                </a:rPr>
                <a:t> </a:t>
              </a:r>
              <a:endParaRPr lang="cs-CZ" sz="2400" b="1" dirty="0">
                <a:solidFill>
                  <a:srgbClr val="008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1351E-6 6.08604E-6 C 0.0359 0.00106 0.07133 0.00336 0.10707 0.0063 C 0.11872 0.01113 0.10833 0.00735 0.13541 0.00945 C 0.16013 0.01155 0.18108 0.01323 0.20721 0.01407 C 0.24406 0.01302 0.28106 0.01239 0.3179 0.01092 C 0.32279 0.01071 0.33208 0.0063 0.33208 0.0063 C 0.33727 0.00169 0.34294 -0.00104 0.34861 -0.00482 C 0.3568 -0.01028 0.36451 -0.01825 0.37207 -0.02518 C 0.38309 -0.03525 0.36908 -0.02518 0.37916 -0.03294 C 0.38073 -0.0342 0.38246 -0.03462 0.38388 -0.03609 C 0.39553 -0.04847 0.38656 -0.04343 0.39443 -0.04721 C 0.39978 -0.05813 0.39648 -0.05561 0.40277 -0.05813 C 0.41458 -0.06883 0.41931 -0.09086 0.42151 -0.10849 C 0.42513 -0.18803 0.42513 -0.2107 0.42513 -0.32507 " pathEditMode="relative" ptsTypes="fffffffffffffA">
                                      <p:cBhvr>
                                        <p:cTn id="5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6689E-6 -1.67891E-6 C 0.00062 0.01029 -0.00017 0.02896 0.00928 0.03295 C 0.02125 0.04344 0.03668 0.04533 0.05053 0.04869 C 0.05982 0.05499 0.06455 0.0573 0.07525 0.0596 C 0.09352 0.07178 0.17193 0.06758 0.17303 0.06758 C 0.20767 0.06548 0.2283 0.06422 0.25901 0.05331 C 0.2694 0.04554 0.28073 0.04114 0.29207 0.0361 C 0.29333 0.03547 0.29428 0.03379 0.29553 0.03295 C 0.29884 0.03085 0.30278 0.03043 0.30608 0.02833 C 0.31285 0.02393 0.3201 0.01805 0.32734 0.01574 C 0.33584 0.00714 0.34639 0.00126 0.35568 -0.00629 C 0.36135 -0.01091 0.36702 -0.01784 0.37316 -0.02035 C 0.38261 -0.03022 0.39174 -0.03987 0.4015 -0.04869 C 0.40733 -0.05414 0.41111 -0.06254 0.41693 -0.06757 C 0.42433 -0.08772 0.41378 -0.06128 0.42276 -0.07849 C 0.42496 -0.08268 0.42512 -0.08814 0.42748 -0.09255 C 0.43016 -0.10892 0.42607 -0.08898 0.43221 -0.10367 C 0.43425 -0.1085 0.43599 -0.12277 0.43693 -0.12864 C 0.43614 -0.19139 0.43567 -0.25435 0.43457 -0.3171 C 0.43425 -0.32676 0.42858 -0.33473 0.42512 -0.34229 C 0.42355 -0.34501 0.42024 -0.34858 0.41788 -0.35005 C 0.41693 -0.35089 0.41315 -0.35173 0.41457 -0.35173 C 0.42008 -0.35173 0.42528 -0.35005 0.43095 -0.35005 " pathEditMode="relative" ptsTypes="ffffffffffffffffffffff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692E-6 2.18258E-6 C 0.00268 0.017 0.00646 0.02392 0.02 0.02665 C 0.02583 0.03043 0.0315 0.03568 0.03764 0.03777 C 0.04472 0.04407 0.04614 0.04491 0.05417 0.04722 C 0.05952 0.05142 0.06519 0.05121 0.0707 0.05498 C 0.08472 0.06443 0.09857 0.06862 0.11432 0.07072 C 0.14298 0.08289 0.17793 0.06925 0.20611 0.05645 C 0.2154 0.05225 0.22359 0.04617 0.2332 0.04407 C 0.24091 0.03882 0.24957 0.0319 0.25792 0.02833 C 0.26154 0.02518 0.26453 0.02371 0.26862 0.02203 C 0.27492 0.01637 0.27083 0.01952 0.28154 0.01406 C 0.2861 0.01175 0.2902 0.00629 0.29445 0.00315 C 0.29886 2.18258E-6 0.30421 0.00021 0.30862 -0.00315 C 0.31665 -0.00945 0.31964 -0.01322 0.32862 -0.01721 C 0.33586 -0.02686 0.34609 -0.03043 0.3546 -0.03757 C 0.36042 -0.04239 0.36877 -0.05058 0.37459 -0.05645 C 0.38561 -0.06758 0.39538 -0.08017 0.4064 -0.09108 C 0.41112 -0.09591 0.41317 -0.10241 0.41821 -0.10682 C 0.42073 -0.11165 0.42403 -0.11585 0.4264 -0.12088 C 0.4297 -0.12781 0.43017 -0.13494 0.43584 -0.13977 C 0.43852 -0.15824 0.43458 -0.1383 0.44057 -0.15236 C 0.44135 -0.15425 0.44104 -0.15656 0.44167 -0.15845 C 0.4423 -0.16013 0.44324 -0.1616 0.44403 -0.16328 C 0.44529 -0.17314 0.44781 -0.18153 0.44875 -0.19161 C 0.44797 -0.20462 0.44749 -0.21784 0.44639 -0.23085 C 0.44545 -0.24302 0.43978 -0.25478 0.43584 -0.26527 C 0.42986 -0.28122 0.42325 -0.30241 0.41585 -0.31711 C 0.41663 -0.31857 0.41695 -0.32088 0.41821 -0.32172 C 0.41994 -0.32298 0.42214 -0.32235 0.42403 -0.3234 C 0.42529 -0.32403 0.42624 -0.32592 0.4275 -0.32655 C 0.42891 -0.32739 0.43065 -0.3276 0.43222 -0.32802 C 0.4338 -0.32907 0.43537 -0.32991 0.43694 -0.33117 C 0.44183 -0.33515 0.44608 -0.33893 0.45112 -0.34229 C 0.45521 -0.34481 0.45474 -0.34166 0.45474 -0.34544 " pathEditMode="relative" ptsTypes="fffffffffffffffffffffffffffffffffA">
                                      <p:cBhvr>
                                        <p:cTn id="7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797E-6 1.9937E-6 C 0.00661 -0.00105 0.01354 -0.00084 0.01999 -0.00315 C 0.02534 -0.00504 0.02692 -0.01008 0.03054 -0.01406 C 0.04141 -0.02602 0.02597 -0.00735 0.03873 -0.02036 C 0.04392 -0.02561 0.04928 -0.03148 0.05416 -0.03757 C 0.05636 -0.04344 0.05873 -0.04932 0.06124 -0.05499 C 0.06266 -0.05813 0.06597 -0.06443 0.06597 -0.06443 C 0.06817 -0.07345 0.06896 -0.07744 0.0729 -0.08479 C 0.0751 -0.09591 0.07652 -0.10724 0.07998 -0.11774 C 0.0814 -0.12193 0.08471 -0.13033 0.08471 -0.13033 C 0.08597 -0.1383 0.08833 -0.14544 0.09179 -0.15215 C 0.09431 -0.16495 0.09903 -0.17902 0.1047 -0.18993 C 0.10659 -0.20168 0.11021 -0.2128 0.11179 -0.22456 C 0.11588 -0.29843 0.11509 -0.26422 0.11179 -0.37524 C 0.11147 -0.38531 0.10754 -0.39811 0.10234 -0.40504 C 0.10029 -0.41658 0.09415 -0.42372 0.08943 -0.43316 C 0.08833 -0.43799 0.08707 -0.4426 0.08597 -0.44743 C 0.08722 -0.46023 0.08833 -0.46842 0.08833 -0.48185 " pathEditMode="relative" ptsTypes="fffffffffffffffffA">
                                      <p:cBhvr>
                                        <p:cTn id="8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8665E-6 4.19727E-8 C 0.01039 -0.0044 0.01748 -0.01658 0.02472 -0.02665 C 0.02677 -0.02959 0.0296 -0.03169 0.03181 -0.03442 C 0.03401 -0.04407 0.03102 -0.03504 0.03889 -0.04386 C 0.04 -0.04512 0.04015 -0.04743 0.04126 -0.04869 C 0.04377 -0.05162 0.04677 -0.05372 0.04944 -0.05645 C 0.05968 -0.06652 0.06881 -0.07912 0.07779 -0.09108 C 0.08408 -0.09045 0.09038 -0.09045 0.09652 -0.0894 C 0.10455 -0.08814 0.11321 -0.08247 0.12124 -0.08163 C 0.13069 -0.0808 0.14014 -0.08059 0.14958 -0.07996 C 0.17116 -0.08163 0.19635 -0.0703 0.2143 -0.08625 C 0.22469 -0.09549 0.20895 -0.08793 0.22028 -0.09255 C 0.23335 -0.10451 0.24311 -0.12067 0.25209 -0.13809 C 0.25366 -0.14459 0.25634 -0.14984 0.25917 -0.1553 C 0.26626 -0.1958 0.25351 -0.23043 0.24847 -0.26841 C 0.25051 -0.28121 0.24973 -0.27345 0.24973 -0.29192 " pathEditMode="relative" ptsTypes="fffffffffffffffA">
                                      <p:cBhvr>
                                        <p:cTn id="9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2000"/>
                            </p:stCondLst>
                            <p:childTnLst>
                              <p:par>
                                <p:cTn id="9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4514E-6 5.67681E-6 C 0.00268 -0.00104 0.00583 -0.00125 0.00819 -0.00314 C 0.01103 -0.00545 0.01229 -0.01069 0.01528 -0.01258 C 0.01685 -0.01363 0.01843 -0.01468 0.02 -0.01573 C 0.02551 -0.02664 0.03386 -0.03378 0.0389 -0.04385 C 0.04457 -0.05519 0.04157 -0.05057 0.04709 -0.05791 C 0.04866 -0.06463 0.04992 -0.07093 0.05291 -0.0768 C 0.05464 -0.0852 0.05559 -0.09338 0.05653 -0.10198 C 0.05575 -0.1087 0.0559 -0.11584 0.05417 -0.12234 C 0.05149 -0.13242 0.04016 -0.13262 0.03417 -0.13493 C 0.02079 -0.14039 0.00678 -0.14543 -0.00708 -0.14899 C -0.01621 -0.15697 -0.03101 -0.15865 -0.04125 -0.16473 C -0.05573 -0.17334 -0.06597 -0.17921 -0.08124 -0.18677 C -0.08596 -0.19307 -0.08896 -0.19705 -0.09541 -0.19936 C -0.10014 -0.20356 -0.10549 -0.20671 -0.11068 -0.21027 C -0.11761 -0.22455 -0.12564 -0.23756 -0.13194 -0.25267 C -0.13745 -0.2661 -0.14029 -0.28268 -0.14847 -0.29359 C -0.15036 -0.30408 -0.15351 -0.31437 -0.15556 -0.32486 C -0.15635 -0.3343 -0.15682 -0.34249 -0.15902 -0.35151 C -0.16154 -0.37376 -0.15965 -0.36557 -0.16265 -0.3767 C -0.16312 -0.38194 -0.16501 -0.38719 -0.16501 -0.39244 C -0.16501 -0.4002 -0.15792 -0.40482 -0.1543 -0.40818 C -0.14627 -0.41531 -0.13714 -0.42098 -0.12848 -0.42685 C -0.12501 -0.42916 -0.12139 -0.43147 -0.11777 -0.43315 C -0.11462 -0.43462 -0.10832 -0.43798 -0.10832 -0.43798 C -0.10502 -0.44238 -0.10045 -0.44553 -0.09777 -0.45057 C -0.09415 -0.45728 -0.09211 -0.46211 -0.08596 -0.4661 C -0.07919 -0.47051 -0.06219 -0.47051 -0.05778 -0.47093 C -0.05573 -0.47281 -0.0518 -0.47554 -0.05069 -0.47869 C -0.0455 -0.49233 -0.0518 -0.48352 -0.04833 -0.48813 " pathEditMode="relative" ptsTypes="fffffffffffffffffffffffffffffA"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  <p:bldP spid="11" grpId="0" animBg="1"/>
      <p:bldP spid="2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43768" y="302737"/>
            <a:ext cx="979308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U podstatných jmen určujeme </a:t>
            </a:r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ROD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23888" y="2267669"/>
            <a:ext cx="2444900" cy="779316"/>
          </a:xfrm>
          <a:prstGeom prst="rect">
            <a:avLst/>
          </a:prstGeom>
          <a:solidFill>
            <a:schemeClr val="tx2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mužský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23888" y="3491805"/>
            <a:ext cx="2412840" cy="779316"/>
          </a:xfrm>
          <a:prstGeom prst="rect">
            <a:avLst/>
          </a:prstGeom>
          <a:solidFill>
            <a:schemeClr val="tx2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ženský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3888" y="4715941"/>
            <a:ext cx="2411238" cy="779316"/>
          </a:xfrm>
          <a:prstGeom prst="rect">
            <a:avLst/>
          </a:prstGeom>
          <a:solidFill>
            <a:schemeClr val="tx2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 střední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5776" y="5796061"/>
            <a:ext cx="9673289" cy="779316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Při určování rodu nám pomáhají ukazovací zájmena TEN, TA, TO.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Zkuste si je říct před našimi podstatnými jmény.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44368" y="6732165"/>
            <a:ext cx="4289957" cy="664797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Na co jste přišli?</a:t>
            </a:r>
            <a:endParaRPr lang="cs-CZ" sz="4000" b="1" dirty="0">
              <a:solidFill>
                <a:srgbClr val="FFC000"/>
              </a:solidFill>
            </a:endParaRPr>
          </a:p>
        </p:txBody>
      </p:sp>
      <p:pic>
        <p:nvPicPr>
          <p:cNvPr id="2052" name="Picture 4" descr="C:\Documents and Settings\Alena T\Local Settings\Temporary Internet Files\Content.IE5\I2UEUHMN\MC9004413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04208" y="1907629"/>
            <a:ext cx="1512168" cy="1415646"/>
          </a:xfrm>
          <a:prstGeom prst="rect">
            <a:avLst/>
          </a:prstGeom>
          <a:noFill/>
        </p:spPr>
      </p:pic>
      <p:pic>
        <p:nvPicPr>
          <p:cNvPr id="2056" name="Picture 8" descr="C:\Documents and Settings\Alena T\Local Settings\Temporary Internet Files\Content.IE5\I2UEUHMN\MP9003904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6377" y="3187283"/>
            <a:ext cx="1008112" cy="141324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059" name="Picture 11" descr="C:\Documents and Settings\Alena T\Local Settings\Temporary Internet Files\Content.IE5\H71VGJ2G\MC9002321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20232" y="4283893"/>
            <a:ext cx="1369836" cy="1301510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7344568" y="2195661"/>
            <a:ext cx="23042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TEN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jeden</a:t>
            </a:r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704608" y="3419797"/>
            <a:ext cx="186185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TA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064648" y="4643933"/>
            <a:ext cx="1908023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TO </a:t>
            </a:r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jedno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5760392" y="2483693"/>
            <a:ext cx="1368152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6840512" y="3779837"/>
            <a:ext cx="792088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976416" y="5003973"/>
            <a:ext cx="1872208" cy="0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9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7776616" y="6012085"/>
            <a:ext cx="1297406" cy="607539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TO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48224" y="6012085"/>
            <a:ext cx="1256178" cy="607539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TA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7824" y="6012085"/>
            <a:ext cx="1646605" cy="607539"/>
          </a:xfrm>
          <a:prstGeom prst="rect">
            <a:avLst/>
          </a:prstGeom>
          <a:solidFill>
            <a:schemeClr val="bg1">
              <a:lumMod val="9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TEN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Alena T\Local Settings\Temporary Internet Files\Content.IE5\I2UEUHMN\MP9004485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40712" y="6444133"/>
            <a:ext cx="1296144" cy="86409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Pomocí ukazovacích zájmen ten, ta, to, určíme rod podstatných jmen hravě: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26243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rod mužský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8144" y="1763613"/>
            <a:ext cx="3108543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rod ženský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68504" y="1763613"/>
            <a:ext cx="3108543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rod střední 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B6JHSBWH\MP9001827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36456" y="6012085"/>
            <a:ext cx="779280" cy="1180728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028" name="Picture 4" descr="C:\Documents and Settings\Alena T\Local Settings\Temporary Internet Files\Content.IE5\H71VGJ2G\MC9002289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96096" y="5940077"/>
            <a:ext cx="1106878" cy="1293720"/>
          </a:xfrm>
          <a:prstGeom prst="rect">
            <a:avLst/>
          </a:prstGeom>
          <a:noFill/>
        </p:spPr>
      </p:pic>
      <p:pic>
        <p:nvPicPr>
          <p:cNvPr id="1029" name="Picture 5" descr="C:\Documents and Settings\Alena T\Local Settings\Temporary Internet Files\Content.IE5\I2UEUHMN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012085"/>
            <a:ext cx="1173282" cy="1374985"/>
          </a:xfrm>
          <a:prstGeom prst="rect">
            <a:avLst/>
          </a:prstGeom>
          <a:noFill/>
        </p:spPr>
      </p:pic>
      <p:pic>
        <p:nvPicPr>
          <p:cNvPr id="1036" name="Picture 12" descr="C:\Documents and Settings\Alena T\Local Settings\Temporary Internet Files\Content.IE5\I2UEUHMN\MC90044172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9751135">
            <a:off x="7500323" y="5644270"/>
            <a:ext cx="1615632" cy="1615632"/>
          </a:xfrm>
          <a:prstGeom prst="rect">
            <a:avLst/>
          </a:prstGeom>
          <a:noFill/>
        </p:spPr>
      </p:pic>
      <p:pic>
        <p:nvPicPr>
          <p:cNvPr id="1035" name="Picture 11" descr="C:\Documents and Settings\Alena T\Local Settings\Temporary Internet Files\Content.IE5\H71VGJ2G\MC90044175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28344" y="6156101"/>
            <a:ext cx="1080120" cy="1080120"/>
          </a:xfrm>
          <a:prstGeom prst="rect">
            <a:avLst/>
          </a:prstGeom>
          <a:noFill/>
        </p:spPr>
      </p:pic>
      <p:pic>
        <p:nvPicPr>
          <p:cNvPr id="1037" name="Picture 13" descr="C:\Documents and Settings\Alena T\Local Settings\Temporary Internet Files\Content.IE5\YYKPFQQT\MC900432563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9952" y="6084093"/>
            <a:ext cx="1361102" cy="136110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9952" y="5292005"/>
            <a:ext cx="2232248" cy="550279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Roztřiďte: 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1030" name="Picture 6" descr="C:\Documents and Settings\Alena T\Local Settings\Temporary Internet Files\Content.IE5\B6JHSBWH\MC90003851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23888" y="6228109"/>
            <a:ext cx="684946" cy="1061496"/>
          </a:xfrm>
          <a:prstGeom prst="rect">
            <a:avLst/>
          </a:prstGeom>
          <a:noFill/>
        </p:spPr>
      </p:pic>
      <p:pic>
        <p:nvPicPr>
          <p:cNvPr id="3074" name="Picture 2" descr="C:\Documents and Settings\Alena T\Local Settings\Temporary Internet Files\Content.IE5\H71VGJ2G\MC900441779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48224" y="6084093"/>
            <a:ext cx="1155576" cy="1155576"/>
          </a:xfrm>
          <a:prstGeom prst="rect">
            <a:avLst/>
          </a:prstGeom>
          <a:noFill/>
        </p:spPr>
      </p:pic>
      <p:pic>
        <p:nvPicPr>
          <p:cNvPr id="3075" name="Picture 3" descr="C:\Documents and Settings\Alena T\Local Settings\Temporary Internet Files\Content.IE5\I2UEUHMN\MP90044480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00552" y="6012085"/>
            <a:ext cx="883434" cy="115902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2241E-6 6.86254E-6 C 0.00645 -0.03231 0.00142 -0.0661 0.00472 -0.09905 C 0.00551 -0.11479 0.00661 -0.13032 0.00708 -0.14606 C 0.00787 -0.16914 0.00551 -0.20692 0.01653 -0.22937 C 0.01921 -0.24071 0.02661 -0.25854 0.03291 -0.26694 C 0.03511 -0.27806 0.04062 -0.28541 0.04598 -0.29359 C 0.04724 -0.29548 0.04818 -0.298 0.04944 -0.29989 C 0.05212 -0.30387 0.05495 -0.30723 0.05778 -0.31101 C 0.0592 -0.3129 0.05967 -0.31563 0.06125 -0.3171 C 0.06298 -0.31878 0.06518 -0.31899 0.06707 -0.32024 C 0.07148 -0.32318 0.07416 -0.32759 0.07888 -0.32969 C 0.08282 -0.33368 0.08597 -0.33703 0.09069 -0.33913 C 0.09668 -0.3448 0.10486 -0.34711 0.11195 -0.35025 C 0.12092 -0.35424 0.11683 -0.35592 0.12832 -0.35802 C 0.13384 -0.36033 0.13919 -0.36138 0.14486 -0.36264 C 0.16848 -0.37355 0.23256 -0.36998 0.25083 -0.37061 C 0.2683 -0.37208 0.28704 -0.36998 0.30389 -0.37691 C 0.31003 -0.37943 0.31475 -0.38299 0.32042 -0.38635 C 0.32262 -0.38761 0.32546 -0.38761 0.32751 -0.3895 C 0.33128 -0.39307 0.33349 -0.39684 0.33806 -0.39873 C 0.35506 -0.41426 0.36514 -0.43588 0.37096 -0.46169 C 0.37144 -0.46694 0.37222 -0.47743 0.37222 -0.47743 " pathEditMode="relative" ptsTypes="fffffffffffffffffffffA">
                                      <p:cBhvr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1335E-6 -3.13746E-6 C 0.0041 -0.00189 0.00788 -0.0044 0.01182 -0.00629 C 0.01496 -0.01259 0.01985 -0.01448 0.02473 -0.01889 C 0.03307 -0.02623 0.03953 -0.03504 0.04945 -0.03924 C 0.06614 -0.05372 0.08267 -0.06548 0.10141 -0.07534 C 0.10676 -0.08289 0.11479 -0.08835 0.12251 -0.09108 C 0.12865 -0.09591 0.1351 -0.10262 0.1414 -0.10682 C 0.14282 -0.10787 0.14455 -0.10766 0.14612 -0.10829 C 0.14723 -0.10871 0.14849 -0.10913 0.14959 -0.10997 C 0.16439 -0.12004 0.18139 -0.13011 0.19793 -0.13347 C 0.20501 -0.1383 0.21273 -0.14103 0.22029 -0.14438 C 0.2291 -0.14837 0.23871 -0.1511 0.24737 -0.15551 C 0.26107 -0.16243 0.23839 -0.15446 0.26264 -0.16327 C 0.27004 -0.166 0.27776 -0.16789 0.28516 -0.17104 C 0.29602 -0.17586 0.3072 -0.18048 0.31807 -0.18531 C 0.33728 -0.19391 0.3231 -0.18992 0.3357 -0.19307 C 0.3442 -0.20042 0.33334 -0.19181 0.34515 -0.1979 C 0.34641 -0.19853 0.34751 -0.20021 0.34877 -0.20105 C 0.35019 -0.20189 0.35176 -0.2021 0.35334 -0.20252 C 0.35759 -0.20629 0.36215 -0.20566 0.3664 -0.20881 C 0.37758 -0.21721 0.36892 -0.21385 0.37821 -0.21658 C 0.38199 -0.21972 0.38624 -0.22119 0.38987 -0.22455 C 0.39916 -0.23316 0.40845 -0.24848 0.41348 -0.26212 C 0.4149 -0.26988 0.41774 -0.27555 0.42057 -0.28268 C 0.42419 -0.29276 0.42624 -0.30472 0.42876 -0.31563 C 0.42797 -0.33074 0.4275 -0.34606 0.42624 -0.36117 C 0.42561 -0.37355 0.41852 -0.39349 0.41348 -0.40357 C 0.41144 -0.40776 0.41096 -0.41322 0.40876 -0.41763 C 0.40719 -0.42413 0.40451 -0.43085 0.40167 -0.43651 C 0.40136 -0.43798 0.40089 -0.43966 0.40057 -0.44113 C 0.4001 -0.4426 0.39931 -0.44575 0.39931 -0.44575 " pathEditMode="relative" ptsTypes="ffffffffffffffffffffffffffffffA">
                                      <p:cBhvr>
                                        <p:cTn id="2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9636E-6 -1.40609E-6 C 0.00881 -0.00252 0.0181 -0.00693 0.02471 -0.01574 C 0.03259 -0.02623 0.02865 -0.02392 0.03526 -0.02665 C 0.04014 -0.03316 0.04345 -0.04092 0.04707 -0.04869 C 0.05148 -0.05813 0.05809 -0.06422 0.06361 -0.07219 C 0.07211 -0.08457 0.07951 -0.10304 0.08943 -0.11312 C 0.09195 -0.12256 0.09604 -0.1297 0.10124 -0.13662 C 0.10297 -0.14418 0.10659 -0.14837 0.11068 -0.15383 C 0.11257 -0.1618 0.11557 -0.1702 0.12013 -0.17587 C 0.12186 -0.18363 0.12738 -0.1893 0.13068 -0.19622 C 0.1332 -0.20147 0.13493 -0.20693 0.13777 -0.21196 C 0.14218 -0.21973 0.14658 -0.22581 0.15068 -0.234 C 0.15414 -0.24092 0.15477 -0.24953 0.16013 -0.25435 C 0.16343 -0.27072 0.16642 -0.28583 0.1754 -0.29843 C 0.17697 -0.30451 0.17855 -0.30724 0.18248 -0.31081 C 0.18485 -0.31983 0.19004 -0.32613 0.19303 -0.33452 C 0.19351 -0.33599 0.19366 -0.33788 0.19429 -0.33914 C 0.19729 -0.34502 0.20012 -0.34544 0.20012 -0.3532 " pathEditMode="relative" ptsTypes="fffffffffffffffffA">
                                      <p:cBhvr>
                                        <p:cTn id="31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33774E-7 8.59391E-6 C 0.00142 -0.00524 0.00598 -0.01427 0.00598 -0.01427 C 0.00787 -0.02161 0.00882 -0.02896 0.01071 -0.0363 C 0.01449 -0.09632 0.0126 -0.05939 0.00945 -0.18698 C 0.00929 -0.19538 0.00598 -0.20398 0.00236 -0.21049 C 0.00047 -0.21825 -0.00457 -0.22287 -0.00819 -0.22938 C -0.01023 -0.23294 -0.01212 -0.23672 -0.01401 -0.24029 C -0.01622 -0.24428 -0.02031 -0.24553 -0.02346 -0.24805 C -0.02488 -0.24931 -0.02567 -0.25162 -0.02708 -0.25288 C -0.03181 -0.25708 -0.04488 -0.2619 -0.0507 -0.26379 C -0.06015 -0.27198 -0.08046 -0.27471 -0.09195 -0.27638 C -0.09684 -0.27827 -0.10203 -0.27974 -0.10723 -0.281 C -0.11211 -0.28604 -0.11636 -0.28751 -0.12234 -0.29045 C -0.12471 -0.2915 -0.12943 -0.29359 -0.12943 -0.29359 C -0.13447 -0.298 -0.13872 -0.30556 -0.1436 -0.30786 C -0.15273 -0.31983 -0.14817 -0.3171 -0.15541 -0.32025 C -0.15966 -0.32402 -0.16281 -0.32927 -0.16722 -0.33284 C -0.16942 -0.33473 -0.17226 -0.33557 -0.1743 -0.33767 C -0.17981 -0.34333 -0.18375 -0.34984 -0.18958 -0.35487 C -0.19383 -0.35865 -0.1995 -0.36033 -0.20375 -0.36432 C -0.21162 -0.37166 -0.20296 -0.36705 -0.21083 -0.37061 C -0.21587 -0.37733 -0.22217 -0.38027 -0.22721 -0.38635 C -0.23004 -0.38971 -0.23272 -0.3937 -0.23555 -0.39727 C -0.2376 -0.39999 -0.24059 -0.40083 -0.24264 -0.40356 C -0.24579 -0.40776 -0.24831 -0.4128 -0.25193 -0.41615 C -0.25429 -0.41825 -0.25901 -0.42245 -0.25901 -0.42245 C -0.26468 -0.41993 -0.26531 -0.41846 -0.27319 -0.42392 C -0.27429 -0.42476 -0.27366 -0.42728 -0.27429 -0.42875 C -0.27649 -0.43483 -0.27822 -0.4321 -0.27429 -0.43504 " pathEditMode="relative" ptsTypes="ffffffffffffffffffffffffffffA">
                                      <p:cBhvr>
                                        <p:cTn id="3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70099E-6 -1.90976E-6 C 0.00095 -0.00735 0.00174 -0.01133 0.00473 -0.01742 C 0.00756 -0.02917 0.01528 -0.04134 0.02126 -0.05037 C 0.03402 -0.06968 0.04976 -0.08521 0.06598 -0.09906 C 0.07259 -0.10472 0.07842 -0.11144 0.08598 -0.11459 C 0.09684 -0.12361 0.0918 -0.12151 0.10015 -0.12403 C 0.10566 -0.12907 0.10991 -0.1297 0.11668 -0.132 C 0.12566 -0.14019 0.13589 -0.1446 0.14612 -0.14921 C 0.15038 -0.1511 0.15337 -0.15404 0.15778 -0.15551 C 0.16659 -0.16306 0.18439 -0.17671 0.19557 -0.18069 C 0.20076 -0.18762 0.2069 -0.18867 0.2132 -0.19475 C 0.21808 -0.19958 0.22344 -0.20294 0.22847 -0.20735 C 0.23792 -0.21574 0.23084 -0.21217 0.23792 -0.21511 C 0.24438 -0.22372 0.24879 -0.23085 0.25682 -0.23715 C 0.2628 -0.24806 0.25839 -0.24071 0.26863 -0.25436 C 0.27067 -0.25708 0.27445 -0.26233 0.27445 -0.26233 C 0.27792 -0.27387 0.28343 -0.28332 0.28862 -0.2936 C 0.29004 -0.29969 0.29114 -0.30514 0.29335 -0.31102 C 0.29524 -0.33452 0.29854 -0.36285 0.28862 -0.38321 C 0.28658 -0.39328 0.28232 -0.4021 0.27917 -0.41133 C 0.27681 -0.41847 0.27634 -0.42392 0.27319 -0.43022 C 0.27051 -0.44176 0.27099 -0.43631 0.27099 -0.44596 " pathEditMode="relative" ptsTypes="fffffffffffffffffffffA">
                                      <p:cBhvr>
                                        <p:cTn id="4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542E-6 9.27597E-6 C 0.00613 -0.01196 0.00094 -0.02686 0.00708 -0.03924 C 0.01054 -0.05372 0.01023 -0.06862 0.01652 -0.08163 C 0.01967 -0.09989 0.01526 -0.07743 0.01999 -0.09254 C 0.02062 -0.09443 0.02062 -0.09674 0.02109 -0.09884 C 0.02172 -0.10157 0.02267 -0.10409 0.02345 -0.10661 C 0.02833 -0.12109 0.034 -0.13326 0.03652 -0.149 C 0.0381 -0.17691 0.0425 -0.22287 0.01652 -0.23378 C 0.01101 -0.23861 0.0066 -0.2405 0.00109 -0.24491 C -0.00568 -0.25036 -0.0126 -0.2554 -0.02001 -0.25897 C -0.02473 -0.26505 -0.03134 -0.26925 -0.03544 -0.27618 C -0.03717 -0.27911 -0.04016 -0.28562 -0.04016 -0.28562 C -0.04095 -0.28877 -0.04252 -0.29171 -0.04252 -0.29506 C -0.04252 -0.29884 -0.04126 -0.3022 -0.04126 -0.30598 " pathEditMode="relative" ptsTypes="fffffffffffffA">
                                      <p:cBhvr>
                                        <p:cTn id="5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42009E-6 4.09234E-6 C -0.00078 -0.01091 -0.00141 -0.02204 -0.00236 -0.03295 C -0.00377 -0.04785 -0.01133 -0.06254 -0.01653 -0.07534 C -0.02157 -0.08772 -0.0255 -0.10304 -0.03416 -0.11144 C -0.0392 -0.12781 -0.05526 -0.14229 -0.06597 -0.15236 C -0.0762 -0.16202 -0.08329 -0.17188 -0.09305 -0.18216 C -0.09809 -0.18741 -0.10518 -0.19203 -0.11069 -0.19622 C -0.11699 -0.20105 -0.1121 -0.19853 -0.12013 -0.20567 C -0.12879 -0.21343 -0.13887 -0.21889 -0.14848 -0.22456 C -0.15745 -0.2298 -0.15966 -0.23631 -0.16958 -0.23862 C -0.18028 -0.24911 -0.16706 -0.23736 -0.18737 -0.24806 C -0.20422 -0.25708 -0.17792 -0.24932 -0.19902 -0.25436 C -0.23886 -0.27555 -0.27995 -0.28059 -0.32278 -0.28248 C -0.33538 -0.28206 -0.34797 -0.2829 -0.36041 -0.28101 C -0.36293 -0.28059 -0.37175 -0.27324 -0.37458 -0.27156 C -0.38734 -0.26443 -0.40088 -0.25897 -0.41458 -0.2575 C -0.42135 -0.2552 -0.4267 -0.25016 -0.43347 -0.24806 C -0.44182 -0.24051 -0.43064 -0.24974 -0.44402 -0.24323 C -0.44733 -0.24155 -0.45 -0.23799 -0.45347 -0.23694 C -0.46386 -0.23379 -0.47457 -0.23001 -0.48527 -0.2277 C -0.50228 -0.23001 -0.5059 -0.23127 -0.51944 -0.23694 C -0.52731 -0.24365 -0.53298 -0.2552 -0.53597 -0.26695 C -0.53771 -0.28143 -0.53818 -0.28122 -0.53597 -0.30137 C -0.53534 -0.30766 -0.5292 -0.31564 -0.52653 -0.32025 C -0.51913 -0.33326 -0.49929 -0.35299 -0.48764 -0.35782 C -0.48496 -0.36013 -0.48181 -0.36139 -0.47945 -0.36411 C -0.47835 -0.36537 -0.47819 -0.36768 -0.47709 -0.36894 C -0.47472 -0.37146 -0.47142 -0.37167 -0.46874 -0.37356 C -0.46181 -0.38321 -0.45237 -0.38825 -0.44402 -0.39559 C -0.44166 -0.39769 -0.4393 -0.39979 -0.43694 -0.40189 C -0.43583 -0.40294 -0.43347 -0.40504 -0.43347 -0.40504 C -0.43268 -0.40651 -0.43221 -0.4084 -0.43111 -0.40966 C -0.43016 -0.4107 -0.42859 -0.41028 -0.42765 -0.41133 C -0.42654 -0.41259 -0.42528 -0.41595 -0.42528 -0.41595 " pathEditMode="relative" ptsTypes="fffffffffffffffffffffffffffffffffA">
                                      <p:cBhvr>
                                        <p:cTn id="6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4349E-6 8.18468E-6 C 0.00237 -0.00482 0.00378 -0.01007 0.00473 -0.01573 C 0.00567 -0.0214 0.00709 -0.03315 0.00709 -0.03315 C 0.0063 -0.05141 0.00646 -0.06988 0.00473 -0.08793 C 0.00441 -0.09045 0.00205 -0.09191 0.00111 -0.09422 C -0.00346 -0.10619 -0.00566 -0.12004 -0.01054 -0.132 C -0.03149 -0.18321 -0.0729 -0.22623 -0.11069 -0.25435 C -0.11415 -0.25687 -0.11809 -0.25813 -0.12139 -0.26065 C -0.12753 -0.26547 -0.13273 -0.27198 -0.13903 -0.27638 C -0.15855 -0.29003 -0.17792 -0.30304 -0.19792 -0.31416 C -0.20815 -0.31983 -0.2176 -0.32738 -0.22846 -0.33137 C -0.24925 -0.33892 -0.26987 -0.34333 -0.29097 -0.34858 C -0.30357 -0.34732 -0.31632 -0.34774 -0.3286 -0.34396 C -0.33742 -0.34123 -0.34561 -0.33662 -0.35459 -0.33452 C -0.36372 -0.32843 -0.37191 -0.32465 -0.38167 -0.32025 C -0.38434 -0.31899 -0.38623 -0.31584 -0.38875 -0.31416 C -0.39962 -0.3064 -0.41158 -0.3001 -0.42292 -0.29359 C -0.43394 -0.2789 -0.42182 -0.29296 -0.43221 -0.28583 C -0.43394 -0.28457 -0.4352 -0.28247 -0.43693 -0.281 C -0.44339 -0.27534 -0.45079 -0.27135 -0.45709 -0.26547 C -0.46606 -0.25708 -0.47567 -0.24323 -0.48653 -0.23882 C -0.49141 -0.2321 -0.4974 -0.22854 -0.50291 -0.22308 C -0.50952 -0.21657 -0.51031 -0.21385 -0.51834 -0.21049 C -0.5333 -0.19433 -0.55077 -0.1809 -0.56778 -0.16956 C -0.57282 -0.16621 -0.5799 -0.16726 -0.58541 -0.16495 C -0.60211 -0.16747 -0.60699 -0.16579 -0.61722 -0.17901 C -0.61974 -0.18551 -0.62572 -0.19853 -0.63013 -0.20251 C -0.63155 -0.20776 -0.63612 -0.21678 -0.63612 -0.21678 C -0.63848 -0.22644 -0.63722 -0.21972 -0.63722 -0.23714 " pathEditMode="relative" ptsTypes="ffffffffffffffffffffffffffffA">
                                      <p:cBhvr>
                                        <p:cTn id="7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2538E-6 -6.18048E-6 C 0.00032 -0.03464 8.82538E-6 -0.06905 0.00111 -0.10368 C 0.00111 -0.10557 0.003 -0.10662 0.00347 -0.1083 C 0.00489 -0.1125 0.00678 -0.12677 0.0093 -0.13201 C 0.01134 -0.13621 0.01528 -0.14439 0.01528 -0.14439 C 0.01843 -0.16286 0.03197 -0.19098 0.04 -0.20735 C 0.04157 -0.21995 0.04488 -0.23149 0.05055 -0.24177 C 0.05244 -0.24954 0.05307 -0.25856 0.05653 -0.26528 C 0.06488 -0.31459 0.06598 -0.35992 0.06598 -0.41134 " pathEditMode="relative" ptsTypes="ffffffffA">
                                      <p:cBhvr>
                                        <p:cTn id="79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0132E-6 4.09234E-6 C 0.00583 -0.05856 -0.00945 -0.11291 -0.03291 -0.16013 C -0.03448 -0.16349 -0.0348 -0.1679 -0.03653 -0.17104 C -0.0411 -0.17944 -0.04692 -0.18993 -0.0529 -0.19623 C -0.06015 -0.21155 -0.06959 -0.21197 -0.08014 -0.22141 C -0.08896 -0.22939 -0.09778 -0.23988 -0.10833 -0.24324 C -0.11856 -0.24995 -0.12801 -0.25478 -0.13903 -0.25898 C -0.14407 -0.26087 -0.14785 -0.26527 -0.15305 -0.26695 C -0.16533 -0.27115 -0.16391 -0.2701 -0.17777 -0.27157 C -0.20564 -0.2829 -0.265 -0.27304 -0.265 -0.27304 C -0.29208 -0.26968 -0.31302 -0.26779 -0.34278 -0.26695 C -0.34703 -0.26632 -0.35144 -0.26569 -0.35569 -0.26527 C -0.36514 -0.26464 -0.37443 -0.26464 -0.38388 -0.2638 C -0.39317 -0.26296 -0.40293 -0.25919 -0.41222 -0.25751 C -0.42733 -0.25016 -0.43237 -0.25226 -0.45347 -0.25121 C -0.45757 -0.24555 -0.45945 -0.23904 -0.46292 -0.23232 C -0.46371 -0.23085 -0.46528 -0.22771 -0.46528 -0.22771 C -0.46654 -0.22183 -0.46922 -0.20609 -0.47237 -0.20252 " pathEditMode="relative" ptsTypes="fffffffffffffffffA">
                                      <p:cBhvr>
                                        <p:cTn id="8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"/>
                            </p:stCondLst>
                            <p:childTnLst>
                              <p:par>
                                <p:cTn id="9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8" grpId="0" animBg="1"/>
      <p:bldP spid="17" grpId="0" animBg="1"/>
      <p:bldP spid="3" grpId="0" animBg="1"/>
      <p:bldP spid="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Pomocí ukazovacích zájmen ten, ta, to určíme rod podstatných jmen hravě: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1763613"/>
            <a:ext cx="9433048" cy="100822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Ještě jednou trochu jinak – určete rod podstatných jmen v tabulce:</a:t>
            </a:r>
            <a:endParaRPr lang="cs-CZ" sz="3200" b="1" dirty="0">
              <a:solidFill>
                <a:srgbClr val="FFC00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3131765"/>
          <a:ext cx="9361041" cy="41095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0347"/>
                <a:gridCol w="3120347"/>
                <a:gridCol w="3120347"/>
              </a:tblGrid>
              <a:tr h="513057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Ukazovací zájmeno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Rod</a:t>
                      </a:r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štěně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tabule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tatínek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město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žák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Pomocí ukazovacích zájmen ten, ta, to určíme rod podstatných jmen hravě: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1763613"/>
            <a:ext cx="9433048" cy="100822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Ještě jednou trochu jinak – určete rod podstatných jmen v tabulce:</a:t>
            </a:r>
            <a:endParaRPr lang="cs-CZ" sz="3200" b="1" dirty="0">
              <a:solidFill>
                <a:srgbClr val="FFC00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3131765"/>
          <a:ext cx="9361041" cy="41095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0347"/>
                <a:gridCol w="3120347"/>
                <a:gridCol w="3120347"/>
              </a:tblGrid>
              <a:tr h="513057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Ukazovací zájmeno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Rod</a:t>
                      </a:r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štěně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to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ten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tabule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tatínek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ten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město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to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žák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ten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Pomocí ukazovacích zájmen ten, ta, to určíme rod podstatných jmen hravě: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1800" y="1763613"/>
            <a:ext cx="9433048" cy="100822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Ještě jednou trochu jinak – určete rod podstatných jmen v tabulce:</a:t>
            </a:r>
            <a:endParaRPr lang="cs-CZ" sz="3200" b="1" dirty="0">
              <a:solidFill>
                <a:srgbClr val="FFC00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3131765"/>
          <a:ext cx="9361041" cy="41095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0347"/>
                <a:gridCol w="3120347"/>
                <a:gridCol w="3120347"/>
              </a:tblGrid>
              <a:tr h="513057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Ukazovací zájmeno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Rod</a:t>
                      </a:r>
                      <a:endParaRPr lang="cs-CZ" dirty="0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štěně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to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penál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ten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tabule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tatínek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ten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ještěrka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ženský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město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to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střední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2060"/>
                          </a:solidFill>
                        </a:rPr>
                        <a:t>žák</a:t>
                      </a:r>
                      <a:endParaRPr lang="cs-CZ" sz="24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ten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mužský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7200552" y="4499917"/>
            <a:ext cx="1398140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psaní…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04408" y="4499917"/>
            <a:ext cx="1313180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dojení,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16176" y="4499917"/>
            <a:ext cx="2132315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přemýšlení,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Podstatným jménem mohou být               ale také názvy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267669"/>
            <a:ext cx="3116559" cy="664797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vlastností: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5816" y="4499917"/>
            <a:ext cx="1552028" cy="664797"/>
          </a:xfrm>
          <a:prstGeom prst="rect">
            <a:avLst/>
          </a:prstGeom>
          <a:solidFill>
            <a:schemeClr val="accent6">
              <a:lumMod val="5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>dějů:</a:t>
            </a:r>
            <a:endParaRPr lang="cs-CZ" sz="4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72160" y="2267669"/>
            <a:ext cx="5607369" cy="1065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statečnost, moudrost, ošklivost,</a:t>
            </a: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chytrost, hloupost…</a:t>
            </a:r>
          </a:p>
          <a:p>
            <a:endParaRPr lang="cs-CZ" sz="20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9992" y="4499917"/>
            <a:ext cx="1705916" cy="4358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skákání, </a:t>
            </a:r>
            <a:endParaRPr lang="cs-CZ" sz="24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3" name="Obrázek 22" descr="skákání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71960" y="5436021"/>
            <a:ext cx="1224136" cy="1608864"/>
          </a:xfrm>
          <a:prstGeom prst="rect">
            <a:avLst/>
          </a:prstGeom>
        </p:spPr>
      </p:pic>
      <p:pic>
        <p:nvPicPr>
          <p:cNvPr id="25" name="Obrázek 24" descr="mudrlant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72160" y="5228286"/>
            <a:ext cx="1368152" cy="1757259"/>
          </a:xfrm>
          <a:prstGeom prst="rect">
            <a:avLst/>
          </a:prstGeom>
        </p:spPr>
      </p:pic>
      <p:pic>
        <p:nvPicPr>
          <p:cNvPr id="27" name="Obrázek 26" descr="kráv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00352" y="5868069"/>
            <a:ext cx="2016224" cy="1268065"/>
          </a:xfrm>
          <a:prstGeom prst="rect">
            <a:avLst/>
          </a:prstGeom>
        </p:spPr>
      </p:pic>
      <p:pic>
        <p:nvPicPr>
          <p:cNvPr id="29" name="Obrázek 28" descr="psaní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96696" y="4499917"/>
            <a:ext cx="1368152" cy="1185732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30" name="TextovéPole 29"/>
          <p:cNvSpPr txBox="1"/>
          <p:nvPr/>
        </p:nvSpPr>
        <p:spPr>
          <a:xfrm>
            <a:off x="8064648" y="6228109"/>
            <a:ext cx="1782667" cy="1122808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pPr algn="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Vymýšlejte</a:t>
            </a:r>
          </a:p>
          <a:p>
            <a:pPr algn="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</a:t>
            </a:r>
          </a:p>
          <a:p>
            <a:pPr algn="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</a:t>
            </a:r>
            <a:endParaRPr lang="cs-CZ" sz="2400" b="1" dirty="0">
              <a:solidFill>
                <a:schemeClr val="bg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6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6" grpId="0" animBg="1"/>
      <p:bldP spid="24" grpId="0" animBg="1"/>
      <p:bldP spid="18" grpId="0" animBg="1"/>
      <p:bldP spid="20" grpId="0" animBg="1"/>
      <p:bldP spid="21" grpId="0" animBg="1"/>
      <p:bldP spid="22" grpId="0" animBg="1"/>
      <p:bldP spid="3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Podtrhněte ve větách podstatná jména různými barvami: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547589"/>
            <a:ext cx="9361040" cy="55027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   rod mužský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   </a:t>
            </a:r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rod ženský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rod střední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2339678"/>
            <a:ext cx="9361040" cy="477181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 smtClean="0">
                <a:solidFill>
                  <a:srgbClr val="7030A0"/>
                </a:solidFill>
              </a:rPr>
              <a:t>Pejsek a kočička pekli dort. Běhání nám šlo dobře. Prodavačka měla plný obchod zákazníků. Naše škola je velice pěkná. Pýcha předchází pád. Déšť byl hodně prudký. Ve městě bylo kino i divadlo. Píle některých žáků je obdivuhodná. Na louce se pásla hnědá kobyla. Vezmi si pero a dej se do psaní. </a:t>
            </a:r>
          </a:p>
          <a:p>
            <a:endParaRPr lang="cs-CZ" sz="2800" b="1" dirty="0" smtClean="0">
              <a:solidFill>
                <a:srgbClr val="7030A0"/>
              </a:solidFill>
            </a:endParaRPr>
          </a:p>
          <a:p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29" name="Picture 5" descr="C:\Documents and Settings\Alena T\Local Settings\Temporary Internet Files\Content.IE5\YYKPFQQT\MC900355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632600" y="5563603"/>
            <a:ext cx="2016224" cy="1996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Podtrhněte ve větách podstatná jména různými barvami: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547589"/>
            <a:ext cx="9361040" cy="550279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 Black" pitchFamily="34" charset="0"/>
              </a:rPr>
              <a:t>   rod mužský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   </a:t>
            </a:r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rod ženský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 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rod střední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808" y="2339678"/>
            <a:ext cx="9361040" cy="477181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u="sng" dirty="0" smtClean="0">
                <a:solidFill>
                  <a:srgbClr val="C00000"/>
                </a:solidFill>
              </a:rPr>
              <a:t>Pejsek</a:t>
            </a:r>
            <a:r>
              <a:rPr lang="cs-CZ" sz="2800" b="1" dirty="0" smtClean="0">
                <a:solidFill>
                  <a:srgbClr val="7030A0"/>
                </a:solidFill>
              </a:rPr>
              <a:t> a </a:t>
            </a:r>
            <a:r>
              <a:rPr lang="cs-CZ" sz="2800" b="1" u="sng" dirty="0" smtClean="0">
                <a:solidFill>
                  <a:srgbClr val="008000"/>
                </a:solidFill>
              </a:rPr>
              <a:t>kočička</a:t>
            </a:r>
            <a:r>
              <a:rPr lang="cs-CZ" sz="2800" b="1" dirty="0" smtClean="0">
                <a:solidFill>
                  <a:srgbClr val="7030A0"/>
                </a:solidFill>
              </a:rPr>
              <a:t> pekli </a:t>
            </a:r>
            <a:r>
              <a:rPr lang="cs-CZ" sz="2800" b="1" u="sng" dirty="0" smtClean="0">
                <a:solidFill>
                  <a:srgbClr val="C00000"/>
                </a:solidFill>
              </a:rPr>
              <a:t>dort</a:t>
            </a:r>
            <a:r>
              <a:rPr lang="cs-CZ" sz="2800" b="1" dirty="0" smtClean="0">
                <a:solidFill>
                  <a:srgbClr val="7030A0"/>
                </a:solidFill>
              </a:rPr>
              <a:t>. </a:t>
            </a:r>
            <a:r>
              <a:rPr lang="cs-CZ" sz="2800" b="1" u="sng" dirty="0" smtClean="0">
                <a:solidFill>
                  <a:srgbClr val="0070C0"/>
                </a:solidFill>
              </a:rPr>
              <a:t>Běhání</a:t>
            </a:r>
            <a:r>
              <a:rPr lang="cs-CZ" sz="2800" b="1" dirty="0" smtClean="0">
                <a:solidFill>
                  <a:srgbClr val="7030A0"/>
                </a:solidFill>
              </a:rPr>
              <a:t> nám šlo dobře. </a:t>
            </a:r>
            <a:r>
              <a:rPr lang="cs-CZ" sz="2800" b="1" u="sng" dirty="0" smtClean="0">
                <a:solidFill>
                  <a:srgbClr val="008000"/>
                </a:solidFill>
              </a:rPr>
              <a:t>Prodavačka</a:t>
            </a:r>
            <a:r>
              <a:rPr lang="cs-CZ" sz="2800" b="1" dirty="0" smtClean="0">
                <a:solidFill>
                  <a:srgbClr val="7030A0"/>
                </a:solidFill>
              </a:rPr>
              <a:t> měla plný </a:t>
            </a:r>
            <a:r>
              <a:rPr lang="cs-CZ" sz="2800" b="1" u="sng" dirty="0" smtClean="0">
                <a:solidFill>
                  <a:srgbClr val="C00000"/>
                </a:solidFill>
              </a:rPr>
              <a:t>obchod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C00000"/>
                </a:solidFill>
              </a:rPr>
              <a:t>zákazníků</a:t>
            </a:r>
            <a:r>
              <a:rPr lang="cs-CZ" sz="2800" b="1" dirty="0" smtClean="0">
                <a:solidFill>
                  <a:srgbClr val="7030A0"/>
                </a:solidFill>
              </a:rPr>
              <a:t>. Naše </a:t>
            </a:r>
            <a:r>
              <a:rPr lang="cs-CZ" sz="2800" b="1" u="sng" dirty="0" smtClean="0">
                <a:solidFill>
                  <a:srgbClr val="008000"/>
                </a:solidFill>
              </a:rPr>
              <a:t>škola</a:t>
            </a:r>
            <a:r>
              <a:rPr lang="cs-CZ" sz="2800" b="1" dirty="0" smtClean="0">
                <a:solidFill>
                  <a:srgbClr val="7030A0"/>
                </a:solidFill>
              </a:rPr>
              <a:t> je velice pěkná. </a:t>
            </a:r>
            <a:r>
              <a:rPr lang="cs-CZ" sz="2800" b="1" u="sng" dirty="0" smtClean="0">
                <a:solidFill>
                  <a:srgbClr val="008000"/>
                </a:solidFill>
              </a:rPr>
              <a:t>Pýcha</a:t>
            </a:r>
            <a:r>
              <a:rPr lang="cs-CZ" sz="2800" b="1" dirty="0" smtClean="0">
                <a:solidFill>
                  <a:srgbClr val="7030A0"/>
                </a:solidFill>
              </a:rPr>
              <a:t> předchází </a:t>
            </a:r>
            <a:r>
              <a:rPr lang="cs-CZ" sz="2800" b="1" u="sng" dirty="0" smtClean="0">
                <a:solidFill>
                  <a:srgbClr val="C00000"/>
                </a:solidFill>
              </a:rPr>
              <a:t>pád</a:t>
            </a:r>
            <a:r>
              <a:rPr lang="cs-CZ" sz="2800" b="1" dirty="0" smtClean="0">
                <a:solidFill>
                  <a:srgbClr val="7030A0"/>
                </a:solidFill>
              </a:rPr>
              <a:t>.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u="sng" dirty="0" smtClean="0">
                <a:solidFill>
                  <a:srgbClr val="C00000"/>
                </a:solidFill>
              </a:rPr>
              <a:t>Déšť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byl hodně prudký. Ve </a:t>
            </a:r>
            <a:r>
              <a:rPr lang="cs-CZ" sz="2800" b="1" u="sng" dirty="0" smtClean="0">
                <a:solidFill>
                  <a:srgbClr val="0070C0"/>
                </a:solidFill>
              </a:rPr>
              <a:t>městě</a:t>
            </a:r>
            <a:r>
              <a:rPr lang="cs-CZ" sz="2800" b="1" dirty="0" smtClean="0">
                <a:solidFill>
                  <a:srgbClr val="7030A0"/>
                </a:solidFill>
              </a:rPr>
              <a:t> bylo </a:t>
            </a:r>
            <a:r>
              <a:rPr lang="cs-CZ" sz="2800" b="1" u="sng" dirty="0" smtClean="0">
                <a:solidFill>
                  <a:srgbClr val="0070C0"/>
                </a:solidFill>
              </a:rPr>
              <a:t>kino</a:t>
            </a:r>
            <a:r>
              <a:rPr lang="cs-CZ" sz="2800" b="1" dirty="0" smtClean="0">
                <a:solidFill>
                  <a:srgbClr val="7030A0"/>
                </a:solidFill>
              </a:rPr>
              <a:t> i </a:t>
            </a:r>
            <a:r>
              <a:rPr lang="cs-CZ" sz="2800" b="1" u="sng" dirty="0" smtClean="0">
                <a:solidFill>
                  <a:srgbClr val="0070C0"/>
                </a:solidFill>
              </a:rPr>
              <a:t>divadlo</a:t>
            </a:r>
            <a:r>
              <a:rPr lang="cs-CZ" sz="2800" b="1" dirty="0" smtClean="0">
                <a:solidFill>
                  <a:srgbClr val="7030A0"/>
                </a:solidFill>
              </a:rPr>
              <a:t>. </a:t>
            </a:r>
            <a:r>
              <a:rPr lang="cs-CZ" sz="2800" b="1" u="sng" dirty="0" smtClean="0">
                <a:solidFill>
                  <a:srgbClr val="008000"/>
                </a:solidFill>
              </a:rPr>
              <a:t>Píle</a:t>
            </a:r>
            <a:r>
              <a:rPr lang="cs-CZ" sz="2800" b="1" dirty="0" smtClean="0">
                <a:solidFill>
                  <a:srgbClr val="7030A0"/>
                </a:solidFill>
              </a:rPr>
              <a:t> některých </a:t>
            </a:r>
            <a:r>
              <a:rPr lang="cs-CZ" sz="2800" b="1" u="sng" dirty="0" smtClean="0">
                <a:solidFill>
                  <a:srgbClr val="C00000"/>
                </a:solidFill>
              </a:rPr>
              <a:t>žáků</a:t>
            </a:r>
            <a:r>
              <a:rPr lang="cs-CZ" sz="2800" b="1" dirty="0" smtClean="0">
                <a:solidFill>
                  <a:srgbClr val="7030A0"/>
                </a:solidFill>
              </a:rPr>
              <a:t> je obdivuhodná. Na </a:t>
            </a:r>
            <a:r>
              <a:rPr lang="cs-CZ" sz="2800" b="1" u="sng" dirty="0" smtClean="0">
                <a:solidFill>
                  <a:srgbClr val="008000"/>
                </a:solidFill>
              </a:rPr>
              <a:t>louce</a:t>
            </a:r>
            <a:r>
              <a:rPr lang="cs-CZ" sz="2800" b="1" dirty="0" smtClean="0">
                <a:solidFill>
                  <a:srgbClr val="7030A0"/>
                </a:solidFill>
              </a:rPr>
              <a:t> se pásla hnědá </a:t>
            </a:r>
            <a:r>
              <a:rPr lang="cs-CZ" sz="2800" b="1" u="sng" dirty="0" smtClean="0">
                <a:solidFill>
                  <a:srgbClr val="008000"/>
                </a:solidFill>
              </a:rPr>
              <a:t>kobyla</a:t>
            </a:r>
            <a:r>
              <a:rPr lang="cs-CZ" sz="2800" b="1" dirty="0" smtClean="0">
                <a:solidFill>
                  <a:srgbClr val="7030A0"/>
                </a:solidFill>
              </a:rPr>
              <a:t>. Vezmi si </a:t>
            </a:r>
            <a:r>
              <a:rPr lang="cs-CZ" sz="2800" b="1" u="sng" dirty="0" smtClean="0">
                <a:solidFill>
                  <a:srgbClr val="0070C0"/>
                </a:solidFill>
              </a:rPr>
              <a:t>pero</a:t>
            </a:r>
            <a:r>
              <a:rPr lang="cs-CZ" sz="2800" b="1" dirty="0" smtClean="0">
                <a:solidFill>
                  <a:srgbClr val="7030A0"/>
                </a:solidFill>
              </a:rPr>
              <a:t> a dej se do </a:t>
            </a:r>
            <a:r>
              <a:rPr lang="cs-CZ" sz="2800" b="1" u="sng" dirty="0" smtClean="0">
                <a:solidFill>
                  <a:srgbClr val="0070C0"/>
                </a:solidFill>
              </a:rPr>
              <a:t>psaní</a:t>
            </a:r>
            <a:r>
              <a:rPr lang="cs-CZ" sz="2800" b="1" dirty="0" smtClean="0">
                <a:solidFill>
                  <a:srgbClr val="7030A0"/>
                </a:solidFill>
              </a:rPr>
              <a:t>. </a:t>
            </a:r>
          </a:p>
          <a:p>
            <a:endParaRPr lang="cs-CZ" sz="2800" b="1" dirty="0" smtClean="0">
              <a:solidFill>
                <a:srgbClr val="7030A0"/>
              </a:solidFill>
            </a:endParaRPr>
          </a:p>
          <a:p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29" name="Picture 5" descr="C:\Documents and Settings\Alena T\Local Settings\Temporary Internet Files\Content.IE5\YYKPFQQT\MC900355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632600" y="5563603"/>
            <a:ext cx="2016224" cy="1996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Zdroje:</a:t>
            </a:r>
            <a:br>
              <a:rPr lang="cs-CZ" sz="2400" dirty="0" smtClean="0"/>
            </a:br>
            <a:r>
              <a:rPr lang="cs-CZ" sz="2000" dirty="0" smtClean="0"/>
              <a:t>učebnice:</a:t>
            </a:r>
            <a:br>
              <a:rPr lang="cs-CZ" sz="2000" dirty="0" smtClean="0"/>
            </a:br>
            <a:r>
              <a:rPr lang="en-US" sz="1800" dirty="0" err="1" smtClean="0"/>
              <a:t>Český</a:t>
            </a:r>
            <a:r>
              <a:rPr lang="en-US" sz="1800" dirty="0" smtClean="0"/>
              <a:t> </a:t>
            </a:r>
            <a:r>
              <a:rPr lang="en-US" sz="1800" dirty="0" err="1" smtClean="0"/>
              <a:t>jazyk</a:t>
            </a:r>
            <a:r>
              <a:rPr lang="en-US" sz="1800" dirty="0" smtClean="0"/>
              <a:t> pro </a:t>
            </a:r>
            <a:r>
              <a:rPr lang="en-US" sz="1800" dirty="0" err="1" smtClean="0"/>
              <a:t>třetí</a:t>
            </a:r>
            <a:r>
              <a:rPr lang="en-US" sz="1800" dirty="0" smtClean="0"/>
              <a:t> </a:t>
            </a:r>
            <a:r>
              <a:rPr lang="en-US" sz="1800" dirty="0" err="1" smtClean="0"/>
              <a:t>ročník</a:t>
            </a:r>
            <a:r>
              <a:rPr lang="en-US" sz="1800" dirty="0" smtClean="0"/>
              <a:t>, </a:t>
            </a:r>
            <a:r>
              <a:rPr lang="en-US" sz="1800" dirty="0" err="1" smtClean="0"/>
              <a:t>PhDr</a:t>
            </a:r>
            <a:r>
              <a:rPr lang="en-US" sz="1800" dirty="0" smtClean="0"/>
              <a:t>. </a:t>
            </a:r>
            <a:r>
              <a:rPr lang="en-US" sz="1800" dirty="0" err="1" smtClean="0"/>
              <a:t>Ladislav</a:t>
            </a:r>
            <a:r>
              <a:rPr lang="en-US" sz="1800" dirty="0" smtClean="0"/>
              <a:t> </a:t>
            </a:r>
            <a:r>
              <a:rPr lang="en-US" sz="1800" dirty="0" err="1" smtClean="0"/>
              <a:t>Dvorský</a:t>
            </a:r>
            <a:r>
              <a:rPr lang="en-US" sz="1800" dirty="0" smtClean="0"/>
              <a:t>, </a:t>
            </a:r>
            <a:r>
              <a:rPr lang="en-US" sz="1800" dirty="0" err="1" smtClean="0"/>
              <a:t>Ilustrace:Kateřina</a:t>
            </a:r>
            <a:r>
              <a:rPr lang="en-US" sz="1800" dirty="0" smtClean="0"/>
              <a:t> </a:t>
            </a:r>
            <a:r>
              <a:rPr lang="en-US" sz="1800" dirty="0" err="1" smtClean="0"/>
              <a:t>Lovis</a:t>
            </a:r>
            <a:r>
              <a:rPr lang="en-US" sz="1800" dirty="0" smtClean="0"/>
              <a:t>, </a:t>
            </a:r>
            <a:r>
              <a:rPr lang="en-US" sz="1800" dirty="0" err="1" smtClean="0"/>
              <a:t>naklad</a:t>
            </a:r>
            <a:r>
              <a:rPr lang="en-US" sz="1800" dirty="0" smtClean="0"/>
              <a:t>. Alter, 2001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en-US" sz="1800" dirty="0" smtClean="0"/>
              <a:t>MÜHLHAUSEROVÁ a </a:t>
            </a:r>
            <a:r>
              <a:rPr lang="en-US" sz="1800" dirty="0" err="1" smtClean="0"/>
              <a:t>kol</a:t>
            </a:r>
            <a:r>
              <a:rPr lang="en-US" sz="1800" dirty="0" smtClean="0"/>
              <a:t>. </a:t>
            </a:r>
            <a:r>
              <a:rPr lang="en-US" sz="1800" i="1" dirty="0" err="1" smtClean="0"/>
              <a:t>Český</a:t>
            </a:r>
            <a:r>
              <a:rPr lang="en-US" sz="1800" i="1" dirty="0" smtClean="0"/>
              <a:t> </a:t>
            </a:r>
            <a:r>
              <a:rPr lang="en-US" sz="1800" i="1" dirty="0" err="1" smtClean="0"/>
              <a:t>jazyk</a:t>
            </a:r>
            <a:r>
              <a:rPr lang="en-US" sz="1800" i="1" dirty="0" smtClean="0"/>
              <a:t> 3 - </a:t>
            </a:r>
            <a:r>
              <a:rPr lang="en-US" sz="1800" i="1" dirty="0" err="1" smtClean="0"/>
              <a:t>učebnice</a:t>
            </a:r>
            <a:r>
              <a:rPr lang="en-US" sz="1800" i="1" dirty="0" smtClean="0"/>
              <a:t> pro 3. </a:t>
            </a:r>
            <a:r>
              <a:rPr lang="en-US" sz="1800" i="1" dirty="0" err="1" smtClean="0"/>
              <a:t>ročník</a:t>
            </a:r>
            <a:r>
              <a:rPr lang="en-US" sz="1800" dirty="0" smtClean="0"/>
              <a:t>. Brno: </a:t>
            </a:r>
            <a:r>
              <a:rPr lang="en-US" sz="1800" dirty="0" err="1" smtClean="0"/>
              <a:t>Nová</a:t>
            </a:r>
            <a:r>
              <a:rPr lang="en-US" sz="1800" dirty="0" smtClean="0"/>
              <a:t> </a:t>
            </a:r>
            <a:r>
              <a:rPr lang="en-US" sz="1800" dirty="0" err="1" smtClean="0"/>
              <a:t>škola</a:t>
            </a:r>
            <a:r>
              <a:rPr lang="en-US" sz="1800" dirty="0" smtClean="0"/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obrázky: </a:t>
            </a:r>
            <a:r>
              <a:rPr lang="cs-CZ" sz="1800" dirty="0" smtClean="0">
                <a:hlinkClick r:id="rId2"/>
              </a:rPr>
              <a:t>www.office.</a:t>
            </a:r>
            <a:r>
              <a:rPr lang="cs-CZ" sz="1800" dirty="0" err="1" smtClean="0">
                <a:hlinkClick r:id="rId2"/>
              </a:rPr>
              <a:t>microsoft.com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777</TotalTime>
  <Words>525</Words>
  <Application>Microsoft Office PowerPoint</Application>
  <PresentationFormat>Vlastní</PresentationFormat>
  <Paragraphs>141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 </vt:lpstr>
      <vt:lpstr>Co jsou podstatná jména?</vt:lpstr>
      <vt:lpstr>Na podstatná jména si můžeme ukázat ukazovacími zájmeny</vt:lpstr>
      <vt:lpstr>U podstatných jmen určujeme ROD</vt:lpstr>
      <vt:lpstr>Pomocí ukazovacích zájmen ten, ta, to, určíme rod podstatných jmen hravě:</vt:lpstr>
      <vt:lpstr>Pomocí ukazovacích zájmen ten, ta, to určíme rod podstatných jmen hravě:</vt:lpstr>
      <vt:lpstr>Pomocí ukazovacích zájmen ten, ta, to určíme rod podstatných jmen hravě:</vt:lpstr>
      <vt:lpstr>Pomocí ukazovacích zájmen ten, ta, to určíme rod podstatných jmen hravě:</vt:lpstr>
      <vt:lpstr>Podstatným jménem mohou být               ale také názvy</vt:lpstr>
      <vt:lpstr>Podtrhněte ve větách podstatná jména různými barvami:</vt:lpstr>
      <vt:lpstr>Podtrhněte ve větách podstatná jména různými barvami:</vt:lpstr>
      <vt:lpstr>Zdroje: učebnice: Český jazyk pro třetí ročník, PhDr. Ladislav Dvorský, Ilustrace:Kateřina Lovis, naklad. Alter, 2001  MÜHLHAUSEROVÁ a kol. Český jazyk 3 - učebnice pro 3. ročník. Brno: Nová škola, 2003, ISBN 80-7289-088-3 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PJ - třídění, rod</dc:title>
  <dc:subject>Český jazyk</dc:subject>
  <dc:creator>Mgr. Jana Kneřová</dc:creator>
  <cp:lastModifiedBy>Jana Kneřová</cp:lastModifiedBy>
  <cp:revision>101</cp:revision>
  <cp:lastPrinted>1601-01-01T00:00:00Z</cp:lastPrinted>
  <dcterms:created xsi:type="dcterms:W3CDTF">2011-08-21T18:05:50Z</dcterms:created>
  <dcterms:modified xsi:type="dcterms:W3CDTF">2013-01-14T09:29:58Z</dcterms:modified>
  <cp:category>Slovní druhy</cp:category>
</cp:coreProperties>
</file>