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1" r:id="rId5"/>
    <p:sldId id="262" r:id="rId6"/>
    <p:sldId id="263" r:id="rId7"/>
    <p:sldId id="264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D34E4-0D1B-419D-92D8-366AE148FF4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9B40EE4-E5DD-4D2B-A91C-69038CA4B3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D34E4-0D1B-419D-92D8-366AE148FF4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9B40EE4-E5DD-4D2B-A91C-69038CA4B3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D34E4-0D1B-419D-92D8-366AE148FF4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B40EE4-E5DD-4D2B-A91C-69038CA4B39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D34E4-0D1B-419D-92D8-366AE148FF4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B40EE4-E5DD-4D2B-A91C-69038CA4B3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D34E4-0D1B-419D-92D8-366AE148FF4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9B40EE4-E5DD-4D2B-A91C-69038CA4B39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D34E4-0D1B-419D-92D8-366AE148FF4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B40EE4-E5DD-4D2B-A91C-69038CA4B3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D34E4-0D1B-419D-92D8-366AE148FF4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B40EE4-E5DD-4D2B-A91C-69038CA4B3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D34E4-0D1B-419D-92D8-366AE148FF4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B40EE4-E5DD-4D2B-A91C-69038CA4B3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D34E4-0D1B-419D-92D8-366AE148FF4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B40EE4-E5DD-4D2B-A91C-69038CA4B39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D34E4-0D1B-419D-92D8-366AE148FF4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B40EE4-E5DD-4D2B-A91C-69038CA4B3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D34E4-0D1B-419D-92D8-366AE148FF4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B40EE4-E5DD-4D2B-A91C-69038CA4B3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27D34E4-0D1B-419D-92D8-366AE148FF4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9B40EE4-E5DD-4D2B-A91C-69038CA4B39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1/1b/Nohavica_concert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4/46/Nohavica_jaromir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biLevel thresh="25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6319726"/>
              </p:ext>
            </p:extLst>
          </p:nvPr>
        </p:nvGraphicFramePr>
        <p:xfrm>
          <a:off x="900530" y="2420888"/>
          <a:ext cx="7556343" cy="1800200"/>
        </p:xfrm>
        <a:graphic>
          <a:graphicData uri="http://schemas.openxmlformats.org/drawingml/2006/table">
            <a:tbl>
              <a:tblPr/>
              <a:tblGrid>
                <a:gridCol w="3184384"/>
                <a:gridCol w="4371959"/>
              </a:tblGrid>
              <a:tr h="6252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4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84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946957" y="486916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VY_32_INOVACE_XVII_2_16_Jaromír Nohavica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XVII</a:t>
            </a:r>
            <a:r>
              <a:rPr lang="cs-CZ" b="1" dirty="0" smtClean="0"/>
              <a:t>        Sada číslo</a:t>
            </a:r>
            <a:r>
              <a:rPr lang="cs-CZ" dirty="0" smtClean="0"/>
              <a:t>:</a:t>
            </a:r>
            <a:r>
              <a:rPr lang="cs-CZ" b="1" dirty="0" smtClean="0"/>
              <a:t>   </a:t>
            </a:r>
            <a:r>
              <a:rPr lang="cs-CZ" dirty="0" smtClean="0"/>
              <a:t>2</a:t>
            </a:r>
            <a:r>
              <a:rPr lang="cs-CZ" b="1" dirty="0" smtClean="0"/>
              <a:t>       Pořadové číslo DUM:  </a:t>
            </a:r>
            <a:r>
              <a:rPr lang="cs-CZ" dirty="0" smtClean="0"/>
              <a:t>16</a:t>
            </a:r>
            <a:r>
              <a:rPr lang="cs-CZ" b="1" dirty="0" smtClean="0"/>
              <a:t>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 </a:t>
            </a:r>
            <a:r>
              <a:rPr lang="cs-CZ" dirty="0" smtClean="0"/>
              <a:t>Mgr. Zuzana </a:t>
            </a:r>
            <a:r>
              <a:rPr lang="cs-CZ" dirty="0" err="1" smtClean="0"/>
              <a:t>Pácaltová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503548" y="5301208"/>
            <a:ext cx="8640960" cy="72008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620688"/>
            <a:ext cx="7070265" cy="1420686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28819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biLevel thresh="25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67544" y="548680"/>
            <a:ext cx="8424936" cy="6120680"/>
          </a:xfrm>
          <a:prstGeom prst="rect">
            <a:avLst/>
          </a:prstGeom>
          <a:solidFill>
            <a:schemeClr val="bg1"/>
          </a:solidFill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000" b="1" dirty="0" smtClean="0"/>
              <a:t>Anotace: </a:t>
            </a:r>
            <a:r>
              <a:rPr lang="cs-CZ" sz="2000" dirty="0" smtClean="0"/>
              <a:t>Seznámení s životem a tvorbou Jaromíra Nohavici.</a:t>
            </a:r>
            <a:br>
              <a:rPr lang="cs-CZ" sz="2000" dirty="0" smtClean="0"/>
            </a:br>
            <a:endParaRPr lang="cs-CZ" sz="2000" dirty="0" smtClean="0"/>
          </a:p>
          <a:p>
            <a:pPr algn="l"/>
            <a:r>
              <a:rPr lang="cs-CZ" sz="2000" b="1" dirty="0" smtClean="0"/>
              <a:t>Očekávaný výstup: </a:t>
            </a:r>
            <a:r>
              <a:rPr lang="cs-CZ" sz="2000" dirty="0" smtClean="0"/>
              <a:t>Žák zná základní údaje o životě a tvorbě Jaromíra Nohavici.</a:t>
            </a:r>
          </a:p>
          <a:p>
            <a:pPr algn="l"/>
            <a:endParaRPr lang="cs-CZ" sz="2000" dirty="0" smtClean="0"/>
          </a:p>
          <a:p>
            <a:pPr algn="l"/>
            <a:r>
              <a:rPr lang="cs-CZ" sz="2000" b="1" dirty="0" smtClean="0"/>
              <a:t>Druh učebního materiálu: </a:t>
            </a:r>
            <a:r>
              <a:rPr lang="cs-CZ" sz="2000" dirty="0" smtClean="0"/>
              <a:t>prezentace</a:t>
            </a:r>
          </a:p>
          <a:p>
            <a:pPr algn="l"/>
            <a:r>
              <a:rPr lang="cs-CZ" sz="2000" b="1" dirty="0" smtClean="0"/>
              <a:t>Typická věková skupina: </a:t>
            </a:r>
            <a:r>
              <a:rPr lang="cs-CZ" sz="2000" dirty="0" smtClean="0"/>
              <a:t>9 – 11 let</a:t>
            </a:r>
            <a:br>
              <a:rPr lang="cs-CZ" sz="2000" dirty="0" smtClean="0"/>
            </a:br>
            <a:endParaRPr lang="cs-CZ" sz="2000" dirty="0" smtClean="0"/>
          </a:p>
          <a:p>
            <a:pPr algn="l"/>
            <a:r>
              <a:rPr lang="cs-CZ" sz="2000" b="1" dirty="0" smtClean="0"/>
              <a:t>Klíčová slova: </a:t>
            </a:r>
            <a:r>
              <a:rPr lang="cs-CZ" sz="2000" dirty="0" smtClean="0"/>
              <a:t>Jaromír Nohavica</a:t>
            </a:r>
          </a:p>
          <a:p>
            <a:pPr algn="l"/>
            <a:r>
              <a:rPr lang="cs-CZ" sz="2000" b="1" dirty="0" smtClean="0"/>
              <a:t>Pomůcky a materiál: </a:t>
            </a:r>
            <a:r>
              <a:rPr lang="cs-CZ" sz="2000" dirty="0" smtClean="0"/>
              <a:t>interaktivní tabule</a:t>
            </a:r>
          </a:p>
          <a:p>
            <a:pPr algn="l"/>
            <a:endParaRPr lang="cs-CZ" sz="2000" b="1" dirty="0" smtClean="0"/>
          </a:p>
          <a:p>
            <a:pPr algn="l"/>
            <a:r>
              <a:rPr lang="cs-CZ" sz="2000" b="1" dirty="0" smtClean="0"/>
              <a:t>Potřebný čas pro výuku DUM:</a:t>
            </a:r>
            <a:r>
              <a:rPr lang="cs-CZ" sz="2000" dirty="0" smtClean="0"/>
              <a:t> 20 minut</a:t>
            </a:r>
            <a:br>
              <a:rPr lang="cs-CZ" sz="2000" dirty="0" smtClean="0"/>
            </a:br>
            <a:endParaRPr lang="cs-CZ" sz="2000" dirty="0" smtClean="0"/>
          </a:p>
          <a:p>
            <a:pPr algn="l"/>
            <a:r>
              <a:rPr lang="cs-CZ" sz="2000" b="1" dirty="0" smtClean="0"/>
              <a:t>Metodické zhodnocení a popis práce s digitálním učebním materiálem:     </a:t>
            </a:r>
            <a:r>
              <a:rPr lang="cs-CZ" sz="2000" dirty="0" smtClean="0"/>
              <a:t>Žáci sledují prezentaci a podrobnější výklad učitele mohou doplnit vlastními poznatky o Jaromíru Nohavicovi.</a:t>
            </a:r>
            <a:br>
              <a:rPr lang="cs-CZ" sz="2000" dirty="0" smtClean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780890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Jaromír Nohavica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92036"/>
            <a:ext cx="3691136" cy="1442790"/>
          </a:xfrm>
        </p:spPr>
        <p:txBody>
          <a:bodyPr/>
          <a:lstStyle/>
          <a:p>
            <a:r>
              <a:rPr lang="cs-CZ" dirty="0" smtClean="0"/>
              <a:t>7. června 1953    v Ostravě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5" name="Picture 2" descr="File:Nohavica concert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1" r="13391"/>
          <a:stretch/>
        </p:blipFill>
        <p:spPr bwMode="auto">
          <a:xfrm>
            <a:off x="4211960" y="1700808"/>
            <a:ext cx="4783015" cy="4994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251520" y="3212976"/>
            <a:ext cx="3816424" cy="144279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Písničkář, zpěvák, textař, překladatel.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9471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Jaromír Nohavica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496944" cy="5445224"/>
          </a:xfrm>
        </p:spPr>
        <p:txBody>
          <a:bodyPr>
            <a:normAutofit/>
          </a:bodyPr>
          <a:lstStyle/>
          <a:p>
            <a:r>
              <a:rPr lang="cs-CZ" dirty="0" smtClean="0"/>
              <a:t>Měl několik zaměstnání, byl mj. dělník             a knihovník.</a:t>
            </a:r>
          </a:p>
          <a:p>
            <a:endParaRPr lang="cs-CZ" dirty="0" smtClean="0"/>
          </a:p>
          <a:p>
            <a:r>
              <a:rPr lang="cs-CZ" dirty="0" smtClean="0"/>
              <a:t>Spolupracoval s Českým rozhlasem v Ostravě.</a:t>
            </a:r>
          </a:p>
          <a:p>
            <a:endParaRPr lang="cs-CZ" dirty="0" smtClean="0"/>
          </a:p>
          <a:p>
            <a:r>
              <a:rPr lang="cs-CZ" dirty="0" smtClean="0"/>
              <a:t>Dnes  je umělec na volné noze.</a:t>
            </a:r>
          </a:p>
          <a:p>
            <a:endParaRPr lang="cs-CZ" dirty="0"/>
          </a:p>
          <a:p>
            <a:r>
              <a:rPr lang="cs-CZ" dirty="0" smtClean="0"/>
              <a:t>Nemá hudební vzdělání. Ve hře na kytaru, housle, flétny a tahací harmoniku je samouk.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9447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Jaromír Nohavica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11960" y="1686566"/>
            <a:ext cx="4680520" cy="5445224"/>
          </a:xfrm>
        </p:spPr>
        <p:txBody>
          <a:bodyPr>
            <a:normAutofit/>
          </a:bodyPr>
          <a:lstStyle/>
          <a:p>
            <a:r>
              <a:rPr lang="cs-CZ" b="1" dirty="0" smtClean="0"/>
              <a:t>Alba:                 </a:t>
            </a:r>
            <a:r>
              <a:rPr lang="cs-CZ" dirty="0" err="1" smtClean="0"/>
              <a:t>Darmoděj</a:t>
            </a:r>
            <a:r>
              <a:rPr lang="cs-CZ" dirty="0" smtClean="0"/>
              <a:t>               Osmá barva duhy             </a:t>
            </a:r>
            <a:r>
              <a:rPr lang="cs-CZ" dirty="0" err="1" smtClean="0"/>
              <a:t>Mikymauzoleum</a:t>
            </a:r>
            <a:r>
              <a:rPr lang="cs-CZ" dirty="0" smtClean="0"/>
              <a:t>        Divné století              Moje smutné srdce</a:t>
            </a:r>
          </a:p>
          <a:p>
            <a:endParaRPr lang="cs-CZ" dirty="0"/>
          </a:p>
          <a:p>
            <a:r>
              <a:rPr lang="cs-CZ" dirty="0" smtClean="0"/>
              <a:t>Role ve filmu </a:t>
            </a:r>
            <a:r>
              <a:rPr lang="cs-CZ" b="1" dirty="0" smtClean="0"/>
              <a:t>Rok ďábla</a:t>
            </a:r>
            <a:r>
              <a:rPr lang="cs-CZ" dirty="0" smtClean="0"/>
              <a:t>.</a:t>
            </a:r>
          </a:p>
        </p:txBody>
      </p:sp>
      <p:pic>
        <p:nvPicPr>
          <p:cNvPr id="4" name="Picture 2" descr="File:Nohavica jaromir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492" t="15864" r="31607" b="14955"/>
          <a:stretch/>
        </p:blipFill>
        <p:spPr bwMode="auto">
          <a:xfrm>
            <a:off x="467544" y="1700808"/>
            <a:ext cx="3296313" cy="4685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5439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Jaromír Nohavica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7092" y="980728"/>
            <a:ext cx="8784976" cy="5760640"/>
          </a:xfrm>
        </p:spPr>
        <p:txBody>
          <a:bodyPr>
            <a:normAutofit/>
          </a:bodyPr>
          <a:lstStyle/>
          <a:p>
            <a:endParaRPr lang="cs-CZ" dirty="0"/>
          </a:p>
          <a:p>
            <a:r>
              <a:rPr lang="cs-CZ" dirty="0" smtClean="0"/>
              <a:t>Pohybuje se mezi </a:t>
            </a:r>
            <a:r>
              <a:rPr lang="cs-CZ" dirty="0"/>
              <a:t>folkem a </a:t>
            </a:r>
            <a:r>
              <a:rPr lang="cs-CZ" dirty="0" smtClean="0"/>
              <a:t>folklórem.                      Je </a:t>
            </a:r>
            <a:r>
              <a:rPr lang="cs-CZ" dirty="0"/>
              <a:t>spjatý s poezií a </a:t>
            </a:r>
            <a:r>
              <a:rPr lang="cs-CZ" dirty="0" smtClean="0"/>
              <a:t>literaturou.                    Využívá prvky slovanské melodiky.</a:t>
            </a:r>
          </a:p>
          <a:p>
            <a:r>
              <a:rPr lang="cs-CZ" dirty="0" smtClean="0"/>
              <a:t>Má bohatou slovní zásobu, jemný humor, hraje si s jazykem a jeho vrstvami (knižní výrazy, spisovná čeština, vulgarismy).  </a:t>
            </a:r>
          </a:p>
          <a:p>
            <a:r>
              <a:rPr lang="cs-CZ" dirty="0" smtClean="0"/>
              <a:t>Široký záběr témat - kritizuje společnost, vyjadřuje politické postoje, věnuje se sportu, píše </a:t>
            </a:r>
            <a:r>
              <a:rPr lang="cs-CZ" dirty="0"/>
              <a:t>o </a:t>
            </a:r>
            <a:r>
              <a:rPr lang="cs-CZ" dirty="0" smtClean="0"/>
              <a:t>naději, víře, lásce, pomíjivosti života.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3809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Jaromír Nohavica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5008" y="1268760"/>
            <a:ext cx="8928992" cy="5589240"/>
          </a:xfrm>
        </p:spPr>
        <p:txBody>
          <a:bodyPr>
            <a:normAutofit/>
          </a:bodyPr>
          <a:lstStyle/>
          <a:p>
            <a:r>
              <a:rPr lang="cs-CZ" dirty="0"/>
              <a:t>Ovládá různé hudební útvary: valčík, balada, dětská </a:t>
            </a:r>
            <a:r>
              <a:rPr lang="cs-CZ" dirty="0" smtClean="0"/>
              <a:t>říkadla, popěvky.</a:t>
            </a:r>
          </a:p>
          <a:p>
            <a:endParaRPr lang="cs-CZ" dirty="0"/>
          </a:p>
          <a:p>
            <a:r>
              <a:rPr lang="cs-CZ" dirty="0"/>
              <a:t>Písně jsou prosté, samozřejmé, úderné.</a:t>
            </a:r>
          </a:p>
          <a:p>
            <a:endParaRPr lang="cs-CZ" dirty="0" smtClean="0"/>
          </a:p>
          <a:p>
            <a:r>
              <a:rPr lang="cs-CZ" dirty="0" smtClean="0"/>
              <a:t>Věnuje se práci pro děti                                  (album a kniha Tři čuníci s říkadly a pohádkami).</a:t>
            </a:r>
            <a:r>
              <a:rPr lang="cs-CZ" dirty="0"/>
              <a:t>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Písně pro děti: </a:t>
            </a:r>
            <a:r>
              <a:rPr lang="cs-CZ" b="1" dirty="0" smtClean="0"/>
              <a:t>Grónská </a:t>
            </a:r>
            <a:r>
              <a:rPr lang="cs-CZ" b="1" dirty="0"/>
              <a:t>písnička, Tři čuníci, </a:t>
            </a:r>
            <a:r>
              <a:rPr lang="cs-CZ" b="1" dirty="0" smtClean="0"/>
              <a:t>Delfíni, Lachtani, Krtek, Kozel, Voláme sluníčko.</a:t>
            </a: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4143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Jaromír Nohavica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568952" cy="4525963"/>
          </a:xfrm>
        </p:spPr>
        <p:txBody>
          <a:bodyPr/>
          <a:lstStyle/>
          <a:p>
            <a:r>
              <a:rPr lang="cs-CZ" dirty="0"/>
              <a:t>Zdroje: http://</a:t>
            </a:r>
            <a:r>
              <a:rPr lang="cs-CZ" dirty="0" smtClean="0"/>
              <a:t>commons.wikimedia.org/wiki/File:Nohavica_jaromir.jpg http</a:t>
            </a:r>
            <a:r>
              <a:rPr lang="cs-CZ" dirty="0"/>
              <a:t>://commons.wikimedia.org/wiki/File:Nohavica_concert.jpg</a:t>
            </a:r>
          </a:p>
        </p:txBody>
      </p:sp>
    </p:spTree>
    <p:extLst>
      <p:ext uri="{BB962C8B-B14F-4D97-AF65-F5344CB8AC3E}">
        <p14:creationId xmlns:p14="http://schemas.microsoft.com/office/powerpoint/2010/main" val="87325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327</TotalTime>
  <Words>281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Prezentace aplikace PowerPoint</vt:lpstr>
      <vt:lpstr>Jaromír Nohavica</vt:lpstr>
      <vt:lpstr>Jaromír Nohavica</vt:lpstr>
      <vt:lpstr>Jaromír Nohavica</vt:lpstr>
      <vt:lpstr>Jaromír Nohavica</vt:lpstr>
      <vt:lpstr>Jaromír Nohavica</vt:lpstr>
      <vt:lpstr>Jaromír Nohavica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Pácaltová</dc:creator>
  <cp:lastModifiedBy>Zuzana Pácaltová</cp:lastModifiedBy>
  <cp:revision>15</cp:revision>
  <dcterms:created xsi:type="dcterms:W3CDTF">2013-08-22T20:51:00Z</dcterms:created>
  <dcterms:modified xsi:type="dcterms:W3CDTF">2013-11-10T15:07:57Z</dcterms:modified>
</cp:coreProperties>
</file>