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3"/>
  </p:notesMasterIdLst>
  <p:sldIdLst>
    <p:sldId id="256" r:id="rId2"/>
    <p:sldId id="257" r:id="rId3"/>
    <p:sldId id="260" r:id="rId4"/>
    <p:sldId id="273" r:id="rId5"/>
    <p:sldId id="279" r:id="rId6"/>
    <p:sldId id="286" r:id="rId7"/>
    <p:sldId id="280" r:id="rId8"/>
    <p:sldId id="288" r:id="rId9"/>
    <p:sldId id="289" r:id="rId10"/>
    <p:sldId id="290" r:id="rId11"/>
    <p:sldId id="272" r:id="rId12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40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764131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8000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9277310"/>
              </p:ext>
            </p:extLst>
          </p:nvPr>
        </p:nvGraphicFramePr>
        <p:xfrm>
          <a:off x="647824" y="2627709"/>
          <a:ext cx="9001000" cy="3880257"/>
        </p:xfrm>
        <a:graphic>
          <a:graphicData uri="http://schemas.openxmlformats.org/drawingml/2006/table">
            <a:tbl>
              <a:tblPr/>
              <a:tblGrid>
                <a:gridCol w="4400491"/>
                <a:gridCol w="4600509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VY_32_INOVACE_03_ČJ_Podstatná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_         jména_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Pádové_otázky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3 - Slovní druhy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pády a pádovými otázkami. Vyhledávají podstatná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jména           v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textu, určují rod a pád.</a:t>
                      </a:r>
                      <a:endParaRPr lang="cs-CZ" sz="1800" kern="1200" baseline="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 obsahuje animace.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63848" y="1979637"/>
            <a:ext cx="8424936" cy="2840136"/>
          </a:xfrm>
          <a:prstGeom prst="rect">
            <a:avLst/>
          </a:prstGeom>
          <a:noFill/>
          <a:ln>
            <a:solidFill>
              <a:srgbClr val="008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755501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98670" y="5219997"/>
            <a:ext cx="6283771" cy="95103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905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Pádové otázky</a:t>
            </a:r>
            <a:endParaRPr lang="cs-CZ" sz="6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10" name="Obrázek 9" descr="a-letadlo 3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32600" y="323453"/>
            <a:ext cx="1647056" cy="1413723"/>
          </a:xfrm>
          <a:prstGeom prst="rect">
            <a:avLst/>
          </a:prstGeom>
        </p:spPr>
      </p:pic>
      <p:pic>
        <p:nvPicPr>
          <p:cNvPr id="5122" name="Picture 2" descr="C:\Documents and Settings\Alena T\Local Settings\Temporary Internet Files\Content.IE5\01G1XPGU\MC90043637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0" y="5003973"/>
            <a:ext cx="2160240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Vyhledejte podstatná jména: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75816" y="1763613"/>
            <a:ext cx="9217024" cy="37559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Maminka šla ven.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Chtěl jsem jít s maminkou také.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Maminko, pojď už!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O mamince mohu říct jen to nejlepší.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Bez maminky by mi bylo smutno.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Mamince by určitě bylo zase smutno beze mne.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Když vidím maminku, je mi hned dobře. 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75816" y="1763613"/>
            <a:ext cx="1938351" cy="55027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Maminka</a:t>
            </a:r>
            <a:endParaRPr lang="cs-CZ" sz="32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528144" y="2195661"/>
            <a:ext cx="2234907" cy="55027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maminkou</a:t>
            </a:r>
            <a:endParaRPr lang="cs-CZ" sz="32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75816" y="2699717"/>
            <a:ext cx="2074607" cy="55027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Maminko</a:t>
            </a:r>
            <a:r>
              <a:rPr lang="cs-CZ" sz="3200" b="1" dirty="0" smtClean="0">
                <a:solidFill>
                  <a:srgbClr val="FFC000"/>
                </a:solidFill>
              </a:rPr>
              <a:t>,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007864" y="3131765"/>
            <a:ext cx="1962397" cy="55027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mamince</a:t>
            </a:r>
            <a:endParaRPr lang="cs-CZ" sz="32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367904" y="3563813"/>
            <a:ext cx="1962397" cy="55027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maminky</a:t>
            </a:r>
            <a:endParaRPr lang="cs-CZ" sz="32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5816" y="3995861"/>
            <a:ext cx="1938351" cy="55027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Mamince</a:t>
            </a:r>
            <a:endParaRPr lang="cs-CZ" sz="32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808064" y="4931965"/>
            <a:ext cx="2098651" cy="55027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maminku</a:t>
            </a:r>
            <a:r>
              <a:rPr lang="cs-CZ" sz="3200" b="1" dirty="0" smtClean="0">
                <a:solidFill>
                  <a:srgbClr val="FFC000"/>
                </a:solidFill>
              </a:rPr>
              <a:t>,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5816" y="5796061"/>
            <a:ext cx="9145016" cy="1466171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Našli jsme různé tvary jednoho podstatného </a:t>
            </a:r>
          </a:p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 jména – maminka, liší se jenom zakončením.</a:t>
            </a:r>
            <a:endParaRPr lang="cs-CZ" sz="32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9" name="Picture 4" descr="C:\Documents and Settings\Alena T\Local Settings\Temporary Internet Files\Content.IE5\BEOPWMS8\MP9003089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08664" y="1331565"/>
            <a:ext cx="1654296" cy="2475256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43768" y="302737"/>
            <a:ext cx="979308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Tvary podstatných jmen se mění podle PÁDŮ.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5776" y="1691605"/>
            <a:ext cx="9673289" cy="722057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</a:rPr>
              <a:t>Čeština má celkem 7 pádů.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32000" y="2771725"/>
            <a:ext cx="5027787" cy="3785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Ale tyhle pády to rozhodně nejsou!</a:t>
            </a:r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Nadpis 6"/>
          <p:cNvSpPr txBox="1">
            <a:spLocks/>
          </p:cNvSpPr>
          <p:nvPr/>
        </p:nvSpPr>
        <p:spPr>
          <a:xfrm>
            <a:off x="215776" y="3995861"/>
            <a:ext cx="9649072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Pády určujeme pomocí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pádových otázek.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5364013"/>
            <a:ext cx="9673289" cy="198150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</a:rPr>
              <a:t>Skloňovat podstatná jména znamená měnit jejich tvary                 pomocí pádů.</a:t>
            </a:r>
            <a:endParaRPr lang="cs-CZ" sz="4400" b="1" dirty="0">
              <a:solidFill>
                <a:srgbClr val="FFC000"/>
              </a:solidFill>
            </a:endParaRPr>
          </a:p>
        </p:txBody>
      </p:sp>
      <p:pic>
        <p:nvPicPr>
          <p:cNvPr id="2" name="Picture 4" descr="C:\Documents and Settings\Alena T\Local Settings\Temporary Internet Files\Content.IE5\EQZNP7W4\MC9000788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784" y="2051645"/>
            <a:ext cx="2260886" cy="1884809"/>
          </a:xfrm>
          <a:prstGeom prst="rect">
            <a:avLst/>
          </a:prstGeom>
          <a:noFill/>
        </p:spPr>
      </p:pic>
      <p:pic>
        <p:nvPicPr>
          <p:cNvPr id="2054" name="Picture 6" descr="C:\Documents and Settings\Alena T\Local Settings\Temporary Internet Files\Content.IE5\EQZNP7W4\MC9004361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44568" y="2627709"/>
            <a:ext cx="2273548" cy="1089735"/>
          </a:xfrm>
          <a:prstGeom prst="rect">
            <a:avLst/>
          </a:prstGeom>
          <a:noFill/>
        </p:spPr>
      </p:pic>
      <p:sp>
        <p:nvSpPr>
          <p:cNvPr id="24" name="Čtyřcípá hvězda 23"/>
          <p:cNvSpPr/>
          <p:nvPr/>
        </p:nvSpPr>
        <p:spPr>
          <a:xfrm>
            <a:off x="215776" y="2123653"/>
            <a:ext cx="1800200" cy="1584176"/>
          </a:xfrm>
          <a:prstGeom prst="star4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Čtyřcípá hvězda 25"/>
          <p:cNvSpPr/>
          <p:nvPr/>
        </p:nvSpPr>
        <p:spPr>
          <a:xfrm>
            <a:off x="7560592" y="2339677"/>
            <a:ext cx="1800200" cy="1584176"/>
          </a:xfrm>
          <a:prstGeom prst="star4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17" grpId="0" animBg="1"/>
      <p:bldP spid="18" grpId="0" animBg="1"/>
      <p:bldP spid="24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4536256" y="1763613"/>
            <a:ext cx="2903359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maminka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328344" y="2339677"/>
            <a:ext cx="2885598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maminky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3768" y="6372125"/>
            <a:ext cx="9649072" cy="1122743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MAMINKA. </a:t>
            </a:r>
            <a:endParaRPr lang="cs-CZ" sz="36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Při určování pádů si pomáháme pádovými otázkami: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4339650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1. pád – kdo? co?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3768" y="2339677"/>
            <a:ext cx="5160387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2. pád – koho? čeho?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915741"/>
            <a:ext cx="5416868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3. pád – komu? čemu?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3768" y="3491805"/>
            <a:ext cx="4621778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4. pád – koho? co?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4067869"/>
            <a:ext cx="6673622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5. pád – oslovujeme, voláme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3768" y="4643933"/>
            <a:ext cx="6288901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3768" y="5219997"/>
            <a:ext cx="4698722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7. pád – kým? čím?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4368" y="2915741"/>
            <a:ext cx="2903359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mamince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000697" y="2339677"/>
            <a:ext cx="2079928" cy="693460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(pomocné slovíčko 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BEZ</a:t>
            </a:r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 koho, čeho)</a:t>
            </a:r>
          </a:p>
          <a:p>
            <a:endParaRPr lang="cs-CZ" sz="1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52280" y="3491805"/>
            <a:ext cx="2903359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maminku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768504" y="4067869"/>
            <a:ext cx="3041474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maminko!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59121" y="4643933"/>
            <a:ext cx="3621504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(o)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mamince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896296" y="5219997"/>
            <a:ext cx="319536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maminkou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000697" y="5219997"/>
            <a:ext cx="2079928" cy="693460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(pomocné slovíčko 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S</a:t>
            </a:r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 kým, čím?)</a:t>
            </a:r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7" grpId="0" animBg="1"/>
      <p:bldP spid="18" grpId="0" animBg="1"/>
      <p:bldP spid="4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43768" y="302737"/>
            <a:ext cx="979308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Určete pád:</a:t>
            </a:r>
            <a:endParaRPr lang="cs-CZ" sz="6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43768" y="1763613"/>
            <a:ext cx="9649072" cy="524470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endParaRPr lang="cs-CZ" sz="2400" b="1" dirty="0" smtClean="0">
              <a:solidFill>
                <a:srgbClr val="FFC000"/>
              </a:solidFill>
            </a:endParaRPr>
          </a:p>
          <a:p>
            <a:endParaRPr lang="cs-CZ" sz="2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Maminka</a:t>
            </a:r>
            <a:r>
              <a:rPr lang="cs-CZ" sz="2400" b="1" dirty="0" smtClean="0">
                <a:solidFill>
                  <a:srgbClr val="FFC000"/>
                </a:solidFill>
              </a:rPr>
              <a:t> šla ven.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Chtěl jsem jít s 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maminkou</a:t>
            </a:r>
            <a:r>
              <a:rPr lang="cs-CZ" sz="2400" b="1" dirty="0" smtClean="0">
                <a:solidFill>
                  <a:srgbClr val="FFC000"/>
                </a:solidFill>
              </a:rPr>
              <a:t> také.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Maminko</a:t>
            </a:r>
            <a:r>
              <a:rPr lang="cs-CZ" sz="2400" b="1" dirty="0" smtClean="0">
                <a:solidFill>
                  <a:srgbClr val="FFC000"/>
                </a:solidFill>
              </a:rPr>
              <a:t>, pojď už!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O 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mamince</a:t>
            </a:r>
            <a:r>
              <a:rPr lang="cs-CZ" sz="2400" b="1" dirty="0" smtClean="0">
                <a:solidFill>
                  <a:srgbClr val="FFC000"/>
                </a:solidFill>
              </a:rPr>
              <a:t> mohu říct jen to nejlepší.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Bez 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maminky</a:t>
            </a:r>
            <a:r>
              <a:rPr lang="cs-CZ" sz="2400" b="1" dirty="0" smtClean="0">
                <a:solidFill>
                  <a:srgbClr val="FFC000"/>
                </a:solidFill>
              </a:rPr>
              <a:t> by mi bylo smutno.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Mamince</a:t>
            </a:r>
            <a:r>
              <a:rPr lang="cs-CZ" sz="2400" b="1" dirty="0" smtClean="0">
                <a:solidFill>
                  <a:srgbClr val="FFC000"/>
                </a:solidFill>
              </a:rPr>
              <a:t> by určitě bylo zase smutno beze mne.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Když vidím 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maminku</a:t>
            </a:r>
            <a:r>
              <a:rPr lang="cs-CZ" sz="2400" b="1" dirty="0" smtClean="0">
                <a:solidFill>
                  <a:srgbClr val="FFC000"/>
                </a:solidFill>
              </a:rPr>
              <a:t>, je mi hned dobře. 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408464" y="1691605"/>
            <a:ext cx="3517310" cy="3183757"/>
          </a:xfrm>
          <a:prstGeom prst="rect">
            <a:avLst/>
          </a:prstGeom>
          <a:solidFill>
            <a:srgbClr val="008000"/>
          </a:solidFill>
          <a:ln w="1905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1. pád – kdo? co?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2. pád – koho? čeho?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3. Pád – komu? čemu?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4. Pád – koho? co?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5. Pád – oslovujeme,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               voláme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6. Pád – (o) kom? 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               (o) čem?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7. Pád – kým? čím?</a:t>
            </a:r>
            <a:endParaRPr lang="cs-CZ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3808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1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48224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7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96096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5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00152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6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23888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2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43968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3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20032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4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pic>
        <p:nvPicPr>
          <p:cNvPr id="3076" name="Picture 4" descr="C:\Documents and Settings\Alena T\Local Settings\Temporary Internet Files\Content.IE5\01G1XPGU\MP9004094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60592" y="5580037"/>
            <a:ext cx="2376017" cy="1581536"/>
          </a:xfrm>
          <a:prstGeom prst="rect">
            <a:avLst/>
          </a:prstGeom>
          <a:noFill/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36656E-6 7.68101E-6 C 0.00142 -0.01028 0.00047 -0.02182 0.00346 -0.03147 C 0.00771 -0.04511 0.01417 -0.0533 0.02236 -0.06295 C 0.02944 -0.07114 0.03543 -0.07995 0.04472 -0.08331 C 0.05054 -0.09107 0.05668 -0.09779 0.06235 -0.10555 C 0.06802 -0.1129 0.07574 -0.11773 0.08125 -0.12591 C 0.08896 -0.13724 0.09416 -0.15089 0.1025 -0.1618 C 0.10723 -0.17733 0.10376 -0.16704 0.11415 -0.1916 C 0.11809 -0.20083 0.12093 -0.22098 0.1225 -0.23252 C 0.12171 -0.25246 0.12156 -0.2724 0.12014 -0.29212 C 0.11951 -0.30031 0.10565 -0.32822 0.09888 -0.33137 C 0.094 -0.34102 0.09983 -0.33116 0.08943 -0.34081 C 0.07841 -0.3511 0.06503 -0.36453 0.05763 -0.38006 C 0.05212 -0.3916 0.04834 -0.40335 0.04472 -0.41615 C 0.0433 -0.4214 0.03999 -0.43189 0.03999 -0.43189 C 0.03747 -0.45246 0.03763 -0.46778 0.03889 -0.48982 C 0.03952 -0.50241 0.0433 -0.515 0.04472 -0.52759 C 0.04393 -0.55214 0.05054 -0.57985 0.04125 -0.60125 C 0.03747 -0.60986 0.03244 -0.61804 0.02818 -0.62644 C 0.02063 -0.64134 0.0296 -0.6256 0.02472 -0.63735 C 0.02031 -0.64805 0.01874 -0.64721 0.01874 -0.65938 " pathEditMode="relative" ptsTypes="ffffffffffffffffffffA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6306E-6 7.68101E-6 C -0.0011 -0.01993 0.00142 -0.05036 -0.01291 -0.06442 C -0.017 -0.07261 -0.02267 -0.07491 -0.02818 -0.08016 C -0.0296 -0.08142 -0.03038 -0.08373 -0.0318 -0.08478 C -0.03322 -0.08583 -0.03495 -0.08562 -0.03653 -0.08646 C -0.04298 -0.08982 -0.04849 -0.09401 -0.05526 -0.0959 C -0.06077 -0.09947 -0.06676 -0.1022 -0.0718 -0.10681 C -0.07463 -0.11269 -0.07857 -0.11563 -0.08234 -0.12087 C -0.08471 -0.13011 -0.09069 -0.13724 -0.09415 -0.14606 C -0.09762 -0.15487 -0.09951 -0.16474 -0.10124 -0.17439 C -0.10014 -0.19139 -0.09951 -0.20146 -0.09069 -0.21363 C -0.08738 -0.2256 -0.09274 -0.20902 -0.0836 -0.22308 C -0.08219 -0.22518 -0.0825 -0.22853 -0.08124 -0.23084 C -0.07778 -0.23735 -0.06203 -0.24281 -0.05652 -0.24658 C -0.04456 -0.25477 -0.03275 -0.26442 -0.01999 -0.27009 C -0.01243 -0.28016 -0.0044 -0.28877 0.00237 -0.29989 C 0.00315 -0.30535 0.00615 -0.31017 0.00599 -0.31563 C 0.00536 -0.3362 0.00441 -0.34501 -0.00236 -0.35949 C -0.00472 -0.37271 -0.0118 -0.37607 -0.01999 -0.38153 C -0.03259 -0.38992 -0.0477 -0.39559 -0.06125 -0.40041 C -0.06802 -0.40671 -0.07668 -0.40713 -0.08471 -0.40818 C -0.09321 -0.41112 -0.09841 -0.41573 -0.10486 -0.42392 C -0.10722 -0.43 -0.11021 -0.43399 -0.11305 -0.43966 C -0.11447 -0.44553 -0.11777 -0.44994 -0.12013 -0.4554 C -0.12155 -0.45855 -0.12486 -0.46484 -0.12486 -0.46484 C -0.12722 -0.47827 -0.12439 -0.464 -0.12832 -0.47722 C -0.12927 -0.48037 -0.13068 -0.48667 -0.13068 -0.48667 C -0.12974 -0.51395 -0.12832 -0.54102 -0.12832 -0.5683 " pathEditMode="relative" ptsTypes="fffffffffffffffffffffffffffA"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7693E-6 8.63589E-6 C 0.00237 -0.01007 0.00221 -0.03483 0.00709 -0.04386 C 0.01071 -0.05057 0.01496 -0.05246 0.02 -0.05645 C 0.02236 -0.05834 0.02472 -0.06065 0.02709 -0.06274 C 0.02819 -0.06379 0.03055 -0.06589 0.03055 -0.06589 C 0.03512 -0.07513 0.05181 -0.08814 0.05999 -0.09108 C 0.06409 -0.09464 0.07306 -0.10052 0.07306 -0.10052 C 0.07385 -0.10199 0.07448 -0.10388 0.07542 -0.10514 C 0.07684 -0.10702 0.07905 -0.10786 0.08015 -0.10996 C 0.08109 -0.11164 0.08062 -0.11416 0.08125 -0.11605 C 0.0822 -0.11941 0.08377 -0.12234 0.08487 -0.12549 C 0.08613 -0.12969 0.08723 -0.13389 0.08834 -0.13808 C 0.08755 -0.15382 0.08802 -0.16977 0.08597 -0.1853 C 0.08282 -0.20986 0.05999 -0.2214 0.04472 -0.2277 C 0.03732 -0.23063 0.03386 -0.23399 0.02598 -0.23546 C -0.00913 -0.23294 -0.0022 -0.23252 -0.05416 -0.23693 C -0.05857 -0.23735 -0.06707 -0.24008 -0.06707 -0.24008 C -0.08329 -0.25099 -0.09258 -0.26337 -0.1036 -0.28247 C -0.10486 -0.28457 -0.10628 -0.28646 -0.10722 -0.28877 C -0.10801 -0.29087 -0.10848 -0.29317 -0.10959 -0.29506 C -0.11085 -0.29737 -0.11305 -0.29884 -0.11431 -0.30136 C -0.1162 -0.30535 -0.11903 -0.31395 -0.11903 -0.31395 C -0.12187 -0.33074 -0.12077 -0.32318 -0.1225 -0.33599 C -0.12171 -0.34879 -0.12187 -0.36285 -0.11903 -0.37523 C -0.12202 -0.41217 -0.11667 -0.40713 -0.14139 -0.40503 C -0.14722 -0.40398 -0.15336 -0.40377 -0.15903 -0.40188 C -0.16123 -0.40104 -0.16281 -0.39832 -0.16485 -0.39706 C -0.17225 -0.39223 -0.17761 -0.38929 -0.18485 -0.383 C -0.18768 -0.38069 -0.1965 -0.37985 -0.20028 -0.37838 C -0.20217 -0.37943 -0.20658 -0.3788 -0.20611 -0.38153 C -0.20548 -0.38467 -0.19902 -0.38467 -0.19902 -0.38467 C -0.19351 -0.40797 -0.19871 -0.43966 -0.20028 -0.46148 C -0.20674 -0.44868 -0.21477 -0.45645 -0.22736 -0.45834 C -0.23114 -0.46023 -0.23508 -0.464 -0.23791 -0.46778 C -0.23823 -0.4682 -0.23712 -0.46778 -0.23681 -0.46778 " pathEditMode="relative" ptsTypes="ffffffffffffffffffffffffffffffffffA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36656E-6 1.77335E-6 C 0.00331 -0.01091 0.00709 -0.03127 0.01181 -0.04092 C 0.01307 -0.04344 0.01512 -0.04491 0.01638 -0.04722 C 0.01748 -0.04911 0.01764 -0.05162 0.01874 -0.05351 C 0.02787 -0.0682 0.04283 -0.08562 0.05653 -0.09108 C 0.0666 -0.10031 0.07463 -0.10031 0.08707 -0.1022 C 0.1014 -0.1043 0.11353 -0.10703 0.12722 -0.10997 C 0.14281 -0.11752 0.17667 -0.11479 0.17667 -0.11479 C 0.19525 -0.11773 0.2132 -0.12361 0.23193 -0.12571 C 0.24295 -0.12843 0.25161 -0.14333 0.26138 -0.15089 C 0.26248 -0.15488 0.2661 -0.15761 0.2661 -0.1618 C 0.2661 -0.17334 0.26547 -0.18531 0.26264 -0.19643 C 0.25949 -0.20839 0.24028 -0.2191 0.23319 -0.22308 C 0.20516 -0.23903 0.17745 -0.24491 0.14722 -0.24974 C 0.1277 -0.25288 0.12061 -0.25351 0.10014 -0.25603 C 0.08093 -0.25414 0.06094 -0.25666 0.04236 -0.24974 C 0.01606 -0.24008 -0.01086 -0.22329 -0.03779 -0.21679 C -0.04897 -0.2107 -0.05605 -0.20629 -0.06723 -0.20252 C -0.0888 -0.19538 -0.11132 -0.1937 -0.13321 -0.18846 C -0.15557 -0.1895 -0.17792 -0.19013 -0.20028 -0.1916 C -0.20894 -0.19223 -0.22359 -0.20797 -0.23319 -0.21196 C -0.23571 -0.21532 -0.23917 -0.21763 -0.24154 -0.2214 C -0.24988 -0.23421 -0.23823 -0.22245 -0.24736 -0.23085 C -0.25256 -0.24134 -0.25712 -0.25225 -0.26264 -0.26233 C -0.265 -0.27156 -0.26815 -0.27786 -0.27208 -0.28583 C -0.27618 -0.29423 -0.27854 -0.30409 -0.28279 -0.31248 C -0.28421 -0.31836 -0.28531 -0.32361 -0.28625 -0.32969 C -0.28484 -0.36789 -0.28515 -0.35068 -0.28515 -0.38153 " pathEditMode="relative" ptsTypes="fffffffffffffffffffffffffff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74382E-6 6.82057E-7 C -0.00614 -0.00818 -0.01275 -0.01532 -0.01889 -0.0235 C -0.02519 -0.0319 -0.02991 -0.04743 -0.03306 -0.05813 C -0.03086 -0.06904 -0.03637 -0.07891 -0.03889 -0.0894 C -0.0466 -0.12172 -0.04015 -0.10115 -0.04723 -0.12235 C -0.04896 -0.13557 -0.04881 -0.15047 -0.0518 -0.16327 C -0.05321 -0.18698 -0.05526 -0.21028 -0.05652 -0.23399 C -0.05747 -0.2936 -0.05936 -0.3469 -0.05778 -0.4065 C -0.05747 -0.41846 -0.05636 -0.43148 -0.05306 -0.4426 C -0.05101 -0.4638 -0.04345 -0.48142 -0.03542 -0.49926 C -0.02849 -0.51458 -0.02062 -0.52654 -0.0118 -0.53998 C -0.00724 -0.5469 -0.01149 -0.54711 -0.00236 -0.55425 C 0.01874 -0.57083 0.04016 -0.58678 0.06362 -0.59664 C 0.09353 -0.60923 0.12439 -0.61532 0.15541 -0.62161 C 0.20769 -0.62014 0.25996 -0.62035 0.31208 -0.617 C 0.33365 -0.61574 0.35365 -0.59748 0.37333 -0.58866 C 0.38231 -0.57985 0.38593 -0.57313 0.39223 -0.56054 C 0.39349 -0.55047 0.39711 -0.54207 0.39931 -0.53221 C 0.40278 -0.49737 0.39978 -0.4852 0.39569 -0.44113 C 0.3949 -0.43253 0.39191 -0.42728 0.38861 -0.41909 C 0.37947 -0.39622 0.37081 -0.38657 0.3557 -0.37208 C 0.33003 -0.34753 0.34893 -0.3618 0.32499 -0.34375 C 0.31759 -0.33809 0.31224 -0.32696 0.30389 -0.32487 C 0.29334 -0.32235 0.2828 -0.31899 0.27303 -0.31248 C 0.23272 -0.31542 0.21871 -0.31185 0.18848 -0.32654 C 0.17982 -0.33074 0.17478 -0.3427 0.16817 -0.35005 C 0.15778 -0.36222 0.14581 -0.37166 0.13526 -0.38468 C 0.12235 -0.40126 0.1107 -0.41846 0.09653 -0.43336 C 0.0907 -0.43945 0.0822 -0.4512 0.07417 -0.45519 C 0.06771 -0.45834 0.06094 -0.45981 0.05417 -0.46149 C 0.04598 -0.45939 0.04157 -0.45918 0.03528 -0.45372 C 0.0241 -0.43148 0.01339 -0.4107 0.00819 -0.38468 C 0.00788 -0.37943 0.00725 -0.37418 0.00709 -0.36894 C 0.00646 -0.3532 0.00662 -0.33746 0.00583 -0.32172 C 0.00536 -0.31185 -0.00362 -0.30304 -0.00362 -0.29045 " pathEditMode="relative" ptsTypes="ffffffffffffffffffffffffffffffffffA"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9474E-6 2.72823E-6 C 0.0074 -0.01364 0.01417 -0.02686 0.02125 -0.04071 C 0.02708 -0.06422 0.03322 -0.08814 0.03983 -0.11165 C 0.04377 -0.12424 0.04849 -0.1362 0.0518 -0.14921 C 0.054 -0.15782 0.05668 -0.166 0.05888 -0.17419 C 0.06172 -0.18531 0.06188 -0.19664 0.06597 -0.20713 C 0.06755 -0.22371 0.06629 -0.21553 0.07069 -0.23547 C 0.07164 -0.24071 0.07416 -0.25142 0.07416 -0.25142 C 0.07558 -0.26736 0.08061 -0.27975 0.08361 -0.29507 C 0.08817 -0.3192 0.09384 -0.34187 0.1025 -0.36411 C 0.10581 -0.38846 0.11415 -0.4107 0.12124 -0.43337 C 0.12943 -0.45981 0.12155 -0.44449 0.13068 -0.46002 C 0.13194 -0.46674 0.13273 -0.47366 0.13431 -0.48038 C 0.13478 -0.48206 0.1362 -0.48331 0.13667 -0.48499 C 0.14076 -0.50262 0.14234 -0.52193 0.14486 -0.53998 C 0.14753 -0.5893 0.14753 -0.61217 0.14486 -0.67345 C 0.14423 -0.68835 0.1362 -0.69465 0.12722 -0.69863 C 0.12061 -0.6978 0.11305 -0.69968 0.10722 -0.69549 C 0.09353 -0.68562 0.10785 -0.6915 0.09652 -0.68751 C 0.09038 -0.68227 0.08172 -0.67576 0.07652 -0.66883 C 0.07085 -0.66149 0.06723 -0.65267 0.06361 -0.64365 C 0.04377 -0.59706 0.03763 -0.54564 0.03275 -0.49297 C 0.03117 -0.45456 0.02802 -0.41952 0.02472 -0.38153 C 0.02125 -0.34208 0.02015 -0.29612 0.01055 -0.2575 C 0.0096 -0.24617 0.00881 -0.23232 0.00582 -0.2214 C 0.00378 -0.20063 -0.00158 -0.17901 -0.01528 -0.16642 C -0.01969 -0.16747 -0.02441 -0.16684 -0.02835 -0.16978 C -0.03181 -0.17209 -0.03449 -0.18216 -0.03653 -0.18699 C -0.04504 -0.20713 -0.04519 -0.2298 -0.0507 -0.25142 C -0.05984 -0.32906 -0.04881 -0.39349 -0.02 -0.45834 C -0.00756 -0.48625 0.00598 -0.50913 0.02708 -0.52592 C 0.03322 -0.53074 0.06235 -0.55908 0.07164 -0.56201 C 0.08439 -0.57293 0.09919 -0.5788 0.11431 -0.5809 C 0.1225 -0.58027 0.13084 -0.58048 0.13903 -0.57922 C 0.14312 -0.57859 0.14816 -0.57188 0.15194 -0.56978 C 0.16753 -0.56096 0.18139 -0.54501 0.19193 -0.52739 C 0.20091 -0.49465 0.18989 -0.45771 0.17902 -0.42854 C 0.17461 -0.41679 0.17131 -0.4021 0.16611 -0.39097 C 0.16501 -0.38867 0.16265 -0.38804 0.16139 -0.38615 C 0.1595 -0.38321 0.15808 -0.37985 0.15666 -0.3767 C 0.14974 -0.36159 0.14218 -0.33704 0.12958 -0.32802 C 0.12628 -0.32571 0.1225 -0.32487 0.11888 -0.3234 C 0.1151 -0.32172 0.11195 -0.31773 0.10833 -0.31563 C 0.10061 -0.31102 0.09321 -0.30934 0.08487 -0.30766 C 0.03275 -0.31291 -0.01874 -0.32298 -0.0707 -0.32969 C -0.07542 -0.32906 -0.08015 -0.32927 -0.08487 -0.32802 C -0.09432 -0.3255 -0.09999 -0.31291 -0.10597 -0.30451 C -0.10802 -0.29717 -0.11101 -0.28751 -0.11432 -0.28101 C -0.11699 -0.26254 -0.11148 -0.24533 -0.11668 -0.22623 C -0.11841 -0.22015 -0.12943 -0.21763 -0.13305 -0.21658 C -0.13699 -0.21322 -0.13778 -0.21196 -0.13778 -0.20566 " pathEditMode="relative" ptsTypes="ffffff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7925E-7 6.82057E-7 C 0.00661 -0.00587 0.0096 -0.01742 0.01543 -0.02518 C 0.01684 -0.03001 0.01889 -0.03441 0.02015 -0.03924 C 0.0233 -0.05057 0.02393 -0.06233 0.02724 -0.07387 C 0.02912 -0.09213 0.02724 -0.0787 0.02944 -0.0894 C 0.03149 -0.09926 0.03542 -0.1192 0.03542 -0.1192 C 0.0381 -0.15341 0.04393 -0.18615 0.04959 -0.21972 C 0.04991 -0.2256 0.04991 -0.23148 0.0507 -0.23714 C 0.05211 -0.24638 0.05652 -0.25561 0.05778 -0.26526 C 0.06471 -0.31689 0.07872 -0.37208 0.09667 -0.41909 C 0.09951 -0.43504 0.10628 -0.44722 0.11321 -0.46002 C 0.11651 -0.4661 0.1162 -0.4703 0.12013 -0.47576 C 0.12785 -0.50115 0.14926 -0.53053 0.16973 -0.53683 C 0.17729 -0.54459 0.1839 -0.54606 0.19319 -0.54795 C 0.21067 -0.55718 0.22941 -0.54942 0.24736 -0.54627 C 0.25429 -0.54249 0.26058 -0.53746 0.26751 -0.53368 C 0.27082 -0.52927 0.27491 -0.5257 0.27806 -0.52109 C 0.28294 -0.51395 0.28798 -0.50388 0.29223 -0.49611 C 0.29444 -0.48667 0.302 -0.47932 0.30625 -0.47093 C 0.31569 -0.45183 0.30215 -0.47702 0.30987 -0.45834 C 0.31191 -0.4533 0.31459 -0.44889 0.31695 -0.44428 C 0.3201 -0.43085 0.32435 -0.41783 0.32876 -0.40503 C 0.33191 -0.39622 0.33286 -0.38657 0.33695 -0.37838 C 0.34813 -0.31269 0.32955 -0.24764 0.29806 -0.1979 C 0.29034 -0.18594 0.28467 -0.17062 0.27334 -0.16327 C 0.262 -0.15572 0.25208 -0.14795 0.24043 -0.14123 C 0.23224 -0.13662 0.21839 -0.1362 0.20973 -0.13494 C 0.20107 -0.13683 0.19209 -0.13725 0.18375 -0.14123 C 0.14926 -0.1576 0.12234 -0.19433 0.09541 -0.22602 C 0.09037 -0.23924 0.09415 -0.23043 0.0825 -0.2512 C 0.07085 -0.27198 0.06329 -0.29381 0.05306 -0.31563 C 0.05148 -0.31899 0.04865 -0.3213 0.04723 -0.32487 C 0.03227 -0.36096 0.02487 -0.40189 0.01653 -0.44113 C 0.0148 -0.45897 0.01243 -0.4766 0.0107 -0.49444 C 0.01102 -0.50703 0.01086 -0.51962 0.0118 -0.53221 C 0.01243 -0.54019 0.01873 -0.55467 0.02125 -0.56201 C 0.02786 -0.58111 0.037 -0.59811 0.04597 -0.61532 C 0.05211 -0.62686 0.05085 -0.62875 0.05904 -0.63735 C 0.07557 -0.65477 0.0962 -0.66107 0.11667 -0.664 C 0.12376 -0.66338 0.13226 -0.66359 0.13903 -0.65939 C 0.14611 -0.65498 0.15477 -0.64659 0.16139 -0.6405 C 0.16485 -0.63315 0.16863 -0.63127 0.17209 -0.62476 C 0.17698 -0.61553 0.18138 -0.60608 0.18611 -0.59664 C 0.1869 -0.59496 0.18847 -0.59181 0.18847 -0.59181 C 0.19414 -0.56558 0.20469 -0.53914 0.21209 -0.51332 C 0.21351 -0.49884 0.2176 -0.4852 0.22028 -0.47093 C 0.22279 -0.42749 0.23098 -0.37146 0.21681 -0.33284 C 0.21539 -0.32361 0.21366 -0.31605 0.20862 -0.30934 C 0.20563 -0.3001 0.20422 -0.29569 0.19918 -0.28877 C 0.19414 -0.2703 0.18154 -0.25351 0.16847 -0.24491 C 0.16391 -0.23861 0.14407 -0.22749 0.13667 -0.22602 C 0.12848 -0.22434 0.11195 -0.2214 0.11195 -0.2214 C 0.1025 -0.21783 0.09384 -0.21217 0.08486 -0.20713 C 0.08187 -0.20545 0.07841 -0.20545 0.07542 -0.20398 C 0.0666 -0.2 0.04629 -0.18845 0.03889 -0.18048 C 0.02786 -0.16831 0.04219 -0.18321 0.03306 -0.17104 C 0.0233 -0.15802 0.01275 -0.14522 0.00125 -0.13494 C -0.00331 -0.13095 -0.00284 -0.12612 -0.00819 -0.12403 C -0.0178 -0.11542 -0.02173 -0.11626 -0.03402 -0.11626 " pathEditMode="relative" ptsTypes="ffffffffffffff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6" grpId="0" animBg="1"/>
      <p:bldP spid="13" grpId="0"/>
      <p:bldP spid="14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Urči rod a pád podstatných jmen                         v tabulce: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9" y="1763610"/>
          <a:ext cx="6912768" cy="53447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2304256"/>
                <a:gridCol w="2304256"/>
              </a:tblGrid>
              <a:tr h="485451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Pád</a:t>
                      </a:r>
                      <a:endParaRPr lang="cs-CZ" dirty="0"/>
                    </a:p>
                  </a:txBody>
                  <a:tcPr/>
                </a:tc>
              </a:tr>
              <a:tr h="49027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štěněti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penál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kočičkou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tatínkovi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ještěrko!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 městě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bez svetru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kuřeti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 písní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jazyk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Documents and Settings\Alena T\Local Settings\Temporary Internet Files\Content.IE5\BEOPWMS8\MP9004036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2600" y="1763613"/>
            <a:ext cx="2160240" cy="2022016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00" name="Picture 4" descr="C:\Documents and Settings\Alena T\Local Settings\Temporary Internet Files\Content.IE5\SDLE6Y7K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68704" y="4067869"/>
            <a:ext cx="1222003" cy="1070549"/>
          </a:xfrm>
          <a:prstGeom prst="rect">
            <a:avLst/>
          </a:prstGeom>
          <a:noFill/>
        </p:spPr>
      </p:pic>
      <p:pic>
        <p:nvPicPr>
          <p:cNvPr id="8" name="Obrázek 7" descr="kočka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488584" y="5436021"/>
            <a:ext cx="1915048" cy="16481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Urči rod a pád podstatných jmen                         v tabulce – řešení: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9" y="1763610"/>
          <a:ext cx="6912768" cy="53447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2304256"/>
                <a:gridCol w="2304256"/>
              </a:tblGrid>
              <a:tr h="485451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Pád</a:t>
                      </a:r>
                      <a:endParaRPr lang="cs-CZ" dirty="0"/>
                    </a:p>
                  </a:txBody>
                  <a:tcPr/>
                </a:tc>
              </a:tr>
              <a:tr h="49027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štěněti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střední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penál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kočičkou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ženský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tatínkovi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ještěrko!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ženský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 městě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střední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bez svetru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kuřeti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střední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 písní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ženský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jazyk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Documents and Settings\Alena T\Local Settings\Temporary Internet Files\Content.IE5\BEOPWMS8\MP9004036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2600" y="1763613"/>
            <a:ext cx="2160240" cy="2022016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4100" name="Picture 4" descr="C:\Documents and Settings\Alena T\Local Settings\Temporary Internet Files\Content.IE5\SDLE6Y7K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68704" y="4067869"/>
            <a:ext cx="1222003" cy="1070549"/>
          </a:xfrm>
          <a:prstGeom prst="rect">
            <a:avLst/>
          </a:prstGeom>
          <a:noFill/>
        </p:spPr>
      </p:pic>
      <p:pic>
        <p:nvPicPr>
          <p:cNvPr id="8" name="Obrázek 7" descr="kočka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488584" y="5436021"/>
            <a:ext cx="1915048" cy="16481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Urči rod a pád podstatných jmen                         v tabulce – řešení: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9" y="1763610"/>
          <a:ext cx="6912768" cy="53447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2304256"/>
                <a:gridCol w="2304256"/>
              </a:tblGrid>
              <a:tr h="485451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Pád</a:t>
                      </a:r>
                      <a:endParaRPr lang="cs-CZ" dirty="0"/>
                    </a:p>
                  </a:txBody>
                  <a:tcPr/>
                </a:tc>
              </a:tr>
              <a:tr h="49027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štěněti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střední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rgbClr val="C00000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penál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rgbClr val="C00000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kočičkou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ženský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rgbClr val="C00000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tatínkovi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rgbClr val="C00000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ještěrko!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ženský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rgbClr val="C00000"/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 městě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střední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rgbClr val="C00000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bez svetru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rgbClr val="C00000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kuřeti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střední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rgbClr val="C00000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 písní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ženský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rgbClr val="C00000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85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jazyk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rgbClr val="C00000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Documents and Settings\Alena T\Local Settings\Temporary Internet Files\Content.IE5\BEOPWMS8\MP9004036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2600" y="1763613"/>
            <a:ext cx="2160240" cy="2022016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4100" name="Picture 4" descr="C:\Documents and Settings\Alena T\Local Settings\Temporary Internet Files\Content.IE5\SDLE6Y7K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68704" y="4067869"/>
            <a:ext cx="1222003" cy="1070549"/>
          </a:xfrm>
          <a:prstGeom prst="rect">
            <a:avLst/>
          </a:prstGeom>
          <a:noFill/>
        </p:spPr>
      </p:pic>
      <p:pic>
        <p:nvPicPr>
          <p:cNvPr id="8" name="Obrázek 7" descr="kočka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488584" y="5436021"/>
            <a:ext cx="1915048" cy="16481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524772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Tabulka pro případné vytištění žákům: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431800" y="1259561"/>
          <a:ext cx="4464495" cy="58548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8165"/>
                <a:gridCol w="1488165"/>
                <a:gridCol w="1488165"/>
              </a:tblGrid>
              <a:tr h="727897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Pád</a:t>
                      </a:r>
                      <a:endParaRPr lang="cs-CZ" dirty="0"/>
                    </a:p>
                  </a:txBody>
                  <a:tcPr/>
                </a:tc>
              </a:tr>
              <a:tr h="47471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štěněti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471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penál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471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kočičkou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471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tatínkovi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471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ještěrko!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471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 městě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85448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bez svetru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471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kuřeti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471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 písní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471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jazyk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040312" y="1259556"/>
          <a:ext cx="4464495" cy="58326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8165"/>
                <a:gridCol w="1488165"/>
                <a:gridCol w="1488165"/>
              </a:tblGrid>
              <a:tr h="725141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Pád</a:t>
                      </a:r>
                      <a:endParaRPr lang="cs-CZ" dirty="0"/>
                    </a:p>
                  </a:txBody>
                  <a:tcPr/>
                </a:tc>
              </a:tr>
              <a:tr h="4729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štěněti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29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penál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29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kočičkou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29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tatínkovi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29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ještěrko!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29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 městě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85125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bez svetru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29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kuřeti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29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 písní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47291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jazyk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Zdroje:</a:t>
            </a:r>
            <a:br>
              <a:rPr lang="cs-CZ" sz="2400" dirty="0" smtClean="0"/>
            </a:br>
            <a:r>
              <a:rPr lang="cs-CZ" sz="2000" dirty="0" smtClean="0"/>
              <a:t>učebnice:</a:t>
            </a:r>
            <a:br>
              <a:rPr lang="cs-CZ" sz="2000" dirty="0" smtClean="0"/>
            </a:br>
            <a:r>
              <a:rPr lang="en-US" sz="1800" dirty="0" err="1" smtClean="0"/>
              <a:t>Český</a:t>
            </a:r>
            <a:r>
              <a:rPr lang="en-US" sz="1800" dirty="0" smtClean="0"/>
              <a:t> </a:t>
            </a:r>
            <a:r>
              <a:rPr lang="en-US" sz="1800" dirty="0" err="1" smtClean="0"/>
              <a:t>jazyk</a:t>
            </a:r>
            <a:r>
              <a:rPr lang="en-US" sz="1800" dirty="0" smtClean="0"/>
              <a:t> pro </a:t>
            </a:r>
            <a:r>
              <a:rPr lang="en-US" sz="1800" dirty="0" err="1" smtClean="0"/>
              <a:t>třetí</a:t>
            </a:r>
            <a:r>
              <a:rPr lang="en-US" sz="1800" dirty="0" smtClean="0"/>
              <a:t> </a:t>
            </a:r>
            <a:r>
              <a:rPr lang="en-US" sz="1800" dirty="0" err="1" smtClean="0"/>
              <a:t>ročník</a:t>
            </a:r>
            <a:r>
              <a:rPr lang="en-US" sz="1800" dirty="0" smtClean="0"/>
              <a:t>, </a:t>
            </a:r>
            <a:r>
              <a:rPr lang="en-US" sz="1800" dirty="0" err="1" smtClean="0"/>
              <a:t>PhDr</a:t>
            </a:r>
            <a:r>
              <a:rPr lang="en-US" sz="1800" dirty="0" smtClean="0"/>
              <a:t>. </a:t>
            </a:r>
            <a:r>
              <a:rPr lang="en-US" sz="1800" dirty="0" err="1" smtClean="0"/>
              <a:t>Ladislav</a:t>
            </a:r>
            <a:r>
              <a:rPr lang="en-US" sz="1800" dirty="0" smtClean="0"/>
              <a:t> </a:t>
            </a:r>
            <a:r>
              <a:rPr lang="en-US" sz="1800" dirty="0" err="1" smtClean="0"/>
              <a:t>Dvorský</a:t>
            </a:r>
            <a:r>
              <a:rPr lang="en-US" sz="1800" dirty="0" smtClean="0"/>
              <a:t>, </a:t>
            </a:r>
            <a:r>
              <a:rPr lang="en-US" sz="1800" dirty="0" err="1" smtClean="0"/>
              <a:t>Ilustrace:Kateřina</a:t>
            </a:r>
            <a:r>
              <a:rPr lang="en-US" sz="1800" dirty="0" smtClean="0"/>
              <a:t> </a:t>
            </a:r>
            <a:r>
              <a:rPr lang="en-US" sz="1800" dirty="0" err="1" smtClean="0"/>
              <a:t>Lovis</a:t>
            </a:r>
            <a:r>
              <a:rPr lang="en-US" sz="1800" dirty="0" smtClean="0"/>
              <a:t>, </a:t>
            </a:r>
            <a:r>
              <a:rPr lang="en-US" sz="1800" dirty="0" err="1" smtClean="0"/>
              <a:t>naklad</a:t>
            </a:r>
            <a:r>
              <a:rPr lang="en-US" sz="1800" dirty="0" smtClean="0"/>
              <a:t>. Alter, 2001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en-US" sz="1800" dirty="0" smtClean="0"/>
              <a:t>MÜHLHAUSEROVÁ a </a:t>
            </a:r>
            <a:r>
              <a:rPr lang="en-US" sz="1800" dirty="0" err="1" smtClean="0"/>
              <a:t>kol</a:t>
            </a:r>
            <a:r>
              <a:rPr lang="en-US" sz="1800" dirty="0" smtClean="0"/>
              <a:t>. </a:t>
            </a:r>
            <a:r>
              <a:rPr lang="en-US" sz="1800" i="1" dirty="0" err="1" smtClean="0"/>
              <a:t>Český</a:t>
            </a:r>
            <a:r>
              <a:rPr lang="en-US" sz="1800" i="1" dirty="0" smtClean="0"/>
              <a:t> </a:t>
            </a:r>
            <a:r>
              <a:rPr lang="en-US" sz="1800" i="1" dirty="0" err="1" smtClean="0"/>
              <a:t>jazyk</a:t>
            </a:r>
            <a:r>
              <a:rPr lang="en-US" sz="1800" i="1" dirty="0" smtClean="0"/>
              <a:t> 3 - </a:t>
            </a:r>
            <a:r>
              <a:rPr lang="en-US" sz="1800" i="1" dirty="0" err="1" smtClean="0"/>
              <a:t>učebnice</a:t>
            </a:r>
            <a:r>
              <a:rPr lang="en-US" sz="1800" i="1" dirty="0" smtClean="0"/>
              <a:t> pro 3. </a:t>
            </a:r>
            <a:r>
              <a:rPr lang="en-US" sz="1800" i="1" dirty="0" err="1" smtClean="0"/>
              <a:t>ročník</a:t>
            </a:r>
            <a:r>
              <a:rPr lang="en-US" sz="1800" dirty="0" smtClean="0"/>
              <a:t>. Brno: </a:t>
            </a:r>
            <a:r>
              <a:rPr lang="en-US" sz="1800" dirty="0" err="1" smtClean="0"/>
              <a:t>Nová</a:t>
            </a:r>
            <a:r>
              <a:rPr lang="en-US" sz="1800" dirty="0" smtClean="0"/>
              <a:t> </a:t>
            </a:r>
            <a:r>
              <a:rPr lang="en-US" sz="1800" dirty="0" err="1" smtClean="0"/>
              <a:t>škola</a:t>
            </a:r>
            <a:r>
              <a:rPr lang="en-US" sz="1800" dirty="0" smtClean="0"/>
              <a:t>, 2003, ISBN 80-7289-088-3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obrázky: </a:t>
            </a:r>
            <a:r>
              <a:rPr lang="cs-CZ" sz="1800" dirty="0" smtClean="0">
                <a:hlinkClick r:id="rId2"/>
              </a:rPr>
              <a:t>www.office.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889</TotalTime>
  <Words>570</Words>
  <Application>Microsoft Office PowerPoint</Application>
  <PresentationFormat>Vlastní</PresentationFormat>
  <Paragraphs>195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 </vt:lpstr>
      <vt:lpstr>Vyhledejte podstatná jména:</vt:lpstr>
      <vt:lpstr>Tvary podstatných jmen se mění podle PÁDŮ.</vt:lpstr>
      <vt:lpstr>Při určování pádů si pomáháme pádovými otázkami:</vt:lpstr>
      <vt:lpstr>Určete pád:</vt:lpstr>
      <vt:lpstr>Urči rod a pád podstatných jmen                         v tabulce:</vt:lpstr>
      <vt:lpstr>Urči rod a pád podstatných jmen                         v tabulce – řešení:</vt:lpstr>
      <vt:lpstr>Urči rod a pád podstatných jmen                         v tabulce – řešení:</vt:lpstr>
      <vt:lpstr>Tabulka pro případné vytištění žákům:</vt:lpstr>
      <vt:lpstr>Zdroje: učebnice: Český jazyk pro třetí ročník, PhDr. Ladislav Dvorský, Ilustrace:Kateřina Lovis, naklad. Alter, 2001  MÜHLHAUSEROVÁ a kol. Český jazyk 3 - učebnice pro 3. ročník. Brno: Nová škola, 2003, ISBN 80-7289-088-3   obrázky: www.office.microsoft.com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PJ - pádové otázky</dc:title>
  <dc:subject>Český jazyk</dc:subject>
  <dc:creator>Mgr. Jana Kneřová</dc:creator>
  <cp:lastModifiedBy>Jana Kneřová</cp:lastModifiedBy>
  <cp:revision>114</cp:revision>
  <cp:lastPrinted>1601-01-01T00:00:00Z</cp:lastPrinted>
  <dcterms:created xsi:type="dcterms:W3CDTF">2011-08-21T18:05:50Z</dcterms:created>
  <dcterms:modified xsi:type="dcterms:W3CDTF">2013-01-14T09:50:23Z</dcterms:modified>
  <cp:category>Slovní druhy</cp:category>
</cp:coreProperties>
</file>