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1"/>
  </p:notesMasterIdLst>
  <p:sldIdLst>
    <p:sldId id="256" r:id="rId2"/>
    <p:sldId id="257" r:id="rId3"/>
    <p:sldId id="286" r:id="rId4"/>
    <p:sldId id="260" r:id="rId5"/>
    <p:sldId id="289" r:id="rId6"/>
    <p:sldId id="287" r:id="rId7"/>
    <p:sldId id="291" r:id="rId8"/>
    <p:sldId id="290" r:id="rId9"/>
    <p:sldId id="272" r:id="rId10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40" y="-72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670936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Možné vytisknout i jako PL.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Možné vytisknout i jako PL.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naskakuje postupně po klikání.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Po roztřídění</a:t>
            </a:r>
            <a:r>
              <a:rPr lang="cs-CZ" baseline="0" dirty="0" smtClean="0"/>
              <a:t> podle čísla mohou žáci ještě rozdělit obrázky na dvě skupiny (už jen slovně) a určit slova nadřazená. Kliknutím se vždy uvede slovo do pohybu.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Možné vytisknout i jako PL. 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4912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lang="cs-CZ" dirty="0" smtClean="0"/>
              <a:t>Opět řešení po sloupcích, odkrývá se kliknutím.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10" Type="http://schemas.openxmlformats.org/officeDocument/2006/relationships/image" Target="../media/image23.wmf"/><Relationship Id="rId4" Type="http://schemas.openxmlformats.org/officeDocument/2006/relationships/image" Target="../media/image18.jpe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10" Type="http://schemas.openxmlformats.org/officeDocument/2006/relationships/image" Target="../media/image23.wmf"/><Relationship Id="rId4" Type="http://schemas.openxmlformats.org/officeDocument/2006/relationships/image" Target="../media/image18.jpe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05543"/>
              </p:ext>
            </p:extLst>
          </p:nvPr>
        </p:nvGraphicFramePr>
        <p:xfrm>
          <a:off x="935856" y="2627709"/>
          <a:ext cx="8496944" cy="4324630"/>
        </p:xfrm>
        <a:graphic>
          <a:graphicData uri="http://schemas.openxmlformats.org/drawingml/2006/table">
            <a:tbl>
              <a:tblPr/>
              <a:tblGrid>
                <a:gridCol w="4154063"/>
                <a:gridCol w="4342881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VY_32_INOVACE_05_ČJ_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Podstatná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jména_procvičování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3 - Slovní druhy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opakují podstatná jména – rod, číslo, pád. Třídí,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řeší úkoly, následně kontrolují s řešením. Určují slova nadřazená. Některé úkoly lze vytisknout jako PL.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DUM obsahuje animace.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63848" y="1979637"/>
            <a:ext cx="8424936" cy="2840136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PODSTATNÁ JMÉNA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36056" y="5219997"/>
            <a:ext cx="4929555" cy="9510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procvičování</a:t>
            </a:r>
            <a:endParaRPr lang="cs-CZ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6" descr="býk 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784" y="5652045"/>
            <a:ext cx="2259612" cy="1370831"/>
          </a:xfrm>
          <a:prstGeom prst="rect">
            <a:avLst/>
          </a:prstGeom>
        </p:spPr>
      </p:pic>
      <p:pic>
        <p:nvPicPr>
          <p:cNvPr id="8" name="Obrázek 7" descr="a-letadlo 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0632" y="323453"/>
            <a:ext cx="1692717" cy="1656184"/>
          </a:xfrm>
          <a:prstGeom prst="rect">
            <a:avLst/>
          </a:prstGeom>
        </p:spPr>
      </p:pic>
      <p:pic>
        <p:nvPicPr>
          <p:cNvPr id="10" name="Obrázek 9" descr="pavouk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5816" y="0"/>
            <a:ext cx="864096" cy="1571084"/>
          </a:xfrm>
          <a:prstGeom prst="rect">
            <a:avLst/>
          </a:prstGeom>
        </p:spPr>
      </p:pic>
      <p:pic>
        <p:nvPicPr>
          <p:cNvPr id="11" name="Obrázek 10" descr="skákání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992640" y="5292005"/>
            <a:ext cx="1382241" cy="18166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Vyber podstatná jména a dej je                do košíku, ostatní vyhoď do koše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pracuj po sloupcích</a:t>
            </a:r>
            <a:endParaRPr lang="cs-CZ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36056" y="212365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 pes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36056" y="284373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okno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36056" y="363582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běhat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36056" y="435590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věc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736056" y="507598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dobrý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36056" y="579606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ostatní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36056" y="651614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umění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12320" y="212365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Jana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12320" y="284373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zvoní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12320" y="363582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před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12320" y="435590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košík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12320" y="507598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čtyři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12320" y="579606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hroch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12320" y="6516141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hurá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pic>
        <p:nvPicPr>
          <p:cNvPr id="1028" name="Picture 4" descr="C:\Documents and Settings\Alena T\Local Settings\Temporary Internet Files\Content.IE5\SDLE6Y7K\MC900290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15941"/>
            <a:ext cx="3168104" cy="2685482"/>
          </a:xfrm>
          <a:prstGeom prst="rect">
            <a:avLst/>
          </a:prstGeom>
          <a:noFill/>
        </p:spPr>
      </p:pic>
      <p:pic>
        <p:nvPicPr>
          <p:cNvPr id="1029" name="Picture 5" descr="C:\Documents and Settings\Alena T\Local Settings\Temporary Internet Files\Content.IE5\01G1XPGU\MC90044038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4448" y="4816475"/>
            <a:ext cx="4399384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86 0.00189 C 0.00535 -0.00189 0.00094 -0.00713 -0.00441 -0.0107 C -0.01984 -0.02119 -0.03511 -0.03316 -0.04913 -0.0468 C -0.05637 -0.06254 -0.0696 -0.07534 -0.0833 -0.07828 C -0.09589 -0.07723 -0.10676 -0.0766 -0.11872 -0.07198 C -0.13463 -0.05771 -0.14675 -0.04008 -0.1551 -0.017 C -0.15651 -0.01322 -0.1595 -0.01112 -0.16108 -0.00755 C -0.16486 0.00063 -0.16816 0.0107 -0.17163 0.0191 C -0.17966 0.03841 -0.18328 0.06023 -0.18926 0.08038 C -0.19336 0.1106 -0.19052 0.13641 -0.18816 0.1681 C -0.18517 0.21007 -0.18832 0.19727 -0.18108 0.21994 C -0.17824 0.25666 -0.16627 0.2957 -0.18454 0.32991 C -0.1858 0.33641 -0.18643 0.34166 -0.18926 0.34712 C -0.19446 0.36726 -0.20123 0.38552 -0.20343 0.40672 C -0.20217 0.46233 -0.20233 0.43925 -0.20233 0.47597 " pathEditMode="relative" rAng="0" ptsTypes="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0" y="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0132E-6 -4.81637E-6 C 0.00504 -0.00671 0.00567 -0.01427 0.00944 -0.02203 C 0.01039 -0.02392 0.01196 -0.02497 0.01307 -0.02665 C 0.01779 -0.0342 0.01795 -0.03945 0.02472 -0.04554 C 0.02645 -0.05225 0.03401 -0.06086 0.03779 -0.06442 C 0.04897 -0.07513 0.05889 -0.08793 0.07069 -0.09737 C 0.07589 -0.1064 0.07274 -0.10241 0.08124 -0.10996 C 0.0825 -0.11101 0.08487 -0.11311 0.08487 -0.11311 C 0.08801 -0.11941 0.09416 -0.12298 0.09904 -0.12717 C 0.10061 -0.13032 0.10219 -0.13347 0.10376 -0.13662 C 0.10455 -0.1383 0.10612 -0.14144 0.10612 -0.14144 C 0.10864 -0.15215 0.11431 -0.15655 0.1214 -0.1618 C 0.13698 -0.17355 0.15415 -0.17523 0.17194 -0.17754 C 0.17981 -0.17544 0.19398 -0.18174 0.19556 -0.17124 C 0.19997 -0.14123 0.20422 -0.03714 0.18139 0.00945 C 0.17698 0.02771 0.168 0.03988 0.16029 0.05499 C 0.15304 0.06947 0.14738 0.08143 0.13793 0.09423 C 0.1332 0.10053 0.13541 0.10074 0.12958 0.10662 C 0.10943 0.12697 0.0866 0.14565 0.06125 0.15069 C 0.0148 0.14859 -0.03023 0.14754 -0.07653 0.15069 C -0.09322 0.15488 -0.11117 0.15467 -0.12833 0.15698 C -0.13699 0.16076 -0.14376 0.16559 -0.15195 0.17104 C -0.15793 0.17902 -0.16344 0.18573 -0.16958 0.19308 C -0.1721 0.19602 -0.17667 0.20252 -0.17667 0.20252 C -0.1795 0.21428 -0.17525 0.19979 -0.18139 0.21029 C -0.18218 0.21155 -0.18202 0.21365 -0.18249 0.21511 C -0.18564 0.22456 -0.18706 0.22729 -0.19084 0.23547 C -0.19336 0.25016 -0.19226 0.24387 -0.1943 0.25436 C -0.19462 0.26212 -0.19525 0.2701 -0.19541 0.27786 C -0.19604 0.2978 -0.19604 0.31753 -0.19666 0.33747 C -0.19682 0.34334 -0.19635 0.3658 -0.20375 0.3658 " pathEditMode="relative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726E-6 1.36411E-6 C 0.00205 -0.00881 0.00236 -0.01784 0.00473 -0.02665 C 0.00614 -0.04092 0.00567 -0.0596 0.01181 -0.07219 C 0.01717 -0.08311 0.02709 -0.08814 0.03527 -0.09423 C 0.04063 -0.09822 0.05448 -0.10997 0.06125 -0.11144 C 0.06834 -0.11291 0.1003 -0.11438 0.10361 -0.11459 C 0.11904 -0.12151 0.13463 -0.12634 0.15069 -0.13033 C 0.19651 -0.12865 0.23918 -0.12424 0.2839 -0.12088 C 0.29366 -0.11773 0.302 -0.11249 0.31208 -0.10997 C 0.32672 -0.10241 0.34247 -0.09759 0.3568 -0.0894 C 0.36577 -0.08416 0.36924 -0.07975 0.37695 -0.07387 C 0.37805 -0.07303 0.37931 -0.07303 0.38042 -0.07219 C 0.3853 -0.06884 0.39049 -0.06611 0.39459 -0.06128 C 0.40388 -0.05058 0.39978 -0.05456 0.4064 -0.04869 C 0.41017 -0.04155 0.41411 -0.03001 0.41931 -0.02518 C 0.42372 -0.01301 0.42828 -0.0021 0.43348 0.00944 C 0.4371 0.01742 0.43883 0.02686 0.44293 0.03463 C 0.44796 0.04386 0.45316 0.05331 0.4582 0.06275 C 0.46465 0.07492 0.46812 0.09024 0.47583 0.10052 C 0.47772 0.10892 0.48008 0.11689 0.48166 0.1255 C 0.48339 0.14774 0.48654 0.17293 0.4782 0.19307 C 0.47536 0.2 0.47489 0.20672 0.47237 0.21343 C 0.47032 0.21889 0.46528 0.22917 0.46528 0.22917 C 0.46402 0.23526 0.46324 0.23966 0.46056 0.24491 C 0.45946 0.25456 0.45804 0.26401 0.45584 0.27324 C 0.45725 0.30031 0.45694 0.28688 0.45694 0.31396 " pathEditMode="relative" ptsTypes="fff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0033E-6 6.82057E-7 C 0.00473 -0.00965 0.00488 -0.02162 0.00598 -0.03295 C 0.00425 -0.06989 0.00394 -0.11249 -0.00819 -0.14754 C -0.01811 -0.17608 -0.02913 -0.19811 -0.04346 -0.22288 C -0.04456 -0.22476 -0.04487 -0.22749 -0.04582 -0.22917 C -0.06172 -0.2531 -0.04503 -0.22456 -0.05527 -0.23862 C -0.06078 -0.24596 -0.06629 -0.25331 -0.07196 -0.26065 C -0.07652 -0.26695 -0.08093 -0.27555 -0.08597 -0.28101 C -0.08833 -0.28374 -0.09164 -0.28479 -0.09416 -0.2873 C -0.12077 -0.31333 -0.15021 -0.33641 -0.18375 -0.34229 C -0.2154 -0.33872 -0.21209 -0.3446 -0.22847 -0.31878 C -0.23288 -0.30304 -0.23618 -0.28646 -0.23902 -0.2701 C -0.2376 -0.21259 -0.2387 -0.16474 -0.22721 -0.11144 C -0.22264 -0.09003 -0.21697 -0.06989 -0.21193 -0.04869 C -0.21004 -0.0405 -0.20721 -0.02351 -0.20721 -0.02351 C -0.20516 0.00168 -0.20815 -0.01973 -0.19902 0.00944 C -0.19146 0.03358 -0.18753 0.0596 -0.18249 0.08478 C -0.18359 0.10262 -0.18438 0.12046 -0.18595 0.13809 C -0.18627 0.14208 -0.19131 0.15992 -0.19304 0.16327 C -0.19698 0.17104 -0.19666 0.16495 -0.19666 0.16957 " pathEditMode="relative" ptsTypes="fffffffffffffffffff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1005E-6 -3.72508E-6 C 0.00267 -0.00692 0.00393 -0.01406 0.00708 -0.02057 C 0.00897 -0.02812 0.01338 -0.034 0.01653 -0.04092 C 0.01779 -0.04848 0.01936 -0.05267 0.02346 -0.05813 C 0.02566 -0.06925 0.02849 -0.08038 0.0318 -0.09108 C 0.03652 -0.13116 0.02598 -0.17335 0.03526 -0.21196 C 0.03715 -0.23127 0.0403 -0.22959 0.04707 -0.24344 C 0.05621 -0.26233 0.0518 -0.26065 0.06125 -0.27324 C 0.0762 -0.29318 0.09714 -0.30241 0.11651 -0.31102 C 0.12297 -0.31395 0.1299 -0.3171 0.13667 -0.31878 C 0.14643 -0.32109 0.16611 -0.32508 0.16611 -0.32508 C 0.23649 -0.32298 0.30436 -0.31983 0.37458 -0.3234 C 0.393 -0.32781 0.41206 -0.33473 0.42985 -0.34229 C 0.4341 -0.34208 0.45803 -0.34292 0.46874 -0.33914 C 0.48779 -0.33242 0.50606 -0.31773 0.5229 -0.30472 C 0.52716 -0.30157 0.53015 -0.29339 0.53361 -0.28898 C 0.53676 -0.27996 0.54022 -0.27072 0.54416 -0.26233 C 0.54558 -0.25603 0.54763 -0.24344 0.54763 -0.24344 C 0.54684 -0.22728 0.54637 -0.21091 0.54526 -0.19475 C 0.54479 -0.1872 0.5418 -0.17943 0.53944 -0.17272 C 0.53219 -0.15236 0.52527 -0.13158 0.51582 -0.11311 C 0.51487 -0.10955 0.51031 -0.09024 0.50873 -0.08646 C 0.49992 -0.06611 0.50102 -0.07114 0.49582 -0.05037 C 0.49252 -0.03714 0.49094 -0.01805 0.48527 -0.00629 C 0.48338 0.00525 0.47819 0.01427 0.47457 0.02498 C 0.4722 0.03211 0.47205 0.03736 0.46874 0.04386 C 0.46685 0.05184 0.4648 0.05939 0.46291 0.06737 C 0.46244 0.07471 0.46228 0.08206 0.46165 0.0894 C 0.46134 0.09318 0.45929 0.10032 0.45929 0.10032 " pathEditMode="relative" ptsTypes="ffffffffffffffffffffffffffff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1005E-6 4.09234E-7 C 0.00755 -0.01469 0.02031 -0.02456 0.02944 -0.03778 C 0.03542 -0.04638 0.0403 -0.05751 0.04471 -0.06758 C 0.05211 -0.08416 0.06125 -0.09843 0.06707 -0.11627 C 0.07227 -0.13222 0.07636 -0.14859 0.08124 -0.16475 C 0.08833 -0.18846 0.09526 -0.21008 0.10124 -0.234 C 0.10423 -0.24596 0.10675 -0.25814 0.10958 -0.2701 C 0.11069 -0.27472 0.11305 -0.28416 0.11305 -0.28416 C 0.11509 -0.30641 0.11887 -0.32634 0.12124 -0.34859 C 0.1269 -0.40042 0.13651 -0.44995 0.14958 -0.49927 C 0.1606 -0.54082 0.17446 -0.59056 0.20484 -0.61386 C 0.21917 -0.62477 0.23602 -0.6296 0.25208 -0.63106 C 0.28231 -0.64156 0.26987 -0.63883 0.28861 -0.64219 C 0.29412 -0.64114 0.29979 -0.64135 0.30499 -0.63904 C 0.31443 -0.63484 0.31821 -0.62015 0.32278 -0.61071 C 0.33789 -0.57923 0.35238 -0.54733 0.36624 -0.51501 C 0.37316 -0.49885 0.37978 -0.4829 0.38623 -0.46632 C 0.38922 -0.45877 0.39568 -0.44429 0.39568 -0.44429 C 0.39836 -0.42372 0.40607 -0.40378 0.40985 -0.38301 C 0.41426 -0.35866 0.41521 -0.33327 0.4204 -0.30934 C 0.42308 -0.28122 0.42575 -0.25436 0.42749 -0.22603 C 0.42796 -0.21805 0.42827 -0.1828 0.43347 -0.17272 C 0.43819 -0.14481 0.4352 -0.15887 0.44292 -0.13033 C 0.4437 -0.12739 0.44544 -0.12508 0.44638 -0.12235 C 0.44685 -0.12089 0.4467 -0.11879 0.44748 -0.11774 C 0.45457 -0.10829 0.46402 -0.10557 0.47236 -0.09885 C 0.47677 -0.08017 0.47441 -0.04743 0.47236 -0.03148 C 0.47142 -0.02435 0.46496 -0.01805 0.46165 -0.0126 C 0.45992 -0.00966 0.45693 -0.00315 0.45693 -0.00315 C 0.45536 0.00629 0.45583 0.00104 0.45583 0.01259 " pathEditMode="relative" ptsTypes="fffffffffffffffffffffffffffff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1005E-6 3.81952E-6 C 0.0011 -0.0021 0.00251 -0.00399 0.00346 -0.0063 C 0.00503 -0.01028 0.00472 -0.01574 0.00708 -0.01889 C 0.01306 -0.02686 0.01543 -0.03652 0.01999 -0.04554 C 0.02723 -0.07828 0.01889 -0.04365 0.02944 -0.0787 C 0.03401 -0.0936 0.03574 -0.10934 0.04125 -0.12403 C 0.04125 -0.12424 0.04644 -0.1618 0.04707 -0.16642 C 0.04755 -0.16957 0.04833 -0.17587 0.04833 -0.17587 C 0.05085 -0.21826 0.04991 -0.26107 0.05416 -0.30304 C 0.05211 -0.35362 0.05951 -0.41847 0.02346 -0.45058 C 0.02157 -0.45897 0.01621 -0.46044 0.01054 -0.46317 C 0.00047 -0.46779 -0.00709 -0.47366 -0.01764 -0.47576 C -0.01323 -0.47366 -0.00898 -0.47177 -0.00473 -0.46946 C -0.02173 -0.45813 -0.0252 -0.43966 -0.03071 -0.41763 C -0.03213 -0.40336 -0.03244 -0.40651 -0.03071 -0.3893 C -0.03055 -0.3872 -0.03071 -0.38447 -0.02945 -0.38321 C -0.02787 -0.38153 -0.02551 -0.38216 -0.02362 -0.38153 C 0.06613 -0.38573 0.01936 -0.38153 0.05888 -0.39098 C 0.08108 -0.4021 0.07116 -0.39958 0.08833 -0.40189 C 0.10203 -0.4086 0.11761 -0.41091 0.13194 -0.41448 C 0.14076 -0.42246 0.15194 -0.42204 0.16139 -0.42854 C 0.16989 -0.43442 0.16595 -0.43253 0.17304 -0.43484 C 0.18075 -0.44155 0.18894 -0.44407 0.19792 -0.44596 C 0.23649 -0.44197 0.25806 -0.44407 0.30499 -0.44596 C 0.31853 -0.44932 0.33301 -0.4596 0.34278 -0.47261 C 0.33789 -0.48227 0.33128 -0.4852 0.32388 -0.4915 C 0.29711 -0.51438 0.31979 -0.49864 0.2968 -0.51186 C 0.27113 -0.52655 0.25334 -0.54984 0.2261 -0.56201 C 0.21508 -0.57377 0.22264 -0.56726 0.20138 -0.57629 L 0.20138 -0.57629 C 0.19067 -0.58405 0.18831 -0.5851 0.17666 -0.5872 C 0.16501 -0.59853 0.13761 -0.5979 0.1225 -0.59979 C 0.10722 -0.59916 0.09179 -0.59937 0.07652 -0.59811 C 0.06455 -0.59706 0.054 -0.583 0.04235 -0.57943 C 0.03511 -0.57461 0.02834 -0.57146 0.02109 -0.56684 C 0.00991 -0.55152 0.00047 -0.53326 -0.00945 -0.51647 C -0.01134 -0.51312 -0.01213 -0.50871 -0.01418 -0.50556 C -0.01575 -0.50304 -0.01827 -0.50178 -0.02 -0.49927 C -0.03197 -0.48227 -0.03921 -0.4703 -0.05307 -0.45687 C -0.06204 -0.44827 -0.0707 -0.43463 -0.08125 -0.43022 C -0.08676 -0.41889 -0.07921 -0.43295 -0.0907 -0.41931 C -0.09306 -0.41658 -0.09448 -0.4128 -0.09668 -0.40986 C -0.10078 -0.40441 -0.10629 -0.40042 -0.1107 -0.39559 C -0.1181 -0.38741 -0.12487 -0.37754 -0.13431 -0.37377 C -0.13652 -0.37083 -0.13935 -0.36894 -0.1414 -0.36579 C -0.14282 -0.36348 -0.14329 -0.36013 -0.14486 -0.35803 C -0.14723 -0.35488 -0.15085 -0.3532 -0.15321 -0.35005 C -0.15604 -0.34648 -0.15746 -0.34124 -0.16029 -0.33767 C -0.16344 -0.33389 -0.17084 -0.32823 -0.17084 -0.32823 C -0.17557 -0.31878 -0.17966 -0.30997 -0.18612 -0.30304 C -0.19352 -0.28562 -0.19997 -0.27135 -0.20501 -0.25289 C -0.2058 -0.24281 -0.2069 -0.23694 -0.20848 -0.2277 C -0.21005 -0.20651 -0.20659 -0.18699 -0.20611 -0.16642 C -0.2058 -0.15026 -0.20611 -0.13389 -0.20611 -0.11773 " pathEditMode="relative" ptsTypes="ffffffffffffffffffffffffffffFffffffffffffffffffffffff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3311E-6 2.59182E-6 C 0.00126 -0.01763 0.00252 -0.02372 -0.00126 -0.04386 C -0.00157 -0.04575 -0.00362 -0.04596 -0.00472 -0.04701 C -0.01322 -0.05541 -0.01984 -0.05876 -0.0296 -0.06422 C -0.03637 -0.068 -0.04251 -0.07387 -0.04959 -0.07681 C -0.07117 -0.08563 -0.09321 -0.0873 -0.11557 -0.09087 C -0.12187 -0.09192 -0.12801 -0.09276 -0.13431 -0.09402 C -0.14485 -0.09591 -0.16611 -0.10032 -0.16611 -0.10032 C -0.19713 -0.09675 -0.22846 -0.09465 -0.25917 -0.08772 C -0.29302 -0.07996 -0.26074 -0.08772 -0.28279 -0.08311 C -0.28987 -0.08164 -0.30388 -0.07849 -0.30388 -0.07849 C -0.31538 -0.07135 -0.3275 -0.06401 -0.33931 -0.05792 C -0.34404 -0.05541 -0.35002 -0.05415 -0.35459 -0.05016 C -0.36608 -0.04009 -0.35616 -0.04785 -0.36403 -0.03925 C -0.37128 -0.03127 -0.37994 -0.02665 -0.38639 -0.01721 C -0.39127 -0.01007 -0.393 -0.00084 -0.3993 0.00483 C -0.40466 0.01595 -0.40891 0.02413 -0.41473 0.03463 C -0.4215 0.04701 -0.42544 0.06149 -0.43237 0.07387 C -0.43268 0.07534 -0.43284 0.07702 -0.43347 0.07849 C -0.4352 0.08289 -0.43788 0.08646 -0.43945 0.09108 C -0.44119 0.09612 -0.44182 0.10157 -0.44292 0.10682 C -0.44497 0.11647 -0.45063 0.1299 -0.45473 0.1383 C -0.45819 0.15446 -0.4615 0.1702 -0.46291 0.18699 C -0.46402 0.22959 -0.46669 0.27345 -0.46181 0.31563 C -0.46024 0.35467 -0.46811 0.40042 -0.45 0.43337 C -0.4489 0.43819 -0.4478 0.44512 -0.44528 0.44911 C -0.44323 0.45246 -0.43945 0.45498 -0.43709 0.45855 " pathEditMode="relative" ptsTypes="ffffffffffffffffffffffffff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6755E-6 -3.86149E-6 C 0.00567 -0.03987 -0.01779 -0.09989 0.00693 -0.12235 C 0.01102 -0.13053 0.02031 -0.13431 0.02708 -0.13809 C 0.04362 -0.14732 0.06109 -0.15152 0.07889 -0.1553 C 0.07904 -0.1553 0.1077 -0.1532 0.10943 -0.15215 C 0.11463 -0.14921 0.12785 -0.13431 0.13415 -0.12864 C 0.13903 -0.12424 0.1436 -0.1192 0.14832 -0.11458 C 0.1532 -0.10976 0.16124 -0.09737 0.16124 -0.09737 C 0.16958 -0.07555 0.15982 -0.09863 0.16958 -0.08163 C 0.18296 -0.05855 0.17163 -0.07408 0.18013 -0.06275 C 0.18422 -0.05036 0.18816 -0.03735 0.1943 -0.02665 C 0.19525 -0.01532 0.19761 -0.00608 0.20013 0.00483 C 0.20186 0.07639 0.19304 0.15362 0.20957 0.22288 C 0.21083 0.23484 0.21257 0.24575 0.2143 0.25751 C 0.21587 0.26758 0.21556 0.2766 0.21902 0.28584 C 0.21981 0.29528 0.21981 0.30305 0.22374 0.31081 C 0.22406 0.31249 0.22422 0.31417 0.22485 0.31564 C 0.22548 0.31732 0.22674 0.31858 0.22721 0.32026 C 0.228 0.32298 0.22926 0.33537 0.22957 0.33767 C 0.23083 0.35908 0.23555 0.37923 0.23555 0.40042 " pathEditMode="relative" ptsTypes="fffffffffffffffffff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234E-6 6.41133E-6 C 0.00079 -0.04113 -0.00929 -0.08835 0.02708 -0.09884 C 0.03527 -0.09779 0.04377 -0.098 0.0518 -0.09569 C 0.06597 -0.09171 0.0729 -0.07764 0.08597 -0.07219 C 0.09731 -0.05939 0.11006 -0.04616 0.1214 -0.03294 C 0.12518 -0.02854 0.12848 -0.0235 0.13195 -0.01867 C 0.1362 -0.0128 0.14376 6.41133E-6 0.14376 6.41133E-6 C 0.14628 0.01071 0.14266 -0.00188 0.14958 0.01113 C 0.15242 0.01637 0.15446 0.02246 0.15667 0.02834 C 0.1584 0.03295 0.15966 0.03778 0.16139 0.0424 C 0.16423 0.04974 0.16848 0.05499 0.17084 0.06296 C 0.17588 0.08017 0.17053 0.06842 0.17556 0.07849 C 0.17966 0.09654 0.18911 0.10829 0.19666 0.12403 C 0.1995 0.12991 0.20217 0.13579 0.20501 0.14145 C 0.20611 0.14355 0.20847 0.14775 0.20847 0.14775 C 0.21178 0.16412 0.20737 0.14523 0.21209 0.15866 C 0.21556 0.16874 0.21713 0.17839 0.22028 0.18846 C 0.22138 0.1977 0.22406 0.20483 0.22611 0.21365 C 0.22658 0.22519 0.22674 0.23652 0.22737 0.24806 C 0.22752 0.24974 0.22831 0.25121 0.22847 0.25289 C 0.2291 0.25709 0.2291 0.26129 0.22973 0.26548 C 0.2302 0.26863 0.23209 0.27493 0.23209 0.27493 C 0.23382 0.29214 0.23319 0.28227 0.23319 0.30473 " pathEditMode="relative" ptsTypes="ffffffffffffffffffffff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9624E-7 3.68311E-6 C -0.00284 -0.03505 -0.0041 -0.0787 -0.02 -0.10976 C -0.02661 -0.13977 -0.03779 -0.16957 -0.0518 -0.19455 C -0.05464 -0.2105 -0.04991 -0.18846 -0.06235 -0.21344 C -0.07212 -0.23295 -0.08896 -0.24491 -0.10471 -0.25436 C -0.11085 -0.25814 -0.11809 -0.25751 -0.12471 -0.25898 C -0.13667 -0.25709 -0.14722 -0.25373 -0.15887 -0.25121 C -0.17289 -0.24072 -0.18895 -0.22855 -0.20485 -0.22603 C -0.22406 -0.21323 -0.24453 -0.20462 -0.265 -0.19623 C -0.27445 -0.19224 -0.28232 -0.18699 -0.29208 -0.1851 C -0.3094 -0.18678 -0.32656 -0.1893 -0.34388 -0.18993 C -0.35522 -0.19035 -0.36672 -0.18993 -0.37805 -0.18825 C -0.40466 -0.18405 -0.41899 -0.1595 -0.43694 -0.13663 C -0.44088 -0.12592 -0.44371 -0.11774 -0.44639 -0.10661 C -0.44765 -0.10158 -0.44985 -0.09108 -0.44985 -0.09108 C -0.45253 -0.05982 -0.45158 -0.07681 -0.44985 -0.02183 C -0.44954 -0.00987 -0.44906 0.00188 -0.44513 0.01259 C -0.4434 0.02686 -0.44151 0.0405 -0.4404 0.05498 C -0.44308 0.14921 -0.44277 0.11059 -0.44277 0.17124 " pathEditMode="relative" ptsTypes="ffffffffffffffffff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9384E-7 -5.77125E-6 C -0.03952 0.00545 -0.07353 -0.0126 -0.11069 -0.02372 C -0.1225 -0.03149 -0.1351 -0.03568 -0.14722 -0.0424 C -0.1669 -0.0531 -0.18548 -0.06569 -0.20375 -0.08017 C -0.21524 -0.08941 -0.22548 -0.09612 -0.23555 -0.10851 C -0.24374 -0.11858 -0.25303 -0.12571 -0.25917 -0.13831 C -0.26421 -0.17293 -0.26374 -0.15971 -0.26153 -0.20567 C -0.26122 -0.2126 -0.25886 -0.21344 -0.25681 -0.21994 C -0.25067 -0.23904 -0.24374 -0.25499 -0.23429 -0.27178 C -0.2302 -0.27912 -0.22563 -0.28899 -0.21902 -0.29214 C -0.21288 -0.30032 -0.20406 -0.30536 -0.19556 -0.30788 C -0.15399 -0.30431 -0.13289 -0.29445 -0.09416 -0.26863 C -0.08566 -0.26297 -0.07778 -0.25541 -0.06944 -0.24974 C -0.06487 -0.2466 -0.05968 -0.24513 -0.05527 -0.24177 C -0.04865 -0.23673 -0.04299 -0.22981 -0.03653 -0.22456 C -0.02992 -0.21931 -0.02016 -0.21638 -0.01291 -0.21365 C 0.00157 -0.21512 0.01622 -0.21638 0.0307 -0.21826 C 0.04125 -0.21973 0.06141 -0.24219 0.06597 -0.2466 C 0.06959 -0.24995 0.07274 -0.25436 0.07652 -0.25751 C 0.08754 -0.26695 0.08345 -0.2594 0.08959 -0.26863 C 0.10723 -0.29486 0.11825 -0.32802 0.13541 -0.35489 C 0.13903 -0.36832 0.14643 -0.37839 0.15667 -0.38322 C 0.15903 -0.38804 0.16202 -0.39035 0.16611 -0.39266 C 0.16911 -0.39455 0.17556 -0.39728 0.17556 -0.39728 C 0.18532 -0.3956 0.19225 -0.39014 0.20138 -0.38637 C 0.20989 -0.37503 0.19887 -0.38867 0.21209 -0.37692 C 0.21933 -0.37042 0.22233 -0.36349 0.22611 -0.35342 C 0.24154 -0.26045 0.22862 -0.16013 0.23209 -0.06443 C 0.23335 -0.03149 0.23351 0.00524 0.24264 0.03609 C 0.24311 0.03924 0.24311 0.0426 0.2439 0.04553 C 0.24437 0.04721 0.24579 0.04847 0.24626 0.05015 C 0.24894 0.06085 0.24988 0.07219 0.25209 0.0831 C 0.2513 0.08877 0.25114 0.09485 0.24972 0.10031 C 0.24862 0.10472 0.23902 0.1192 0.23445 0.1192 " pathEditMode="relative" ptsTypes="fffffffffffffffffffffffffffffffffA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0033E-6 -4.54355E-6 C 0.00898 -0.0086 0.01575 -0.01616 0.0222 -0.02812 C 0.02378 -0.03505 0.02787 -0.03987 0.02929 -0.04701 C 0.03197 -0.06044 0.03323 -0.07429 0.03512 -0.08793 C 0.03637 -0.13095 0.037 -0.17649 0.02693 -0.21805 C 0.0222 -0.23757 0.01559 -0.25519 0.00819 -0.27303 C -0.01921 -0.33977 -0.04944 -0.39265 -0.1014 -0.42686 C -0.11148 -0.44029 -0.12927 -0.44701 -0.14265 -0.45351 C -0.15257 -0.45834 -0.16218 -0.46443 -0.1721 -0.46925 C -0.20028 -0.4829 -0.23209 -0.49024 -0.26153 -0.49591 C -0.27255 -0.49549 -0.28357 -0.49549 -0.2946 -0.49444 C -0.30798 -0.49339 -0.3201 -0.47303 -0.33223 -0.46779 C -0.33632 -0.45708 -0.3453 -0.44743 -0.35112 -0.43798 C -0.36026 -0.42329 -0.36734 -0.40567 -0.37458 -0.3893 C -0.37758 -0.38237 -0.38277 -0.37608 -0.38529 -0.36894 C -0.39033 -0.35446 -0.3971 -0.33767 -0.3993 -0.32172 C -0.39962 -0.29864 -0.39505 -0.23631 -0.41001 -0.20713 C -0.413 -0.19433 -0.41662 -0.18258 -0.42166 -0.17104 C -0.4256 -0.15173 -0.41946 -0.17922 -0.42639 -0.15845 C -0.42717 -0.15593 -0.42686 -0.1532 -0.42765 -0.15068 C -0.42843 -0.14774 -0.43001 -0.14544 -0.43111 -0.14271 C -0.4319 -0.14061 -0.43284 -0.13851 -0.43347 -0.13641 C -0.43489 -0.13137 -0.43568 -0.12592 -0.43709 -0.12088 C -0.43457 -0.03295 -0.43473 -0.06527 -0.43473 -0.0235 " pathEditMode="relative" ptsTypes="fffffffffffffffffffffff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5618E-6 1.77335E-6 C -0.00157 -0.05519 -0.00078 -0.11332 -0.00818 -0.1681 C -0.0107 -0.18678 -0.01448 -0.20713 -0.01999 -0.22455 C -0.02283 -0.23316 -0.02944 -0.24974 -0.02944 -0.24974 C -0.0318 -0.26317 -0.03668 -0.27681 -0.04125 -0.28898 C -0.04629 -0.30262 -0.04881 -0.31794 -0.05416 -0.33137 C -0.06235 -0.35194 -0.07306 -0.37188 -0.08487 -0.38929 C -0.08786 -0.3937 -0.09101 -0.39769 -0.09416 -0.40189 C -0.09715 -0.40587 -0.10219 -0.40692 -0.10486 -0.41133 C -0.11085 -0.42161 -0.11667 -0.43085 -0.12486 -0.43798 C -0.12848 -0.44638 -0.13793 -0.45855 -0.14486 -0.46149 C -0.15698 -0.47345 -0.16753 -0.4852 -0.18139 -0.49297 C -0.18674 -0.50367 -0.1976 -0.50136 -0.20611 -0.50556 C -0.2113 -0.50409 -0.2154 -0.50157 -0.22028 -0.49926 C -0.23051 -0.4894 -0.24327 -0.48226 -0.25555 -0.48038 C -0.26216 -0.47765 -0.26736 -0.47681 -0.27444 -0.47576 C -0.27602 -0.47513 -0.27759 -0.47471 -0.27917 -0.47408 C -0.28153 -0.47303 -0.28625 -0.47093 -0.28625 -0.47093 C -0.29192 -0.46338 -0.29302 -0.45603 -0.29444 -0.44596 C -0.29397 -0.43337 -0.29491 -0.40797 -0.28972 -0.39412 C -0.2735 -0.3511 -0.2365 -0.34354 -0.205 -0.33137 C -0.19445 -0.33242 -0.18375 -0.33284 -0.1732 -0.33452 C -0.15981 -0.33662 -0.14517 -0.35131 -0.13431 -0.36117 C -0.13226 -0.36663 -0.12974 -0.37355 -0.12722 -0.37838 C -0.12423 -0.38384 -0.11998 -0.38804 -0.11777 -0.39412 C -0.11195 -0.41007 -0.10408 -0.42413 -0.09778 -0.43966 C -0.09353 -0.45037 -0.0877 -0.46191 -0.08361 -0.47261 C -0.0803 -0.48142 -0.0781 -0.49087 -0.07416 -0.49926 C -0.07243 -0.50304 -0.06991 -0.50619 -0.06833 -0.51018 C -0.06329 -0.5234 -0.05731 -0.53599 -0.0507 -0.54795 C -0.0496 -0.54984 -0.04944 -0.55236 -0.04834 -0.55425 C -0.04582 -0.55823 -0.04283 -0.56159 -0.03999 -0.56516 C -0.03464 -0.57209 -0.03039 -0.58195 -0.02472 -0.58867 C -0.01984 -0.59454 -0.01338 -0.5979 -0.00818 -0.60294 C 0.01811 -0.62791 0.04315 -0.64029 0.07542 -0.64533 C 0.10329 -0.64134 0.10251 -0.64302 0.1214 -0.63588 C 0.12849 -0.63043 0.12754 -0.63043 0.13305 -0.62791 C 0.13778 -0.62581 0.14722 -0.62182 0.14722 -0.62182 C 0.16155 -0.60273 0.17698 -0.58363 0.18612 -0.55886 C 0.18974 -0.54879 0.19415 -0.53914 0.19792 -0.52906 C 0.19871 -0.52697 0.20029 -0.52277 0.20029 -0.52277 C 0.20312 -0.49779 0.21351 -0.47576 0.22028 -0.45225 C 0.22343 -0.42938 0.23036 -0.40734 0.23445 -0.38468 C 0.24075 -0.34879 0.24422 -0.31227 0.25083 -0.27639 C 0.25209 -0.24008 0.25744 -0.19118 0.24847 -0.15865 C 0.24752 -0.14711 0.245 -0.13683 0.24264 -0.12571 C 0.23839 -0.1064 0.24595 -0.13662 0.23918 -0.10997 C 0.23871 -0.10829 0.23792 -0.10514 0.23792 -0.10514 C 0.23934 -0.08541 0.23918 -0.0936 0.23918 -0.08017 " pathEditMode="relative" ptsTypes="ffffffffffffffffffffffffffffffffffffffffffffffffA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Spoj podstatné jméno s rodem: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cs-CZ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72360" y="2195661"/>
            <a:ext cx="4375237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Mužský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3808" y="680417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hodina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3808" y="1691605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penál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03808" y="2411685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dívka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320377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hrad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3808" y="392385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kuře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3808" y="464393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tužka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03808" y="536401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stavení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3808" y="608409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den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472360" y="3779837"/>
            <a:ext cx="4306307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Ženský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472360" y="5868069"/>
            <a:ext cx="4303101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Střední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Spoj podstatné jméno s rodem: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cs-CZ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72360" y="2195661"/>
            <a:ext cx="4375237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Mužský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3808" y="680417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hodina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03808" y="1691605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penál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03808" y="2411685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dívka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03808" y="320377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hrad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03808" y="392385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kuře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03808" y="464393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tužka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03808" y="536401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stavení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3808" y="6084093"/>
            <a:ext cx="194421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den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472360" y="3779837"/>
            <a:ext cx="4306307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Ženský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472360" y="5868069"/>
            <a:ext cx="4303101" cy="779316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4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Střední rod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>
            <a:off x="2520032" y="1979637"/>
            <a:ext cx="2736304" cy="50405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2592040" y="2771725"/>
            <a:ext cx="2736304" cy="129614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 flipV="1">
            <a:off x="2592040" y="2771725"/>
            <a:ext cx="2592288" cy="79208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>
            <a:off x="2592040" y="4211885"/>
            <a:ext cx="2664296" cy="201622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šipka 47"/>
          <p:cNvCxnSpPr/>
          <p:nvPr/>
        </p:nvCxnSpPr>
        <p:spPr>
          <a:xfrm flipV="1">
            <a:off x="2592040" y="4355901"/>
            <a:ext cx="2664296" cy="576064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>
            <a:off x="2664048" y="5652045"/>
            <a:ext cx="2664296" cy="864096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/>
          <p:nvPr/>
        </p:nvCxnSpPr>
        <p:spPr>
          <a:xfrm flipV="1">
            <a:off x="2664048" y="2987749"/>
            <a:ext cx="2520280" cy="3312368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šipka 53"/>
          <p:cNvCxnSpPr/>
          <p:nvPr/>
        </p:nvCxnSpPr>
        <p:spPr>
          <a:xfrm flipV="1">
            <a:off x="2592040" y="4643933"/>
            <a:ext cx="2664296" cy="2448272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C:\Documents and Settings\Alena T\Local Settings\Temporary Internet Files\Content.IE5\01G1XPGU\MC9001933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0352" y="5219997"/>
            <a:ext cx="1042123" cy="2195662"/>
          </a:xfrm>
          <a:prstGeom prst="rect">
            <a:avLst/>
          </a:prstGeom>
          <a:noFill/>
        </p:spPr>
      </p:pic>
      <p:pic>
        <p:nvPicPr>
          <p:cNvPr id="3080" name="Picture 8" descr="C:\Documents and Settings\Alena T\Local Settings\Temporary Internet Files\Content.IE5\BEOPWMS8\MC90044178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0112" y="2411685"/>
            <a:ext cx="2019672" cy="2019672"/>
          </a:xfrm>
          <a:prstGeom prst="rect">
            <a:avLst/>
          </a:prstGeom>
          <a:noFill/>
        </p:spPr>
      </p:pic>
      <p:pic>
        <p:nvPicPr>
          <p:cNvPr id="3079" name="Picture 7" descr="C:\Documents and Settings\Alena T\Local Settings\Temporary Internet Files\Content.IE5\SDLE6Y7K\MC9003448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28544" y="4139877"/>
            <a:ext cx="2458584" cy="1330218"/>
          </a:xfrm>
          <a:prstGeom prst="rect">
            <a:avLst/>
          </a:prstGeom>
          <a:noFill/>
        </p:spPr>
      </p:pic>
      <p:pic>
        <p:nvPicPr>
          <p:cNvPr id="3078" name="Picture 6" descr="C:\Documents and Settings\Alena T\Local Settings\Temporary Internet Files\Content.IE5\BEOPWMS8\MC90044178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08664" y="1983085"/>
            <a:ext cx="1368152" cy="1368152"/>
          </a:xfrm>
          <a:prstGeom prst="rect">
            <a:avLst/>
          </a:prstGeom>
          <a:noFill/>
        </p:spPr>
      </p:pic>
      <p:pic>
        <p:nvPicPr>
          <p:cNvPr id="3077" name="Picture 5" descr="C:\Documents and Settings\Alena T\Local Settings\Temporary Internet Files\Content.IE5\BEOPWMS8\MC900441780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38715">
            <a:off x="1103677" y="5712407"/>
            <a:ext cx="1749815" cy="1749815"/>
          </a:xfrm>
          <a:prstGeom prst="rect">
            <a:avLst/>
          </a:prstGeom>
          <a:noFill/>
        </p:spPr>
      </p:pic>
      <p:pic>
        <p:nvPicPr>
          <p:cNvPr id="3076" name="Picture 4" descr="C:\Documents and Settings\Alena T\Local Settings\Temporary Internet Files\Content.IE5\SDLE6Y7K\MC900441708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427909"/>
            <a:ext cx="1659632" cy="1659632"/>
          </a:xfrm>
          <a:prstGeom prst="rect">
            <a:avLst/>
          </a:prstGeom>
          <a:noFill/>
        </p:spPr>
      </p:pic>
      <p:pic>
        <p:nvPicPr>
          <p:cNvPr id="3075" name="Picture 3" descr="C:\Documents and Settings\Alena T\Local Settings\Temporary Internet Files\Content.IE5\BEOPWMS8\MC900441718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07248" y="2699717"/>
            <a:ext cx="2160240" cy="2160240"/>
          </a:xfrm>
          <a:prstGeom prst="rect">
            <a:avLst/>
          </a:prstGeom>
          <a:noFill/>
        </p:spPr>
      </p:pic>
      <p:pic>
        <p:nvPicPr>
          <p:cNvPr id="3074" name="Picture 2" descr="C:\Documents and Settings\Alena T\Local Settings\Temporary Internet Files\Content.IE5\SDLE6Y7K\MC90011235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96096" y="4754082"/>
            <a:ext cx="1512168" cy="1600359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Roztřiďte podstatná jména do dvou nádob podle čísla: 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pracuj po sloupcích</a:t>
            </a:r>
            <a:endParaRPr lang="cs-CZ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9873" y="5436021"/>
            <a:ext cx="158417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ananas  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9872" y="6228109"/>
            <a:ext cx="1656184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mrkev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9872" y="4643933"/>
            <a:ext cx="1512168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jablka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92241" y="2987749"/>
            <a:ext cx="1656184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jogurty 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20232" y="3779837"/>
            <a:ext cx="1728191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paprika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92240" y="2195661"/>
            <a:ext cx="1656184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meloun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320232" y="5436021"/>
            <a:ext cx="1763624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švestky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20232" y="6300117"/>
            <a:ext cx="1728358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petržel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20232" y="4643933"/>
            <a:ext cx="1800200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r>
              <a:rPr lang="cs-CZ" sz="2800" b="1" dirty="0" smtClean="0">
                <a:solidFill>
                  <a:srgbClr val="FFC000"/>
                </a:solidFill>
              </a:rPr>
              <a:t>banán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128545" y="2627709"/>
            <a:ext cx="158417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okurky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056536" y="3419797"/>
            <a:ext cx="1872208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brambory 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28544" y="1835621"/>
            <a:ext cx="1584176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</a:rPr>
              <a:t>rajčata</a:t>
            </a:r>
            <a:r>
              <a:rPr lang="cs-CZ" sz="3600" b="1" dirty="0" smtClean="0">
                <a:solidFill>
                  <a:srgbClr val="FFC000"/>
                </a:solidFill>
              </a:rPr>
              <a:t>  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03808" y="1691605"/>
            <a:ext cx="3861955" cy="893834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</a:rPr>
              <a:t>Ve skupině je jeden</a:t>
            </a:r>
          </a:p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</a:rPr>
              <a:t>vetřelec, poznáte ho?</a:t>
            </a:r>
            <a:endParaRPr lang="cs-CZ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28544" y="4139877"/>
            <a:ext cx="1656184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hruška </a:t>
            </a:r>
            <a:endParaRPr lang="cs-CZ" sz="2800" b="1" dirty="0">
              <a:solidFill>
                <a:srgbClr val="FFC000"/>
              </a:solidFill>
            </a:endParaRPr>
          </a:p>
        </p:txBody>
      </p:sp>
      <p:grpSp>
        <p:nvGrpSpPr>
          <p:cNvPr id="29" name="Skupina 28"/>
          <p:cNvGrpSpPr/>
          <p:nvPr/>
        </p:nvGrpSpPr>
        <p:grpSpPr>
          <a:xfrm>
            <a:off x="143768" y="2915741"/>
            <a:ext cx="3384376" cy="1575044"/>
            <a:chOff x="143768" y="2915741"/>
            <a:chExt cx="3384376" cy="1575044"/>
          </a:xfrm>
        </p:grpSpPr>
        <p:pic>
          <p:nvPicPr>
            <p:cNvPr id="2050" name="Picture 2" descr="C:\Documents and Settings\Alena T\Local Settings\Temporary Internet Files\Content.IE5\BEOPWMS8\MC900221097[1].wmf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43768" y="2915741"/>
              <a:ext cx="3384376" cy="1575044"/>
            </a:xfrm>
            <a:prstGeom prst="rect">
              <a:avLst/>
            </a:prstGeom>
            <a:noFill/>
          </p:spPr>
        </p:pic>
        <p:sp>
          <p:nvSpPr>
            <p:cNvPr id="24" name="TextovéPole 23"/>
            <p:cNvSpPr txBox="1"/>
            <p:nvPr/>
          </p:nvSpPr>
          <p:spPr>
            <a:xfrm>
              <a:off x="863848" y="3563813"/>
              <a:ext cx="2016224" cy="493084"/>
            </a:xfrm>
            <a:prstGeom prst="rect">
              <a:avLst/>
            </a:prstGeom>
            <a:solidFill>
              <a:srgbClr val="00206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>
                      <a:lumMod val="85000"/>
                    </a:schemeClr>
                  </a:solidFill>
                </a:rPr>
                <a:t>Jednotné číslo</a:t>
              </a:r>
              <a:r>
                <a:rPr lang="cs-CZ" sz="2800" b="1" dirty="0" smtClean="0">
                  <a:solidFill>
                    <a:srgbClr val="FFC000"/>
                  </a:solidFill>
                </a:rPr>
                <a:t> </a:t>
              </a:r>
              <a:endParaRPr lang="cs-CZ" sz="2800" b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696249" y="5796061"/>
            <a:ext cx="3384376" cy="1575044"/>
            <a:chOff x="6696249" y="5796061"/>
            <a:chExt cx="3384376" cy="1575044"/>
          </a:xfrm>
        </p:grpSpPr>
        <p:pic>
          <p:nvPicPr>
            <p:cNvPr id="8" name="Picture 2" descr="C:\Documents and Settings\Alena T\Local Settings\Temporary Internet Files\Content.IE5\BEOPWMS8\MC900221097[1].wmf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696249" y="5796061"/>
              <a:ext cx="3384376" cy="1575044"/>
            </a:xfrm>
            <a:prstGeom prst="rect">
              <a:avLst/>
            </a:prstGeom>
            <a:noFill/>
          </p:spPr>
        </p:pic>
        <p:sp>
          <p:nvSpPr>
            <p:cNvPr id="25" name="TextovéPole 24"/>
            <p:cNvSpPr txBox="1"/>
            <p:nvPr/>
          </p:nvSpPr>
          <p:spPr>
            <a:xfrm>
              <a:off x="7416576" y="6444133"/>
              <a:ext cx="2016224" cy="493084"/>
            </a:xfrm>
            <a:prstGeom prst="rect">
              <a:avLst/>
            </a:prstGeom>
            <a:solidFill>
              <a:srgbClr val="00206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chemeClr val="bg1">
                      <a:lumMod val="85000"/>
                    </a:schemeClr>
                  </a:solidFill>
                </a:rPr>
                <a:t>Množné číslo</a:t>
              </a:r>
              <a:r>
                <a:rPr lang="cs-CZ" sz="2800" b="1" dirty="0" smtClean="0">
                  <a:solidFill>
                    <a:srgbClr val="FFC000"/>
                  </a:solidFill>
                </a:rPr>
                <a:t> </a:t>
              </a:r>
              <a:endParaRPr lang="cs-CZ" sz="2800" b="1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9934E-6 5.59286E-6 C 0.00347 -0.02182 0.00205 -0.04406 0.00473 -0.06589 C 0.00567 -0.07407 0.01102 -0.07974 0.01417 -0.08645 C 0.01921 -0.09737 0.02441 -0.10639 0.03417 -0.10996 C 0.05558 -0.10828 0.07558 -0.10429 0.09668 -0.10052 C 0.10219 -0.09737 0.10723 -0.09233 0.11321 -0.09107 C 0.13746 -0.08603 0.12817 -0.08855 0.1414 -0.08478 C 0.16265 -0.08687 0.18391 -0.08834 0.20501 -0.09107 C 0.21241 -0.09212 0.22627 -0.10052 0.22627 -0.10052 C 0.23052 -0.10618 0.2291 -0.10555 0.23571 -0.10828 C 0.23996 -0.11017 0.24863 -0.11311 0.24863 -0.11311 C 0.26091 -0.12255 0.27177 -0.12717 0.28515 -0.13199 C 0.29948 -0.13724 0.31271 -0.14438 0.32751 -0.14752 C 0.34341 -0.15529 0.36892 -0.15319 0.38404 -0.15382 C 0.40104 -0.15277 0.41569 -0.15088 0.43238 -0.14752 C 0.44104 -0.14396 0.44844 -0.13619 0.4571 -0.13199 C 0.47221 -0.12465 0.48654 -0.11437 0.50181 -0.10681 C 0.50953 -0.09905 0.51614 -0.09548 0.52417 -0.0896 C 0.53834 -0.07911 0.55267 -0.06778 0.56669 -0.05665 C 0.5807 -0.04553 0.59314 -0.02853 0.60904 -0.02203 C 0.62746 -0.00461 0.6336 0.01806 0.64085 0.04555 C 0.64148 0.06318 0.64053 0.07808 0.64431 0.09424 C 0.64589 0.13495 0.64478 0.11522 0.64793 0.15384 C 0.64935 0.17021 0.64982 0.13978 0.65029 0.1679 C 0.65061 0.18679 0.65029 0.20547 0.65029 0.22435 " pathEditMode="relative" ptsTypes="ffffffffffffffffffffffffA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7925E-6 -6.18048E-6 C 0.02582 0.00986 0.04235 0.00314 0.07432 0.00146 C 0.08487 -0.00043 0.09447 -0.00567 0.10486 -0.00777 C 0.111 -0.01197 0.11715 -0.01176 0.12376 -0.01407 C 0.13116 -0.0168 0.13919 -0.01764 0.14612 -0.02204 C 0.1532 -0.02645 0.15982 -0.03254 0.16737 -0.03463 C 0.17194 -0.03589 0.17603 -0.03547 0.18028 -0.03778 C 0.20485 -0.051 0.22689 -0.06884 0.24972 -0.08626 C 0.26689 -0.09927 0.28153 -0.1104 0.29806 -0.12551 C 0.30719 -0.13369 0.32499 -0.14292 0.33333 -0.15384 C 0.34546 -0.16979 0.3401 -0.16391 0.34876 -0.17272 C 0.35601 -0.19035 0.36687 -0.20378 0.37458 -0.22141 C 0.3875 -0.25121 0.39395 -0.28101 0.40057 -0.31396 C 0.39962 -0.33642 0.4023 -0.36013 0.39694 -0.38154 C 0.39427 -0.39245 0.39096 -0.39602 0.38639 -0.40504 C 0.38073 -0.41638 0.37632 -0.42729 0.36986 -0.43799 C 0.3664 -0.44366 0.36262 -0.44597 0.35805 -0.45058 C 0.33176 -0.47766 0.30924 -0.48647 0.27681 -0.49298 C 0.26358 -0.49864 0.24185 -0.49696 0.22973 -0.49759 C 0.20721 -0.50116 0.18674 -0.50305 0.16375 -0.50389 C 0.13195 -0.50347 0.10014 -0.50347 0.06833 -0.50242 C 0.04975 -0.50179 0.03369 -0.4871 0.01653 -0.48038 C 0.01322 -0.47682 0.00929 -0.47451 0.00598 -0.47094 C 0.0022 -0.46674 -0.00173 -0.45898 -0.00473 -0.45373 C -0.00551 -0.45037 -0.00803 -0.44786 -0.00819 -0.44429 C -0.00898 -0.43044 -0.00425 -0.41554 -0.00236 -0.4019 C -0.00142 -0.3595 0.00551 -0.30704 -0.00945 -0.26695 C -0.01087 -0.25919 -0.01055 -0.26276 -0.01055 -0.25583 " pathEditMode="relative" ptsTypes="fffffffffffffffffffffffffffA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5651E-6 -4.81637E-6 C 0.00757 -0.00776 0.01497 -0.01238 0.02347 -0.01742 C 0.03118 -0.02224 0.03795 -0.02791 0.04598 -0.03169 C 0.0559 -0.0405 0.06173 -0.0447 0.07307 -0.04889 C 0.0844 -0.05834 0.0918 -0.06317 0.10487 -0.06757 C 0.12613 -0.08184 0.14943 -0.09129 0.17069 -0.10535 C 0.18612 -0.11563 0.1995 -0.13137 0.21556 -0.13977 C 0.22596 -0.15655 0.23682 -0.17145 0.24375 -0.1916 C 0.25398 -0.2214 0.25934 -0.25246 0.26501 -0.28415 C 0.26658 -0.32969 0.26469 -0.37439 0.25918 -0.4193 C 0.25808 -0.42791 0.25776 -0.43609 0.25556 -0.44428 C 0.25367 -0.46275 0.24706 -0.47492 0.24139 -0.4915 C 0.23792 -0.50136 0.23714 -0.50934 0.23194 -0.51815 C 0.22769 -0.53641 0.23257 -0.51878 0.22375 -0.53851 C 0.21541 -0.55697 0.20486 -0.58111 0.19084 -0.59349 C 0.18911 -0.59517 0.18675 -0.59517 0.18486 -0.59664 C 0.1773 -0.6021 0.171 -0.6086 0.1625 -0.6107 C 0.14628 -0.62539 0.12487 -0.62518 0.10598 -0.62644 C 0.06362 -0.62434 0.05559 -0.62749 0.02583 -0.617 C 0.02252 -0.6107 0.01827 -0.60986 0.01418 -0.6044 C 0.00741 -0.59517 0.00457 -0.58174 -0.00125 -0.57145 C -0.00424 -0.5597 -0.00251 -0.56495 -0.00598 -0.55572 C -0.01086 -0.5213 -0.00834 -0.54711 -0.00708 -0.47261 C -0.00786 -0.44596 -0.00834 -0.41909 -0.00944 -0.39244 C -0.00975 -0.38594 -0.0118 -0.37901 -0.0118 -0.37208 " pathEditMode="relative" ptsTypes="ffffffffffffffffffffffff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351E-6 -7.40818E-6 C -0.00126 -0.00966 -0.00047 -0.01701 -0.00582 -0.02351 C -0.00787 -0.02603 -0.01291 -0.02981 -0.01291 -0.02981 C -0.01496 -0.03841 -0.01952 -0.04429 -0.02582 -0.04702 C -0.03149 -0.05457 -0.0392 -0.06045 -0.04708 -0.06276 C -0.05385 -0.06737 -0.06944 -0.06905 -0.06944 -0.06905 C -0.10896 -0.068 -0.14785 -0.06737 -0.18721 -0.06423 C -0.20138 -0.06129 -0.2143 -0.05772 -0.22847 -0.05646 C -0.23744 -0.05205 -0.24626 -0.04849 -0.25555 -0.04555 C -0.25854 -0.04345 -0.26122 -0.04219 -0.26374 -0.03925 C -0.26767 -0.03484 -0.2683 -0.03044 -0.27318 -0.02813 C -0.27476 -0.02603 -0.27602 -0.02351 -0.27791 -0.02183 C -0.27901 -0.02078 -0.28058 -0.02141 -0.28153 -0.02036 C -0.28783 -0.01386 -0.29271 -0.00483 -0.2979 0.00314 C -0.30515 0.01405 -0.31223 0.02476 -0.31916 0.03609 C -0.32058 0.0426 -0.32436 0.04637 -0.32735 0.05183 C -0.32861 0.05833 -0.32924 0.06358 -0.33207 0.06904 C -0.33254 0.07114 -0.33317 0.07324 -0.33333 0.07533 C -0.33396 0.08939 -0.33286 0.10367 -0.33443 0.11773 C -0.33506 0.12318 -0.339 0.12675 -0.34042 0.132 C -0.34073 0.13619 -0.34152 0.14039 -0.34152 0.14459 C -0.34152 0.14732 -0.34042 0.15235 -0.34042 0.15235 " pathEditMode="relative" ptsTypes="fffffffffffffffffffffA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98 -0.00546 0.0107 -0.01469 0.01763 -0.01889 C 0.02094 -0.02078 0.02472 -0.02078 0.02818 -0.02203 C 0.04802 -0.02078 0.06471 -0.01805 0.0825 -0.0298 C 0.09227 -0.04344 0.10471 -0.0533 0.11305 -0.06904 C 0.11746 -0.07723 0.12234 -0.08541 0.12596 -0.09423 C 0.12864 -0.10073 0.12848 -0.10409 0.13305 -0.10829 C 0.13509 -0.11605 0.13777 -0.12046 0.14139 -0.12718 C 0.15509 -0.15257 0.13966 -0.12466 0.14832 -0.14292 C 0.15399 -0.15488 0.16281 -0.16285 0.17194 -0.16957 C 0.1828 -0.17754 0.17241 -0.17146 0.18721 -0.17901 C 0.19131 -0.18111 0.20028 -0.18216 0.20028 -0.18216 C 0.21429 -0.17922 0.21603 -0.17733 0.22736 -0.17272 C 0.2376 -0.16306 0.24437 -0.15782 0.25319 -0.14606 C 0.25649 -0.14166 0.25759 -0.13536 0.26027 -0.13032 C 0.26185 -0.12739 0.26437 -0.12529 0.2661 -0.12235 C 0.27617 -0.10514 0.2672 -0.11395 0.27791 -0.10514 C 0.28783 -0.08206 0.29838 -0.05981 0.30735 -0.0361 C 0.31522 -0.01511 0.31774 0.01175 0.32042 0.03463 C 0.32262 0.09549 0.32294 0.09024 0.32042 0.18048 C 0.32026 0.18636 0.31979 0.19203 0.31916 0.1979 C 0.31853 0.20462 0.3168 0.21826 0.3168 0.21826 C 0.31585 0.23631 0.31601 0.27513 0.31207 0.29507 C 0.31113 0.32718 0.3105 0.33956 0.30389 0.36726 C 0.3042 0.37839 0.30452 0.38909 0.30499 0.40042 C 0.3053 0.40777 0.30357 0.41595 0.30625 0.42225 C 0.30767 0.42539 0.31176 0.42225 0.31444 0.42225 " pathEditMode="relative" ptsTypes="ffffffffffffffffffffffffffA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51236E-6 -3.72508E-6 C 0.00032 -0.00252 0.00111 -0.00503 0.00111 -0.00776 C 0.00079 -0.02707 0.00064 -0.09423 -0.01653 -0.1129 C -0.0296 -0.12717 -0.0455 -0.13095 -0.06124 -0.13662 C -0.07557 -0.13536 -0.08848 -0.13284 -0.1025 -0.13032 C -0.11635 -0.13242 -0.13509 -0.13515 -0.14485 -0.15215 C -0.15572 -0.17104 -0.16265 -0.19412 -0.1732 -0.21343 C -0.17886 -0.22392 -0.18532 -0.24113 -0.19429 -0.24806 C -0.20437 -0.25582 -0.2135 -0.26002 -0.225 -0.26212 C -0.24547 -0.27009 -0.25366 -0.26631 -0.28027 -0.26526 C -0.28845 -0.25813 -0.27822 -0.2661 -0.29207 -0.26065 C -0.29459 -0.2596 -0.29664 -0.25708 -0.29916 -0.25582 C -0.30262 -0.2512 -0.30625 -0.24638 -0.30971 -0.24176 C -0.31475 -0.23504 -0.31365 -0.23274 -0.31679 -0.22602 C -0.31916 -0.22098 -0.32089 -0.21909 -0.32388 -0.21511 C -0.32545 -0.20545 -0.32892 -0.1958 -0.33223 -0.18678 C -0.3338 -0.17754 -0.33585 -0.16957 -0.33695 -0.16012 C -0.33537 -0.0915 -0.33569 -0.12445 -0.33569 -0.06128 " pathEditMode="relative" ptsTypes="fffffffffffffffffA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6788E-6 5.59286E-6 C 0.0074 -0.01636 0.00063 0.00085 0.00472 -0.01741 C 0.00598 -0.02329 0.00897 -0.03042 0.01071 -0.03609 C 0.00897 -0.08331 0.01086 -0.10031 -0.0011 -0.13829 C -0.00331 -0.14543 -0.00756 -0.15781 -0.01291 -0.1618 C -0.01512 -0.16347 -0.01779 -0.16347 -0.02 -0.16494 C -0.02157 -0.16599 -0.02315 -0.16683 -0.02472 -0.16809 C -0.03149 -0.17334 -0.03559 -0.17921 -0.04346 -0.18215 C -0.05464 -0.19181 -0.06849 -0.18131 -0.08235 -0.18677 C -0.08833 -0.19894 -0.08077 -0.18488 -0.08833 -0.19474 C -0.09337 -0.20146 -0.09621 -0.21006 -0.10124 -0.21678 C -0.10266 -0.22412 -0.10424 -0.22706 -0.10833 -0.23231 C -0.11368 -0.25015 -0.12077 -0.27155 -0.13305 -0.28268 C -0.1521 -0.29968 -0.12392 -0.27344 -0.14596 -0.29212 C -0.14817 -0.29401 -0.14974 -0.29674 -0.15194 -0.29842 C -0.15415 -0.29989 -0.15903 -0.30135 -0.15903 -0.30135 C -0.16675 -0.30828 -0.17352 -0.31227 -0.18249 -0.31563 C -0.19257 -0.32444 -0.20469 -0.3299 -0.21666 -0.33283 C -0.22374 -0.33241 -0.23083 -0.33262 -0.23792 -0.33137 C -0.24154 -0.33074 -0.24484 -0.32717 -0.24847 -0.32654 C -0.25272 -0.3257 -0.25713 -0.32549 -0.26138 -0.32507 C -0.26264 -0.32444 -0.26374 -0.3236 -0.265 -0.32339 C -0.26893 -0.32255 -0.27303 -0.3236 -0.27681 -0.32192 C -0.28027 -0.32045 -0.28295 -0.31667 -0.2861 -0.31395 C -0.29507 -0.30618 -0.28925 -0.31605 -0.29791 -0.30618 C -0.30641 -0.29653 -0.3105 -0.28499 -0.3179 -0.2747 C -0.31838 -0.2726 -0.31838 -0.27029 -0.31916 -0.26841 C -0.32074 -0.26442 -0.32499 -0.25749 -0.32499 -0.25749 C -0.32877 -0.24343 -0.33176 -0.23252 -0.33806 -0.21972 C -0.33947 -0.21405 -0.34357 -0.20692 -0.34388 -0.20104 C -0.3442 -0.19474 -0.34388 -0.18845 -0.34388 -0.18215 " pathEditMode="relative" ptsTypes="ffffffffffffffffffffffffffffffA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16722E-6 -2.08814E-6 C -0.0011 -0.02162 -0.00267 -0.04428 -0.00928 -0.06443 C -0.02157 -0.10178 -0.03731 -0.13704 -0.04707 -0.17587 C -0.05463 -0.20588 -0.04518 -0.1723 -0.05054 -0.19937 C -0.05337 -0.21364 -0.05684 -0.2277 -0.05998 -0.24176 C -0.06077 -0.24533 -0.06156 -0.24911 -0.06235 -0.25268 C -0.06282 -0.25478 -0.06361 -0.25897 -0.06361 -0.25897 C -0.06487 -0.27639 -0.06817 -0.29129 -0.06471 -0.30934 C -0.06376 -0.3148 -0.05998 -0.31878 -0.05762 -0.3234 C -0.05227 -0.33389 -0.05747 -0.3255 -0.05416 -0.33431 C -0.05085 -0.34292 -0.04849 -0.34523 -0.04345 -0.3532 C -0.04093 -0.36453 -0.03463 -0.37125 -0.02818 -0.37839 C -0.01228 -0.3958 0.00709 -0.40567 0.02709 -0.4128 C 0.03449 -0.41553 0.0422 -0.41616 0.0496 -0.4191 C 0.06724 -0.41868 0.08487 -0.41868 0.10251 -0.41763 C 0.10849 -0.41721 0.12014 -0.41448 0.12014 -0.41448 C 0.14014 -0.39706 0.16659 -0.3809 0.18376 -0.35803 C 0.18675 -0.35404 0.18911 -0.34942 0.1921 -0.34544 C 0.20344 -0.33033 0.18344 -0.36327 0.20155 -0.33431 C 0.21257 -0.31669 0.21619 -0.29528 0.22501 -0.27639 C 0.22816 -0.26968 0.2321 -0.2638 0.23572 -0.2575 C 0.24013 -0.24953 0.24217 -0.23988 0.24863 -0.234 C 0.26107 -0.22288 0.2754 -0.21826 0.28988 -0.21343 C 0.29728 -0.21574 0.30185 -0.21805 0.30862 -0.22141 C 0.31098 -0.21217 0.31507 -0.20672 0.31696 -0.19622 C 0.31885 -0.18573 0.31791 -0.19203 0.31933 -0.17734 C 0.31854 -0.1171 0.31838 -0.05708 0.31696 0.00315 C 0.31649 0.02057 0.31098 0.03798 0.30862 0.05498 C 0.30657 0.06946 0.30752 0.07492 0.30752 0.09255 " pathEditMode="relative" ptsTypes="ffffffffffffffffffffffffffff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7925E-6 -9.96852E-7 C -0.00079 -0.03232 0.0011 -0.13032 -0.00819 -0.17565 C -0.0096 -0.19664 -0.01181 -0.22476 -0.00677 -0.2447 C 0.00079 -0.27513 0.02094 -0.2915 0.03905 -0.30913 C 0.05873 -0.32822 0.08534 -0.35131 0.10975 -0.35949 C 0.12974 -0.36621 0.11573 -0.35928 0.12974 -0.36558 C 0.13636 -0.36873 0.14281 -0.37271 0.14974 -0.37502 C 0.16297 -0.37943 0.17997 -0.38531 0.19225 -0.39244 C 0.19713 -0.39517 0.20816 -0.39979 0.21335 -0.4065 C 0.22469 -0.4214 0.2302 -0.44134 0.23351 -0.46149 C 0.23209 -0.48352 0.23272 -0.51983 0.22406 -0.54312 C 0.21666 -0.56285 0.20705 -0.58195 0.19336 -0.59496 C 0.15903 -0.6277 0.10235 -0.62833 0.06267 -0.63882 C 0.04802 -0.64868 0.02992 -0.64764 0.01433 -0.64973 C -0.0159 -0.64743 -0.03889 -0.64428 -0.06692 -0.6342 C -0.07731 -0.6235 -0.06629 -0.63336 -0.08817 -0.62476 C -0.11101 -0.61574 -0.13258 -0.60021 -0.15651 -0.59643 C -0.17383 -0.59748 -0.19099 -0.59811 -0.20831 -0.59958 C -0.22059 -0.60063 -0.2324 -0.61175 -0.24358 -0.61679 C -0.25775 -0.62308 -0.27334 -0.62938 -0.2883 -0.63253 C -0.29381 -0.63211 -0.29948 -0.63274 -0.30483 -0.63106 C -0.31523 -0.6277 -0.32263 -0.60818 -0.32845 -0.59811 C -0.32987 -0.5916 -0.33239 -0.58782 -0.33554 -0.58237 C -0.34231 -0.54249 -0.33743 -0.57922 -0.3379 -0.51647 C -0.33821 -0.48142 -0.33869 -0.44617 -0.3401 -0.41112 C -0.34026 -0.40629 -0.34247 -0.39706 -0.34247 -0.39706 " pathEditMode="relative" ptsTypes="fffffffffffffffffffffffffA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425E-6 -2.90661E-6 C -0.00646 -0.01868 -0.01764 -0.05142 -0.03418 -0.05645 C -0.05968 -0.07387 -0.05717 -0.06149 -0.10598 -0.05645 C -0.11306 -0.05352 -0.12897 -0.04785 -0.13778 -0.04239 C -0.14644 -0.03715 -0.15479 -0.0277 -0.16376 -0.02351 C -0.17038 -0.01721 -0.1773 -0.01301 -0.18266 -0.00483 C -0.19069 0.00734 -0.19399 0.02329 -0.20265 0.03442 C -0.20754 0.04764 -0.2132 0.06002 -0.21919 0.07219 C -0.2206 0.07492 -0.22218 0.07744 -0.22375 0.07996 C -0.22486 0.08164 -0.22643 0.0829 -0.22738 0.08478 C -0.23541 0.09989 -0.22816 0.09381 -0.24155 0.10682 C -0.24706 0.11228 -0.25745 0.115 -0.2639 0.11605 C -0.28705 0.11458 -0.3102 0.11165 -0.33334 0.11144 C -0.34673 0.11123 -0.36027 0.11102 -0.37334 0.11458 C -0.38782 0.11857 -0.39444 0.14837 -0.39821 0.16327 C -0.40152 0.19664 -0.40373 0.23484 -0.39223 0.26527 C -0.38247 0.29129 -0.37239 0.29926 -0.35334 0.31081 C -0.32468 0.32823 -0.29854 0.34061 -0.26737 0.34543 C -0.24643 0.35215 -0.23572 0.35341 -0.2132 0.35467 C -0.19006 0.35215 -0.17148 0.34837 -0.14959 0.34543 C -0.12723 0.33557 -0.10393 0.32823 -0.08252 0.31542 C -0.07338 0.30997 -0.06488 0.3064 -0.05543 0.30136 C -0.05339 0.30031 -0.04945 0.29822 -0.04945 0.29822 C -0.03496 0.29989 -0.02048 0.30073 -0.00599 0.30304 C 0.01463 0.30619 0.02314 0.32634 0.03652 0.34376 C 0.04203 0.35887 0.03747 0.34795 0.04361 0.3595 C 0.04518 0.36264 0.04833 0.36894 0.04833 0.36894 C 0.0573 0.40692 0.04864 0.4426 0.0318 0.4724 C 0.02991 0.47975 0.02644 0.48541 0.02471 0.49297 C 0.0255 0.51962 0.02361 0.53683 0.03526 0.55719 C 0.03636 0.56558 0.03762 0.57377 0.03762 0.58237 " pathEditMode="relative" ptsTypes="ffffffffffffffffffffffffffffffA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425E-6 -5.63484E-6 C -0.01308 0.01154 -0.02064 0.00965 -0.0378 0.01091 C -0.08866 0.0086 -0.08755 0.01259 -0.11779 0.00314 C -0.12566 -0.0021 -0.13259 -0.00945 -0.14014 -0.01575 C -0.14266 -0.02015 -0.14629 -0.02351 -0.14849 -0.02834 C -0.14975 -0.03128 -0.14943 -0.03505 -0.15085 -0.03778 C -0.15353 -0.04282 -0.15542 -0.04827 -0.15794 -0.05352 C -0.15872 -0.05667 -0.1592 -0.05982 -0.16014 -0.06297 C -0.16109 -0.06611 -0.16298 -0.06884 -0.16376 -0.0722 C -0.16534 -0.07829 -0.16534 -0.08479 -0.16612 -0.09109 C -0.16298 -0.09948 -0.16124 -0.11018 -0.15558 -0.11627 C -0.14282 -0.13033 -0.12566 -0.13621 -0.1096 -0.13831 C -0.09747 -0.13726 -0.08519 -0.13663 -0.07307 -0.13516 C -0.05937 -0.13348 -0.04551 -0.12802 -0.03182 -0.12571 C -0.00709 -0.12152 0.01715 -0.11795 0.04124 -0.10851 C 0.05148 -0.10452 0.06219 -0.10011 0.07179 -0.09423 C 0.07793 -0.09046 0.08313 -0.08458 0.08943 -0.08164 C 0.09069 -0.08017 0.09179 -0.07829 0.09305 -0.07703 C 0.09525 -0.07472 0.09809 -0.07325 0.10013 -0.07073 C 0.10675 -0.06276 0.10911 -0.05079 0.11651 -0.04408 C 0.12438 -0.02078 0.13084 0.00146 0.1343 0.02665 C 0.13304 0.04448 0.13241 0.06232 0.13068 0.07995 C 0.12895 0.09758 0.12328 0.11206 0.11887 0.12864 C 0.11572 0.14039 0.11556 0.14417 0.10958 0.15214 C 0.10171 0.17943 0.08486 0.1916 0.07069 0.21175 C 0.06722 0.21657 0.06439 0.22224 0.06124 0.22749 C 0.05935 0.23063 0.05526 0.23693 0.05526 0.23693 C 0.05227 0.24868 0.04849 0.26022 0.04471 0.27156 C 0.04298 0.28394 0.04014 0.29422 0.03652 0.30577 C 0.03495 0.33368 0.03337 0.36159 0.0318 0.38929 C 0.03321 0.45225 0.0329 0.42245 0.0329 0.47869 " pathEditMode="relative" ptsTypes="ffffffffffffffffffffffffffffffA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0972E-6 -6.58972E-6 C 0.00079 -0.00253 0.00252 -0.00505 0.00237 -0.00777 C 0.00174 -0.01974 -0.00535 -0.03841 -0.00834 -0.05017 C -0.01417 -0.07346 -0.02204 -0.09906 -0.0318 -0.11942 C -0.03464 -0.12551 -0.03841 -0.13054 -0.04125 -0.13663 C -0.04456 -0.14376 -0.04692 -0.15195 -0.0507 -0.15867 C -0.06093 -0.17713 -0.0751 -0.19056 -0.08959 -0.20253 C -0.09604 -0.21428 -0.10518 -0.2189 -0.11541 -0.22141 C -0.13116 -0.23191 -0.14674 -0.23485 -0.16375 -0.23862 C -0.18784 -0.25163 -0.2228 -0.24303 -0.245 -0.24177 C -0.25759 -0.23862 -0.26893 -0.23275 -0.28153 -0.22918 C -0.28893 -0.22393 -0.29648 -0.21869 -0.30388 -0.21344 C -0.30672 -0.21155 -0.31003 -0.21029 -0.31223 -0.20735 C -0.34057 -0.16895 -0.35585 -0.12907 -0.36277 -0.07535 C -0.36073 -0.03107 -0.36199 0.00986 -0.3486 0.05015 C -0.33947 0.07806 -0.31554 0.09758 -0.2968 0.11143 C -0.26074 0.13829 -0.22563 0.15655 -0.18501 0.16641 C -0.17745 0.17145 -0.16989 0.17145 -0.16139 0.17271 C -0.14611 0.16893 -0.131 0.16117 -0.11541 0.16159 C -0.10077 0.16201 -0.07321 0.16557 -0.05416 0.16788 C -0.04298 0.17292 -0.03338 0.1811 -0.02235 0.18677 C -0.01259 0.19789 0.00331 0.20461 0.01181 0.21657 C 0.01669 0.22329 0.01858 0.23105 0.02236 0.23861 C 0.03354 0.28331 0.02583 0.37984 0.02583 0.37984 " pathEditMode="relative" ptsTypes="fffffffffffffffffffffffA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3278E-6 -1.13326E-6 C 0.00393 -0.01699 0.00267 -0.01196 1.83278E-6 -0.04092 C -0.00016 -0.04302 -0.00016 -0.04554 -0.00111 -0.04722 C -0.00851 -0.06065 -0.02 -0.06862 -0.03181 -0.07219 C -0.04378 -0.07114 -0.05511 -0.06904 -0.06708 -0.06757 C -0.07464 -0.06547 -0.07858 -0.06547 -0.08487 -0.06128 C -0.09023 -0.05771 -0.09164 -0.05225 -0.09778 -0.05036 C -0.10424 -0.04617 -0.10959 -0.04239 -0.11668 -0.04092 C -0.12376 -0.04197 -0.13085 -0.04239 -0.13778 -0.04407 C -0.15116 -0.04722 -0.15841 -0.064 -0.16722 -0.07534 C -0.17147 -0.08646 -0.17557 -0.09632 -0.17793 -0.1085 C -0.18218 -0.13116 -0.18108 -0.15362 -0.18722 -0.17586 C -0.19084 -0.18887 -0.19619 -0.21238 -0.20501 -0.21993 C -0.2206 -0.2512 -0.25209 -0.26673 -0.27681 -0.281 C -0.28846 -0.28772 -0.30106 -0.298 -0.31334 -0.30304 C -0.33334 -0.31122 -0.35491 -0.31647 -0.37569 -0.31878 C -0.38309 -0.31815 -0.39065 -0.31794 -0.39805 -0.3171 C -0.40766 -0.31584 -0.41521 -0.30535 -0.42403 -0.30157 C -0.4275 -0.29674 -0.42939 -0.2915 -0.43222 -0.28583 C -0.43379 -0.27827 -0.43238 -0.27555 -0.4382 -0.27324 C -0.4456 -0.27429 -0.45332 -0.27408 -0.46056 -0.27639 C -0.4667 -0.27827 -0.47221 -0.2831 -0.4782 -0.28583 C -0.48701 -0.28982 -0.49678 -0.29339 -0.50528 -0.29842 C -0.51189 -0.30241 -0.51819 -0.30724 -0.52528 -0.30933 C -0.53614 -0.31668 -0.53126 -0.31458 -0.53945 -0.3171 C -0.55504 -0.31542 -0.55362 -0.31563 -0.56543 -0.30787 C -0.57409 -0.2959 -0.57913 -0.28037 -0.58653 -0.26694 C -0.59345 -0.24176 -0.60101 -0.2172 -0.61014 -0.19307 C -0.61314 -0.1851 -0.61298 -0.1788 -0.61723 -0.17124 C -0.6188 -0.1532 -0.62148 -0.14669 -0.61833 -0.1257 C -0.61802 -0.12382 -0.61518 -0.12444 -0.61487 -0.12256 C -0.61392 -0.11752 -0.61487 -0.11206 -0.61487 -0.10682 " pathEditMode="relative" ptsTypes="fffffffffffffffffffffffffffffffA">
                                      <p:cBhvr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 animBg="1"/>
      <p:bldP spid="11" grpId="0" animBg="1"/>
      <p:bldP spid="11" grpId="1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ln w="38100">
            <a:solidFill>
              <a:srgbClr val="008000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Dopište podstatná jména </a:t>
            </a:r>
            <a:b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v určeném pádu:</a:t>
            </a:r>
            <a:endParaRPr lang="cs-CZ" sz="40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Alena T\Local Settings\Temporary Internet Files\Content.IE5\EQZNP7W4\MC90043620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3808" y="1835621"/>
            <a:ext cx="864096" cy="121990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 descr="C:\Documents and Settings\Alena T\Local Settings\Temporary Internet Files\Content.IE5\01G1XPGU\MP9004485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" y="3275781"/>
            <a:ext cx="1098473" cy="1082736"/>
          </a:xfrm>
          <a:prstGeom prst="rect">
            <a:avLst/>
          </a:prstGeom>
          <a:noFill/>
          <a:ln w="19050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C:\Documents and Settings\Alena T\Local Settings\Temporary Internet Files\Content.IE5\01G1XPGU\MP90040161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9792" y="4643933"/>
            <a:ext cx="1410449" cy="939932"/>
          </a:xfrm>
          <a:prstGeom prst="rect">
            <a:avLst/>
          </a:prstGeom>
          <a:noFill/>
          <a:ln w="19050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1583928" y="2411685"/>
            <a:ext cx="3240360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27944" y="3635821"/>
            <a:ext cx="3096344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71960" y="4931965"/>
            <a:ext cx="3024336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4.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27944" y="6372125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30" name="Picture 6" descr="C:\Documents and Settings\Alena T\Local Settings\Temporary Internet Files\Content.IE5\EQZNP7W4\MC90044133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6336" y="1763613"/>
            <a:ext cx="1296144" cy="129614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5" name="Picture 11" descr="C:\Documents and Settings\Alena T\Local Settings\Temporary Internet Files\Content.IE5\BEOPWMS8\MC900441708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6336" y="3059757"/>
            <a:ext cx="1371600" cy="13716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6" name="Picture 12" descr="C:\Documents and Settings\Alena T\Local Settings\Temporary Internet Files\Content.IE5\SDLE6Y7K\MC90044175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40312" y="5796061"/>
            <a:ext cx="1584176" cy="158417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7" name="Picture 13" descr="C:\Documents and Settings\Alena T\Local Settings\Temporary Internet Files\Content.IE5\SDLE6Y7K\MC900440408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126500">
            <a:off x="5208574" y="4380147"/>
            <a:ext cx="1519064" cy="15190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ovéPole 21"/>
          <p:cNvSpPr txBox="1"/>
          <p:nvPr/>
        </p:nvSpPr>
        <p:spPr>
          <a:xfrm>
            <a:off x="6552480" y="2411685"/>
            <a:ext cx="2952328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52480" y="356381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3.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24488" y="464393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6.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696496" y="644413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 descr="C:\Documents and Settings\Alena T\Local Settings\Temporary Internet Files\Content.IE5\BEOPWMS8\MC90001334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575816" y="5796061"/>
            <a:ext cx="864554" cy="1440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ln w="38100">
            <a:solidFill>
              <a:srgbClr val="008000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Dopište podstatná jména </a:t>
            </a:r>
            <a:b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v určeném pádu:</a:t>
            </a:r>
            <a:endParaRPr lang="cs-CZ" sz="40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Alena T\Local Settings\Temporary Internet Files\Content.IE5\EQZNP7W4\MC90043620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3808" y="1835621"/>
            <a:ext cx="864096" cy="121990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 descr="C:\Documents and Settings\Alena T\Local Settings\Temporary Internet Files\Content.IE5\01G1XPGU\MP9004485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" y="3275781"/>
            <a:ext cx="1098473" cy="1082736"/>
          </a:xfrm>
          <a:prstGeom prst="rect">
            <a:avLst/>
          </a:prstGeom>
          <a:noFill/>
          <a:ln w="19050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C:\Documents and Settings\Alena T\Local Settings\Temporary Internet Files\Content.IE5\01G1XPGU\MP90040161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9792" y="4643933"/>
            <a:ext cx="1410449" cy="939932"/>
          </a:xfrm>
          <a:prstGeom prst="rect">
            <a:avLst/>
          </a:prstGeom>
          <a:noFill/>
          <a:ln w="19050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1583928" y="2411685"/>
            <a:ext cx="3240360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27944" y="3635821"/>
            <a:ext cx="3096344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71960" y="4931965"/>
            <a:ext cx="3024336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4.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27944" y="6372125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30" name="Picture 6" descr="C:\Documents and Settings\Alena T\Local Settings\Temporary Internet Files\Content.IE5\EQZNP7W4\MC90044133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6336" y="1763613"/>
            <a:ext cx="1296144" cy="129614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5" name="Picture 11" descr="C:\Documents and Settings\Alena T\Local Settings\Temporary Internet Files\Content.IE5\BEOPWMS8\MC900441708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6336" y="3059757"/>
            <a:ext cx="1371600" cy="13716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6" name="Picture 12" descr="C:\Documents and Settings\Alena T\Local Settings\Temporary Internet Files\Content.IE5\SDLE6Y7K\MC90044175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40312" y="5796061"/>
            <a:ext cx="1584176" cy="158417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37" name="Picture 13" descr="C:\Documents and Settings\Alena T\Local Settings\Temporary Internet Files\Content.IE5\SDLE6Y7K\MC900440408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126500">
            <a:off x="5208574" y="4380147"/>
            <a:ext cx="1519064" cy="151906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ovéPole 21"/>
          <p:cNvSpPr txBox="1"/>
          <p:nvPr/>
        </p:nvSpPr>
        <p:spPr>
          <a:xfrm>
            <a:off x="6552480" y="2411685"/>
            <a:ext cx="2952328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52480" y="356381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3.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24488" y="464393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6.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696496" y="6444133"/>
            <a:ext cx="3168352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7. pád -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880072" y="2411685"/>
            <a:ext cx="1368152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kočko!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 descr="C:\Documents and Settings\Alena T\Local Settings\Temporary Internet Files\Content.IE5\BEOPWMS8\MC90001334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575816" y="5796061"/>
            <a:ext cx="864554" cy="1440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extovéPole 20"/>
          <p:cNvSpPr txBox="1"/>
          <p:nvPr/>
        </p:nvSpPr>
        <p:spPr>
          <a:xfrm>
            <a:off x="2952080" y="3635821"/>
            <a:ext cx="936104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míč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168104" y="4931965"/>
            <a:ext cx="864096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psa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952080" y="6372125"/>
            <a:ext cx="1224136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skříně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848624" y="2411685"/>
            <a:ext cx="1872208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mobilem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776616" y="3563813"/>
            <a:ext cx="1224136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jablku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848624" y="4643933"/>
            <a:ext cx="1224136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botě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920632" y="6444133"/>
            <a:ext cx="1512168" cy="4358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mlékem                       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70054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Zdroje:</a:t>
            </a:r>
            <a:br>
              <a:rPr lang="cs-CZ" sz="2400" dirty="0" smtClean="0"/>
            </a:br>
            <a:r>
              <a:rPr lang="cs-CZ" sz="2000" dirty="0" smtClean="0"/>
              <a:t>učebnice:</a:t>
            </a:r>
            <a:br>
              <a:rPr lang="cs-CZ" sz="2000" dirty="0" smtClean="0"/>
            </a:br>
            <a:r>
              <a:rPr lang="en-US" sz="1800" dirty="0" err="1" smtClean="0"/>
              <a:t>Český</a:t>
            </a:r>
            <a:r>
              <a:rPr lang="en-US" sz="1800" dirty="0" smtClean="0"/>
              <a:t> </a:t>
            </a:r>
            <a:r>
              <a:rPr lang="en-US" sz="1800" dirty="0" err="1" smtClean="0"/>
              <a:t>jazyk</a:t>
            </a:r>
            <a:r>
              <a:rPr lang="en-US" sz="1800" dirty="0" smtClean="0"/>
              <a:t> pro </a:t>
            </a:r>
            <a:r>
              <a:rPr lang="en-US" sz="1800" dirty="0" err="1" smtClean="0"/>
              <a:t>třetí</a:t>
            </a:r>
            <a:r>
              <a:rPr lang="en-US" sz="1800" dirty="0" smtClean="0"/>
              <a:t> </a:t>
            </a:r>
            <a:r>
              <a:rPr lang="en-US" sz="1800" dirty="0" err="1" smtClean="0"/>
              <a:t>ročník</a:t>
            </a:r>
            <a:r>
              <a:rPr lang="en-US" sz="1800" dirty="0" smtClean="0"/>
              <a:t>, </a:t>
            </a:r>
            <a:r>
              <a:rPr lang="en-US" sz="1800" dirty="0" err="1" smtClean="0"/>
              <a:t>PhDr</a:t>
            </a:r>
            <a:r>
              <a:rPr lang="en-US" sz="1800" dirty="0" smtClean="0"/>
              <a:t>. </a:t>
            </a:r>
            <a:r>
              <a:rPr lang="en-US" sz="1800" dirty="0" err="1" smtClean="0"/>
              <a:t>Ladislav</a:t>
            </a:r>
            <a:r>
              <a:rPr lang="en-US" sz="1800" dirty="0" smtClean="0"/>
              <a:t> </a:t>
            </a:r>
            <a:r>
              <a:rPr lang="en-US" sz="1800" dirty="0" err="1" smtClean="0"/>
              <a:t>Dvorský</a:t>
            </a:r>
            <a:r>
              <a:rPr lang="en-US" sz="1800" dirty="0" smtClean="0"/>
              <a:t>, </a:t>
            </a:r>
            <a:r>
              <a:rPr lang="en-US" sz="1800" dirty="0" err="1" smtClean="0"/>
              <a:t>Ilustrace:Kateřina</a:t>
            </a:r>
            <a:r>
              <a:rPr lang="en-US" sz="1800" dirty="0" smtClean="0"/>
              <a:t> </a:t>
            </a:r>
            <a:r>
              <a:rPr lang="en-US" sz="1800" dirty="0" err="1" smtClean="0"/>
              <a:t>Lovis</a:t>
            </a:r>
            <a:r>
              <a:rPr lang="en-US" sz="1800" dirty="0" smtClean="0"/>
              <a:t>, </a:t>
            </a:r>
            <a:r>
              <a:rPr lang="en-US" sz="1800" dirty="0" err="1" smtClean="0"/>
              <a:t>naklad</a:t>
            </a:r>
            <a:r>
              <a:rPr lang="en-US" sz="1800" dirty="0" smtClean="0"/>
              <a:t>. Alter, 2001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en-US" sz="1800" dirty="0" smtClean="0"/>
              <a:t>MÜHLHAUSEROVÁ a </a:t>
            </a:r>
            <a:r>
              <a:rPr lang="en-US" sz="1800" dirty="0" err="1" smtClean="0"/>
              <a:t>kol</a:t>
            </a:r>
            <a:r>
              <a:rPr lang="en-US" sz="1800" dirty="0" smtClean="0"/>
              <a:t>. </a:t>
            </a:r>
            <a:r>
              <a:rPr lang="en-US" sz="1800" i="1" dirty="0" err="1" smtClean="0"/>
              <a:t>Český</a:t>
            </a:r>
            <a:r>
              <a:rPr lang="en-US" sz="1800" i="1" dirty="0" smtClean="0"/>
              <a:t> </a:t>
            </a:r>
            <a:r>
              <a:rPr lang="en-US" sz="1800" i="1" dirty="0" err="1" smtClean="0"/>
              <a:t>jazyk</a:t>
            </a:r>
            <a:r>
              <a:rPr lang="en-US" sz="1800" i="1" dirty="0" smtClean="0"/>
              <a:t> 3 - </a:t>
            </a:r>
            <a:r>
              <a:rPr lang="en-US" sz="1800" i="1" dirty="0" err="1" smtClean="0"/>
              <a:t>učebnice</a:t>
            </a:r>
            <a:r>
              <a:rPr lang="en-US" sz="1800" i="1" dirty="0" smtClean="0"/>
              <a:t> pro 3. </a:t>
            </a:r>
            <a:r>
              <a:rPr lang="en-US" sz="1800" i="1" dirty="0" err="1" smtClean="0"/>
              <a:t>ročník</a:t>
            </a:r>
            <a:r>
              <a:rPr lang="en-US" sz="1800" dirty="0" smtClean="0"/>
              <a:t>. Brno: </a:t>
            </a:r>
            <a:r>
              <a:rPr lang="en-US" sz="1800" dirty="0" err="1" smtClean="0"/>
              <a:t>Nová</a:t>
            </a:r>
            <a:r>
              <a:rPr lang="en-US" sz="1800" dirty="0" smtClean="0"/>
              <a:t> </a:t>
            </a:r>
            <a:r>
              <a:rPr lang="en-US" sz="1800" dirty="0" err="1" smtClean="0"/>
              <a:t>škola</a:t>
            </a:r>
            <a:r>
              <a:rPr lang="en-US" sz="1800" dirty="0" smtClean="0"/>
              <a:t>, 2003, ISBN 80-7289-088-3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obrázky: </a:t>
            </a:r>
            <a:r>
              <a:rPr lang="cs-CZ" sz="1800" dirty="0" smtClean="0">
                <a:hlinkClick r:id="rId2"/>
              </a:rPr>
              <a:t>www.office.</a:t>
            </a:r>
            <a:r>
              <a:rPr lang="cs-CZ" sz="1800" dirty="0" err="1" smtClean="0">
                <a:hlinkClick r:id="rId2"/>
              </a:rPr>
              <a:t>microsoft.com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879</TotalTime>
  <Words>380</Words>
  <Application>Microsoft Office PowerPoint</Application>
  <PresentationFormat>Vlastní</PresentationFormat>
  <Paragraphs>110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 </vt:lpstr>
      <vt:lpstr>Vyber podstatná jména a dej je                do košíku, ostatní vyhoď do koše pracuj po sloupcích</vt:lpstr>
      <vt:lpstr>Spoj podstatné jméno s rodem: </vt:lpstr>
      <vt:lpstr>Spoj podstatné jméno s rodem: </vt:lpstr>
      <vt:lpstr>Roztřiďte podstatná jména do dvou nádob podle čísla:  pracuj po sloupcích</vt:lpstr>
      <vt:lpstr>Dopište podstatná jména  v určeném pádu:</vt:lpstr>
      <vt:lpstr>Dopište podstatná jména  v určeném pádu:</vt:lpstr>
      <vt:lpstr>Zdroje: učebnice: Český jazyk pro třetí ročník, PhDr. Ladislav Dvorský, Ilustrace:Kateřina Lovis, naklad. Alter, 2001 MÜHLHAUSEROVÁ a kol. Český jazyk 3 - učebnice pro 3. ročník. Brno: Nová škola, 2003, ISBN 80-7289-088-3   obrázky: www.office.microsoft.com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PJ - procvičování</dc:title>
  <dc:subject>Český jazyk</dc:subject>
  <dc:creator>Mgr. Jana Kneřová</dc:creator>
  <cp:lastModifiedBy>Jana Kneřová</cp:lastModifiedBy>
  <cp:revision>115</cp:revision>
  <cp:lastPrinted>1601-01-01T00:00:00Z</cp:lastPrinted>
  <dcterms:created xsi:type="dcterms:W3CDTF">2011-08-21T18:05:50Z</dcterms:created>
  <dcterms:modified xsi:type="dcterms:W3CDTF">2013-01-14T09:51:01Z</dcterms:modified>
  <cp:category>Slovní druhy</cp:category>
</cp:coreProperties>
</file>