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28" r:id="rId1"/>
  </p:sldMasterIdLst>
  <p:notesMasterIdLst>
    <p:notesMasterId r:id="rId14"/>
  </p:notesMasterIdLst>
  <p:sldIdLst>
    <p:sldId id="256" r:id="rId2"/>
    <p:sldId id="257" r:id="rId3"/>
    <p:sldId id="260" r:id="rId4"/>
    <p:sldId id="300" r:id="rId5"/>
    <p:sldId id="287" r:id="rId6"/>
    <p:sldId id="296" r:id="rId7"/>
    <p:sldId id="297" r:id="rId8"/>
    <p:sldId id="298" r:id="rId9"/>
    <p:sldId id="293" r:id="rId10"/>
    <p:sldId id="280" r:id="rId11"/>
    <p:sldId id="299" r:id="rId12"/>
    <p:sldId id="272" r:id="rId13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3305"/>
    <a:srgbClr val="5F5F5F"/>
    <a:srgbClr val="0080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40" y="-72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7246452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Třídění po sloupcích.</a:t>
            </a:r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jsou naváděni vhodnými otázkami k dané vlastnosti.</a:t>
            </a:r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možné ve skupinkách soutěžit, kdo jich za určitou dobu vymyslí víc.</a:t>
            </a:r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přeřadí názvy, k přídavným jménům říkají i podstatné jméno.</a:t>
            </a:r>
            <a:endParaRPr lang="cs-CZ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možné vytisknout i jako pracovní list,</a:t>
            </a:r>
            <a:r>
              <a:rPr lang="cs-CZ" baseline="0" dirty="0" smtClean="0"/>
              <a:t> zadat za domácí úkol, řešit ve skupinách…</a:t>
            </a:r>
            <a:endParaRPr lang="cs-CZ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 se objevuje po kliknutí po řádcích.</a:t>
            </a:r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2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4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6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8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7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6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3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2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0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9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88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3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7" y="300990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5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868" indent="0">
              <a:buNone/>
              <a:defRPr sz="3100"/>
            </a:lvl2pPr>
            <a:lvl3pPr marL="1007734" indent="0">
              <a:buNone/>
              <a:defRPr sz="2600"/>
            </a:lvl3pPr>
            <a:lvl4pPr marL="1511602" indent="0">
              <a:buNone/>
              <a:defRPr sz="2200"/>
            </a:lvl4pPr>
            <a:lvl5pPr marL="2015468" indent="0">
              <a:buNone/>
              <a:defRPr sz="2200"/>
            </a:lvl5pPr>
            <a:lvl6pPr marL="2519335" indent="0">
              <a:buNone/>
              <a:defRPr sz="2200"/>
            </a:lvl6pPr>
            <a:lvl7pPr marL="3023201" indent="0">
              <a:buNone/>
              <a:defRPr sz="2200"/>
            </a:lvl7pPr>
            <a:lvl8pPr marL="3527069" indent="0">
              <a:buNone/>
              <a:defRPr sz="2200"/>
            </a:lvl8pPr>
            <a:lvl9pPr marL="4030936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chemeClr val="accent6">
                <a:lumMod val="50000"/>
              </a:schemeClr>
            </a:gs>
            <a:gs pos="99000">
              <a:srgbClr val="D49E6C"/>
            </a:gs>
            <a:gs pos="36000">
              <a:srgbClr val="A65528"/>
            </a:gs>
            <a:gs pos="64000">
              <a:srgbClr val="66301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72" tIns="50387" rIns="100772" bIns="5038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7"/>
            <a:ext cx="9072563" cy="4989036"/>
          </a:xfrm>
          <a:prstGeom prst="rect">
            <a:avLst/>
          </a:prstGeom>
        </p:spPr>
        <p:txBody>
          <a:bodyPr vert="horz" lIns="100772" tIns="50387" rIns="100772" bIns="5038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1"/>
            <a:ext cx="3192198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1007734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900" indent="-377900" algn="l" defTabSz="1007734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784" indent="-314916" algn="l" defTabSz="1007734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6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534" indent="-251934" algn="l" defTabSz="1007734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7402" indent="-251934" algn="l" defTabSz="1007734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2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5136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9003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2870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8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734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602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4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335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201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069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936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2000" y="899517"/>
            <a:ext cx="5751513" cy="1408113"/>
          </a:xfrm>
          <a:prstGeom prst="rect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763995"/>
              </p:ext>
            </p:extLst>
          </p:nvPr>
        </p:nvGraphicFramePr>
        <p:xfrm>
          <a:off x="935856" y="2627709"/>
          <a:ext cx="8496944" cy="3880257"/>
        </p:xfrm>
        <a:graphic>
          <a:graphicData uri="http://schemas.openxmlformats.org/drawingml/2006/table">
            <a:tbl>
              <a:tblPr/>
              <a:tblGrid>
                <a:gridCol w="4154063"/>
                <a:gridCol w="4342881"/>
              </a:tblGrid>
              <a:tr h="24924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VY_32_INOVACE_06_ČJ_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Přídavná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_ jména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3 - Slovní druhy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Seznámení s přídavnými jmény. 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třídí, určují, doplňují, tvoří přídavná jména.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DUM obsahuje animace.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3" descr="C:\Documents and Settings\Alena T\Local Settings\Temporary Internet Files\Content.IE5\EQZNP7W4\MP9004424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60592" y="4166377"/>
            <a:ext cx="2088232" cy="3141590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4" descr="C:\Documents and Settings\Alena T\Local Settings\Temporary Internet Files\Content.IE5\EQZNP7W4\MP90026268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0" y="5003973"/>
            <a:ext cx="3384376" cy="2244969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431800" y="1259557"/>
            <a:ext cx="9073008" cy="381335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3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PŘÍDAVNÁ JMÉNA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755501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rgbClr val="6B3305"/>
          </a:solidFill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Přídavná jména jsou slova, která vyjadřují vlastnosti:</a:t>
            </a: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91840" y="3923853"/>
            <a:ext cx="2279791" cy="951030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6000" b="1" dirty="0" smtClean="0">
                <a:solidFill>
                  <a:srgbClr val="FFC000"/>
                </a:solidFill>
              </a:rPr>
              <a:t>zvířat</a:t>
            </a:r>
            <a:endParaRPr lang="cs-CZ" sz="6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3808" y="2195661"/>
            <a:ext cx="2106667" cy="951030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6000" b="1" dirty="0" smtClean="0">
                <a:solidFill>
                  <a:srgbClr val="FFC000"/>
                </a:solidFill>
              </a:rPr>
              <a:t>osob</a:t>
            </a:r>
            <a:endParaRPr lang="cs-CZ" sz="6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04208" y="3779837"/>
            <a:ext cx="2153282" cy="1466299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6B3305"/>
                </a:solidFill>
                <a:latin typeface="Arial Black" pitchFamily="34" charset="0"/>
              </a:rPr>
              <a:t>velký,</a:t>
            </a:r>
          </a:p>
          <a:p>
            <a:r>
              <a:rPr lang="cs-CZ" sz="4800" b="1" dirty="0" smtClean="0">
                <a:solidFill>
                  <a:srgbClr val="6B3305"/>
                </a:solidFill>
                <a:latin typeface="Arial Black" pitchFamily="34" charset="0"/>
              </a:rPr>
              <a:t>silný</a:t>
            </a:r>
            <a:endParaRPr lang="cs-CZ" sz="4800" b="1" dirty="0">
              <a:solidFill>
                <a:srgbClr val="6B3305"/>
              </a:solidFill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104208" y="1907629"/>
            <a:ext cx="3910496" cy="1466299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B3305"/>
                </a:solidFill>
                <a:latin typeface="Arial Black" pitchFamily="34" charset="0"/>
              </a:rPr>
              <a:t>usměvavá,</a:t>
            </a:r>
          </a:p>
          <a:p>
            <a:r>
              <a:rPr lang="cs-CZ" sz="4800" b="1" dirty="0" smtClean="0">
                <a:solidFill>
                  <a:srgbClr val="6B3305"/>
                </a:solidFill>
                <a:latin typeface="Arial Black" pitchFamily="34" charset="0"/>
              </a:rPr>
              <a:t>mladá</a:t>
            </a:r>
            <a:endParaRPr lang="cs-CZ" sz="4800" b="1" dirty="0">
              <a:solidFill>
                <a:srgbClr val="6B3305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104208" y="5796061"/>
            <a:ext cx="3600400" cy="1512168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B3305"/>
                </a:solidFill>
                <a:latin typeface="Arial Black" pitchFamily="34" charset="0"/>
              </a:rPr>
              <a:t>barevné,</a:t>
            </a:r>
          </a:p>
          <a:p>
            <a:r>
              <a:rPr lang="cs-CZ" sz="4800" b="1" dirty="0" smtClean="0">
                <a:solidFill>
                  <a:srgbClr val="6B3305"/>
                </a:solidFill>
                <a:latin typeface="Arial Black" pitchFamily="34" charset="0"/>
              </a:rPr>
              <a:t>malé</a:t>
            </a:r>
            <a:endParaRPr lang="cs-CZ" sz="4800" b="1" dirty="0">
              <a:solidFill>
                <a:srgbClr val="6B3305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151880" y="5724053"/>
            <a:ext cx="2160240" cy="865173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C000"/>
                </a:solidFill>
              </a:rPr>
              <a:t>věcí</a:t>
            </a:r>
            <a:endParaRPr lang="cs-CZ" sz="5400" b="1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Documents and Settings\Alena T\Local Settings\Temporary Internet Files\Content.IE5\01G1XPGU\MP90018063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4448" y="3779837"/>
            <a:ext cx="2721496" cy="1787116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3" name="Picture 9" descr="C:\Documents and Settings\Alena T\Local Settings\Temporary Internet Files\Content.IE5\SDLE6Y7K\MP90042279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2640" y="1763613"/>
            <a:ext cx="1835621" cy="1835621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7" name="Picture 13" descr="C:\Documents and Settings\Alena T\Local Settings\Temporary Internet Files\Content.IE5\EQZNP7W4\MP90044223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04608" y="5796061"/>
            <a:ext cx="2087984" cy="1508985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2" grpId="0" animBg="1"/>
      <p:bldP spid="18" grpId="0" animBg="1"/>
      <p:bldP spid="21" grpId="0" animBg="1"/>
      <p:bldP spid="22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rgbClr val="6B3305"/>
          </a:solidFill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Poznáme je snadno,</a:t>
            </a:r>
            <a:br>
              <a:rPr lang="cs-CZ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máme pro ně pomocná slovíčka:</a:t>
            </a:r>
            <a:endParaRPr lang="cs-CZ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91840" y="3923853"/>
            <a:ext cx="2579552" cy="1351780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6000" b="1" dirty="0" smtClean="0">
                <a:solidFill>
                  <a:srgbClr val="FFC000"/>
                </a:solidFill>
              </a:rPr>
              <a:t>který?</a:t>
            </a:r>
          </a:p>
          <a:p>
            <a:r>
              <a:rPr lang="cs-CZ" sz="2800" b="1" dirty="0" smtClean="0">
                <a:solidFill>
                  <a:srgbClr val="FFC000"/>
                </a:solidFill>
              </a:rPr>
              <a:t>která? které?</a:t>
            </a:r>
            <a:endParaRPr lang="cs-CZ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3808" y="2195661"/>
            <a:ext cx="2236510" cy="1351780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6000" b="1" dirty="0" smtClean="0">
                <a:solidFill>
                  <a:srgbClr val="FFC000"/>
                </a:solidFill>
              </a:rPr>
              <a:t>jaký?</a:t>
            </a:r>
          </a:p>
          <a:p>
            <a:r>
              <a:rPr lang="cs-CZ" sz="2800" b="1" dirty="0" smtClean="0">
                <a:solidFill>
                  <a:srgbClr val="FFC000"/>
                </a:solidFill>
              </a:rPr>
              <a:t>jaká? jaké?</a:t>
            </a:r>
            <a:endParaRPr lang="cs-CZ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04208" y="3779837"/>
            <a:ext cx="3888432" cy="779316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B3305"/>
                </a:solidFill>
                <a:latin typeface="Arial Black" pitchFamily="34" charset="0"/>
              </a:rPr>
              <a:t>prostřední</a:t>
            </a:r>
            <a:endParaRPr lang="cs-CZ" sz="4800" b="1" dirty="0">
              <a:solidFill>
                <a:srgbClr val="6B3305"/>
              </a:solidFill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104208" y="2195661"/>
            <a:ext cx="3910496" cy="779316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B3305"/>
                </a:solidFill>
                <a:latin typeface="Arial Black" pitchFamily="34" charset="0"/>
              </a:rPr>
              <a:t>malá, žlutá</a:t>
            </a:r>
            <a:endParaRPr lang="cs-CZ" sz="4800" b="1" dirty="0">
              <a:solidFill>
                <a:srgbClr val="6B3305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104208" y="5796061"/>
            <a:ext cx="3744416" cy="779316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B3305"/>
                </a:solidFill>
                <a:latin typeface="Arial Black" pitchFamily="34" charset="0"/>
              </a:rPr>
              <a:t>tatínkův</a:t>
            </a:r>
            <a:endParaRPr lang="cs-CZ" sz="4800" b="1" dirty="0">
              <a:solidFill>
                <a:srgbClr val="6B3305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151880" y="5724053"/>
            <a:ext cx="2160240" cy="865173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C000"/>
                </a:solidFill>
              </a:rPr>
              <a:t>čí?</a:t>
            </a:r>
            <a:endParaRPr lang="cs-CZ" sz="5400" b="1" dirty="0">
              <a:solidFill>
                <a:srgbClr val="FFC000"/>
              </a:solidFill>
            </a:endParaRPr>
          </a:p>
        </p:txBody>
      </p:sp>
      <p:pic>
        <p:nvPicPr>
          <p:cNvPr id="1027" name="Picture 3" descr="C:\Documents and Settings\Alena T\Local Settings\Temporary Internet Files\Content.IE5\SDLE6Y7K\MC90012285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920632" y="1763613"/>
            <a:ext cx="1584176" cy="1808510"/>
          </a:xfrm>
          <a:prstGeom prst="rect">
            <a:avLst/>
          </a:prstGeom>
          <a:noFill/>
        </p:spPr>
      </p:pic>
      <p:pic>
        <p:nvPicPr>
          <p:cNvPr id="1029" name="Picture 5" descr="C:\Documents and Settings\Alena T\Local Settings\Temporary Internet Files\Content.IE5\EQZNP7W4\MC90041536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32600" y="3995861"/>
            <a:ext cx="2151792" cy="1289803"/>
          </a:xfrm>
          <a:prstGeom prst="rect">
            <a:avLst/>
          </a:prstGeom>
          <a:noFill/>
        </p:spPr>
      </p:pic>
      <p:pic>
        <p:nvPicPr>
          <p:cNvPr id="1032" name="Picture 8" descr="C:\Documents and Settings\Alena T\Local Settings\Temporary Internet Files\Content.IE5\BEOPWMS8\MC90008889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32600" y="5364013"/>
            <a:ext cx="1944216" cy="18016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2" grpId="0" animBg="1"/>
      <p:bldP spid="18" grpId="0" animBg="1"/>
      <p:bldP spid="21" grpId="0" animBg="1"/>
      <p:bldP spid="22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55000" lnSpcReduction="20000"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7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Vlastnosti, které by </a:t>
            </a:r>
            <a:r>
              <a:rPr kumimoji="0" lang="cs-CZ" sz="7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nem</a:t>
            </a:r>
            <a:r>
              <a:rPr lang="cs-CZ" sz="7200" b="1" dirty="0" err="1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+mj-ea"/>
                <a:cs typeface="+mj-cs"/>
              </a:rPr>
              <a:t>ěl</a:t>
            </a:r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+mj-ea"/>
                <a:cs typeface="+mj-cs"/>
              </a:rPr>
              <a:t> mít tvůj kamarád, vyhoď do koše:</a:t>
            </a:r>
            <a:endParaRPr kumimoji="0" lang="cs-CZ" sz="72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31800" y="2195661"/>
            <a:ext cx="1800200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veselý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31800" y="2915741"/>
            <a:ext cx="1800200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náladový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248224" y="2195661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prolhaný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376016" y="2195661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ubrečený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376016" y="4355901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zlostný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376016" y="3635821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pilný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76016" y="2915741"/>
            <a:ext cx="1728192" cy="4071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rgbClr val="008000"/>
                </a:solidFill>
                <a:latin typeface="Arial Black" pitchFamily="34" charset="0"/>
              </a:rPr>
              <a:t>přátelský</a:t>
            </a:r>
            <a:endParaRPr lang="cs-CZ" sz="2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31800" y="3635821"/>
            <a:ext cx="1800200" cy="4215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300" b="1" dirty="0" smtClean="0">
                <a:solidFill>
                  <a:srgbClr val="008000"/>
                </a:solidFill>
                <a:latin typeface="Arial Black" pitchFamily="34" charset="0"/>
              </a:rPr>
              <a:t>upřímný</a:t>
            </a:r>
            <a:endParaRPr lang="cs-CZ" sz="23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248224" y="2915741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ochotný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48224" y="3635821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zákeřný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248224" y="4355901"/>
            <a:ext cx="1728192" cy="4071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rgbClr val="008000"/>
                </a:solidFill>
                <a:latin typeface="Arial Black" pitchFamily="34" charset="0"/>
              </a:rPr>
              <a:t>usměvavý</a:t>
            </a:r>
            <a:endParaRPr lang="cs-CZ" sz="2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376016" y="5075981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vytrvalý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pic>
        <p:nvPicPr>
          <p:cNvPr id="2052" name="Picture 4" descr="C:\Documents and Settings\Alena T\Local Settings\Temporary Internet Files\Content.IE5\EQZNP7W4\MP90026268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8464" y="2123652"/>
            <a:ext cx="3384376" cy="2244969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7" name="Picture 9" descr="C:\Documents and Settings\Alena T\Local Settings\Temporary Internet Files\Content.IE5\SDLE6Y7K\MP90043931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800" y="4571925"/>
            <a:ext cx="1709936" cy="2432669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ovéPole 32"/>
          <p:cNvSpPr txBox="1"/>
          <p:nvPr/>
        </p:nvSpPr>
        <p:spPr>
          <a:xfrm>
            <a:off x="2376016" y="5796061"/>
            <a:ext cx="1656184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špinavý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248224" y="5796061"/>
            <a:ext cx="1728192" cy="3785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8000"/>
                </a:solidFill>
                <a:latin typeface="Arial Black" pitchFamily="34" charset="0"/>
              </a:rPr>
              <a:t>nepořádný</a:t>
            </a:r>
            <a:endParaRPr lang="cs-CZ" sz="20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248224" y="5075981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líný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48224" y="6588149"/>
            <a:ext cx="1728192" cy="4071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rgbClr val="008000"/>
                </a:solidFill>
                <a:latin typeface="Arial Black" pitchFamily="34" charset="0"/>
              </a:rPr>
              <a:t>pracovitý</a:t>
            </a:r>
            <a:endParaRPr lang="cs-CZ" sz="2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304008" y="6588149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poctivý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pic>
        <p:nvPicPr>
          <p:cNvPr id="2051" name="Picture 3" descr="C:\Documents and Settings\Alena T\Local Settings\Temporary Internet Files\Content.IE5\SDLE6Y7K\MC90043163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0512" y="4787949"/>
            <a:ext cx="3082652" cy="25785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726E-6 4.22875E-6 C 0.0052 0.01532 0.01212 0.03651 0.0211 0.04868 C 0.02362 0.05225 0.02598 0.05666 0.02944 0.05813 C 0.0433 0.0638 0.05857 0.06044 0.07306 0.06128 C 0.0929 0.05813 0.11211 0.05225 0.13195 0.04868 C 0.1584 0.03441 0.19021 0.03735 0.21792 0.0298 C 0.22689 0.02728 0.23634 0.02602 0.245 0.02203 C 0.26248 0.01406 0.2809 0.00377 0.29917 4.22875E-6 C 0.31774 -0.00945 0.32688 -0.01008 0.34861 -0.0126 C 0.36152 -0.01155 0.36388 -0.01281 0.37333 -0.00945 C 0.376 -0.0084 0.38151 -0.0063 0.38151 -0.0063 C 0.3897 0.00084 0.39395 0.00965 0.39931 0.02035 C 0.40545 0.03232 0.41301 0.04323 0.4193 0.05498 C 0.42733 0.07009 0.41411 0.0512 0.42639 0.06904 C 0.42859 0.0724 0.43143 0.07492 0.43347 0.07849 C 0.43946 0.08856 0.44371 0.10052 0.45347 0.10514 C 0.46308 0.11794 0.47363 0.12927 0.48528 0.13809 C 0.49331 0.14396 0.5037 0.15551 0.51346 0.15697 C 0.52133 0.15823 0.52921 0.15823 0.53708 0.15844 C 0.55944 0.15928 0.5818 0.15949 0.60416 0.16012 C 0.61864 0.16369 0.63187 0.16957 0.64667 0.17104 C 0.65124 0.17334 0.65549 0.17691 0.65958 0.18048 C 0.66194 0.18258 0.66667 0.18678 0.66667 0.18678 C 0.67013 0.19307 0.67186 0.19538 0.67722 0.19769 C 0.71973 0.23462 0.6843 0.33158 0.6843 0.39706 " pathEditMode="relative" ptsTypes="ffffffffffffffffffffffff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5234E-7 8.18468E-7 C 0.00141 0.01008 0.00204 0.02015 0.00472 0.0298 C 0.00677 0.05016 0.0096 0.06422 0.02346 0.07534 C 0.04582 0.07429 0.06833 0.07366 0.09069 0.07219 C 0.10471 0.07136 0.11667 0.05729 0.12943 0.05184 C 0.13667 0.04554 0.14517 0.04365 0.15304 0.03925 C 0.16249 0.034 0.16863 0.02875 0.17902 0.02665 C 0.1943 0.02833 0.1943 0.02498 0.20374 0.0361 C 0.20847 0.04176 0.21776 0.05331 0.21776 0.05331 C 0.22012 0.06233 0.22957 0.07702 0.22957 0.07702 C 0.2324 0.09045 0.23839 0.10074 0.24264 0.11312 C 0.24783 0.12844 0.25035 0.14208 0.25193 0.15866 C 0.25051 0.17293 0.25004 0.19014 0.24374 0.20252 C 0.2409 0.21574 0.23823 0.22896 0.23429 0.24176 C 0.23319 0.25268 0.23083 0.26233 0.22957 0.27324 C 0.23004 0.28689 0.22736 0.30179 0.23193 0.31396 C 0.24043 0.33683 0.26578 0.3425 0.28137 0.35173 C 0.28972 0.35005 0.29806 0.349 0.30625 0.34691 C 0.31412 0.34481 0.32152 0.33914 0.32971 0.33746 C 0.3442 0.33452 0.35884 0.33201 0.37332 0.3297 C 0.38435 0.32445 0.396 0.31941 0.40749 0.31711 C 0.42324 0.31836 0.43804 0.32025 0.45347 0.3234 C 0.45804 0.3276 0.46339 0.32907 0.46874 0.33117 C 0.47284 0.33494 0.47913 0.33851 0.48402 0.34061 C 0.48905 0.35068 0.48795 0.35446 0.48874 0.36894 C 0.49 0.45897 0.48984 0.4191 0.48984 0.48814 " pathEditMode="relative" ptsTypes="fffffffffffffffffffffffff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62274E-6 -6.04407E-6 C 0.00582 -0.00777 0.00912 -0.01764 0.01763 -0.02036 C 0.02125 -0.01994 0.02487 -0.01994 0.02833 -0.01889 C 0.03306 -0.01743 0.03306 -0.0105 0.03542 -0.0063 C 0.03747 -0.00274 0.04014 -6.04407E-6 0.04251 0.00314 C 0.05022 0.03483 0.06297 0.06379 0.07069 0.09569 C 0.07368 0.10786 0.07841 0.11962 0.08124 0.13179 C 0.0847 0.14669 0.08659 0.16033 0.09195 0.17418 C 0.09368 0.18425 0.09761 0.19139 0.1025 0.19936 C 0.10328 0.20293 0.10344 0.20692 0.10486 0.21028 C 0.10596 0.21279 0.10816 0.21426 0.10958 0.21657 C 0.11399 0.2235 0.11682 0.22958 0.12375 0.23231 C 0.13714 0.23021 0.15068 0.22979 0.16375 0.22602 C 0.17508 0.22266 0.18374 0.20965 0.19445 0.20398 C 0.19996 0.19664 0.20988 0.18173 0.21681 0.17901 C 0.22673 0.16579 0.23728 0.15319 0.24735 0.13976 C 0.25239 0.13305 0.25696 0.12234 0.26389 0.1192 C 0.27633 0.10325 0.29066 0.08394 0.30624 0.07387 C 0.31459 0.06274 0.32467 0.0554 0.33459 0.047 C 0.34529 0.03798 0.35442 0.02874 0.36639 0.0235 C 0.3708 0.02161 0.37568 0.02245 0.3804 0.02203 C 0.40308 0.02287 0.42953 0.02014 0.45236 0.02832 C 0.45709 0.0321 0.46197 0.03378 0.46653 0.03756 C 0.46889 0.03945 0.47346 0.04385 0.47346 0.04385 C 0.47535 0.04763 0.47803 0.05078 0.47944 0.05498 C 0.48023 0.05729 0.47992 0.06022 0.48055 0.06274 C 0.48291 0.07156 0.48684 0.07953 0.48999 0.08793 C 0.49094 0.0959 0.49188 0.10409 0.49472 0.11143 C 0.49802 0.12024 0.49645 0.11143 0.49944 0.12234 C 0.50228 0.13284 0.50401 0.14417 0.50527 0.15529 C 0.50291 0.20041 0.51393 0.19936 0.50054 0.19936 " pathEditMode="relative" ptsTypes="ffffffffffffffffffffffffffffff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6689E-6 4.7744E-6 C 0.01227 -0.07786 0.00298 -0.16307 0.00361 -0.23862 C 0.00393 -0.26485 0.0044 -0.29108 0.00597 -0.31732 C 0.00692 -0.33264 0.0118 -0.34733 0.01306 -0.36265 C 0.01621 -0.40126 0.02408 -0.44575 0.0425 -0.47744 C 0.05604 -0.50053 0.08171 -0.51291 0.10249 -0.51669 C 0.10549 -0.51648 0.12627 -0.51543 0.1332 -0.51354 C 0.15288 -0.50829 0.16737 -0.49297 0.18264 -0.47744 C 0.18768 -0.46716 0.19272 -0.4575 0.19791 -0.44743 C 0.20138 -0.44092 0.20216 -0.43253 0.205 -0.4256 C 0.20626 -0.42267 0.20846 -0.42057 0.20972 -0.41763 C 0.2157 -0.40273 0.21933 -0.38573 0.22499 -0.37062 C 0.22704 -0.35656 0.22893 -0.34229 0.23082 -0.32823 C 0.23318 -0.26863 0.23255 -0.20882 0.23444 -0.14921 C 0.23491 -0.13515 0.23917 -0.10724 0.24499 -0.09591 C 0.24641 -0.08709 0.24783 -0.07555 0.25334 -0.06926 C 0.25743 -0.06464 0.26357 -0.06485 0.26861 -0.06296 C 0.27129 -0.06191 0.2768 -0.05981 0.2768 -0.05981 C 0.29286 -0.06107 0.31034 -0.05562 0.32514 -0.06443 C 0.33238 -0.06884 0.34639 -0.07849 0.34639 -0.07849 C 0.35222 -0.08668 0.36167 -0.09108 0.36875 -0.09738 C 0.39536 -0.12088 0.41929 -0.1318 0.4511 -0.13515 C 0.46653 -0.13222 0.48149 -0.13033 0.49708 -0.12886 C 0.49881 -0.12718 0.50275 -0.12466 0.5029 -0.12088 C 0.50495 -0.07975 0.50527 -0.0277 0.50527 0.01406 " pathEditMode="relative" ptsTypes="ffffffffffffffffffffffff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48764E-6 3.81952E-6 C 0.00346 -0.0256 -0.00157 -0.05289 0.00945 -0.07534 C 0.01102 -0.08227 0.01386 -0.08479 0.01764 -0.0894 C 0.03543 -0.1106 0.05228 -0.12361 0.07652 -0.12697 C 0.08786 -0.1255 0.09935 -0.12487 0.11069 -0.12235 C 0.1214 -0.12004 0.1425 -0.11459 0.1425 -0.11459 C 0.14376 -0.11291 0.14533 -0.11165 0.14612 -0.10976 C 0.14738 -0.10682 0.14848 -0.10032 0.14848 -0.10032 C 0.14769 -0.09087 0.14738 -0.08143 0.14612 -0.07219 C 0.14596 -0.07073 0.14014 -0.06107 0.14014 -0.06107 C 0.13226 -0.0489 0.12108 -0.04344 0.10959 -0.04071 C 0.10392 -0.03484 0.09983 -0.03274 0.09306 -0.0298 C 0.0855 -0.02665 0.07952 -0.01889 0.0718 -0.01553 C 0.06345 -0.00735 0.05385 -0.00084 0.04598 0.00797 C 0.03842 0.01637 0.03165 0.02539 0.02472 0.03463 C 0.02378 0.03589 0.02236 0.03672 0.02126 0.03777 C 0.01921 0.03987 0.01701 0.04155 0.01527 0.04407 C 0.01181 0.0489 0.00945 0.05498 0.00583 0.05981 C 0.00315 0.06359 -0.00063 0.06569 -0.00346 0.06925 C -0.01779 0.08688 -0.03055 0.10829 -0.04236 0.12886 C -0.0485 0.13935 -0.05243 0.14816 -0.05779 0.15866 C -0.06534 0.17377 -0.0655 0.16978 -0.0718 0.18384 C -0.07888 0.19958 -0.06503 0.17482 -0.07652 0.19328 C -0.07936 0.1979 -0.08487 0.20734 -0.08487 0.20734 C -0.09054 0.23085 -0.09841 0.24848 -0.10124 0.27324 C -0.10124 0.27513 -0.10282 0.315 -0.09778 0.32655 C -0.0951 0.33284 -0.09132 0.34124 -0.08833 0.34711 C -0.08581 0.35215 -0.08014 0.36117 -0.08014 0.36117 C -0.07133 0.39328 -0.03322 0.39559 -0.01417 0.40042 C -0.00945 0.40168 -0.00472 0.40147 -3.48764E-6 0.40189 C 0.01559 0.39916 0.02346 0.3979 0.03653 0.39412 C 0.05369 0.38258 0.0707 0.37062 0.08833 0.35971 C 0.09432 0.35572 0.10109 0.35488 0.10723 0.35173 L 0.10723 0.35173 C 0.11573 0.34627 0.12282 0.33935 0.13069 0.33284 C 0.13478 0.32948 0.14155 0.32886 0.14612 0.32655 C 0.1499 0.31186 0.15147 0.31584 0.16375 0.31416 C 0.18233 0.30514 0.18548 0.31123 0.21666 0.31249 C 0.22611 0.31291 0.23555 0.31354 0.245 0.31416 C 0.2576 0.31479 0.27004 0.315 0.28263 0.31563 C 0.28531 0.31689 0.2883 0.31731 0.29098 0.31878 C 0.29224 0.31941 0.29318 0.32088 0.29444 0.32193 C 0.29554 0.32277 0.2968 0.32298 0.29806 0.3234 C 0.29917 0.32445 0.30027 0.32571 0.30153 0.32655 C 0.30263 0.32739 0.3042 0.32697 0.30499 0.32823 C 0.30767 0.33242 0.30846 0.3404 0.31097 0.34543 C 0.31365 0.36474 0.31129 0.38447 0.30861 0.40357 C 0.30814 0.41385 0.30625 0.42455 0.30625 0.43505 C 0.30625 0.45016 0.30735 0.48059 0.30735 0.48059 " pathEditMode="relative" ptsTypes="ffffffffffffffffffffffffffffffffFfffffffffffffffA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6788E-6 -5.36201E-6 C 0.00079 -0.00713 0.00189 -0.01344 0.00346 -0.02036 C 0.00488 -0.03526 0.00598 -0.05142 0.00819 -0.0659 C 0.00929 -0.07367 0.01417 -0.07661 0.01764 -0.08164 C 0.03133 -0.10116 0.02236 -0.09612 0.03181 -0.10053 C 0.03685 -0.10725 0.04377 -0.11312 0.05054 -0.11606 C 0.05936 -0.10746 0.06456 -0.09298 0.06944 -0.07996 C 0.07101 -0.05709 0.07227 -0.04869 0.06834 -0.02204 C 0.06487 0.00104 0.06298 -0.0042 0.05763 0.00944 C 0.05023 0.02812 0.04409 0.04931 0.03653 0.06757 C 0.02929 0.08499 0.01858 0.09989 0.01181 0.11773 C 0.00236 0.14228 -0.00645 0.16851 -0.01307 0.19475 C -0.01433 0.21888 -0.01968 0.25372 -0.00236 0.27009 C 0.00079 0.27303 0.00693 0.27366 0.01055 0.27471 C 0.0274 0.27156 0.04204 0.27051 0.05763 0.26379 C 0.06235 0.2575 0.06503 0.25897 0.0707 0.25435 C 0.08251 0.2447 0.09337 0.23126 0.10597 0.22287 C 0.10912 0.22077 0.1129 0.21993 0.11542 0.21657 C 0.12266 0.20692 0.13258 0.20188 0.14124 0.19475 C 0.15336 0.18446 0.16265 0.17523 0.17667 0.16956 C 0.18674 0.16033 0.1954 0.15949 0.20721 0.15697 C 0.20957 0.15655 0.2143 0.1555 0.2143 0.1555 C 0.23115 0.15613 0.26594 0.15361 0.28263 0.1618 C 0.29192 0.17208 0.30137 0.18048 0.30861 0.19307 C 0.30909 0.2235 0.30247 0.25666 0.31208 0.28415 " pathEditMode="relative" ptsTypes="ffffffffffffffffffffffffA">
                                      <p:cBhvr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3179E-6 -4.54355E-6 C 0.00047 -0.02686 -0.00992 -0.07681 0.01638 -0.08961 C 0.02173 -0.07513 0.01685 -0.08898 0.01401 -0.09276 C 0.01244 -0.09486 0.01071 -0.09675 0.00929 -0.09906 C 0.00819 -0.10094 0.00803 -0.10325 0.00693 -0.10514 C -0.00047 -0.11794 -0.01228 -0.12508 -0.02362 -0.12886 C -0.0348 -0.13746 -0.04676 -0.13326 -0.05905 -0.13033 C -0.06597 -0.12508 -0.07337 -0.12172 -0.08014 -0.11626 C -0.0866 -0.11102 -0.09636 -0.10094 -0.1014 -0.09591 C -0.10912 -0.08835 -0.11463 -0.0766 -0.1214 -0.06758 C -0.12612 -0.05477 -0.13321 -0.04008 -0.13667 -0.02665 C -0.13793 -0.02204 -0.14029 -0.01259 -0.14029 -0.01259 C -0.14187 0.00734 -0.14218 0.00399 -0.14029 0.0298 C -0.13998 0.03421 -0.13714 0.03715 -0.13557 0.04071 C -0.12974 0.05331 -0.13777 0.04029 -0.12848 0.05792 C -0.1247 0.06506 -0.11888 0.07072 -0.11431 0.07681 C -0.10675 0.08688 -0.11305 0.08332 -0.10613 0.08625 C -0.08629 0.10367 -0.06692 0.11102 -0.04362 0.11459 C -0.01779 0.12445 0.00787 0.11626 0.03291 0.10661 C 0.04424 0.1022 0.05747 0.0978 0.06708 0.08793 C 0.07306 0.08164 0.07731 0.07324 0.08235 0.0659 C 0.0929 0.05037 0.08959 0.05666 0.09998 0.04386 C 0.10707 0.03526 0.11038 0.0277 0.11888 0.02183 C 0.1225 0.01364 0.12596 0.00881 0.13179 0.00315 C 0.13825 -0.01007 0.14077 -0.00923 0.14832 -0.01574 C 0.1521 -0.01889 0.15541 -0.02309 0.15887 -0.02665 C 0.16171 -0.02959 0.16517 -0.03085 0.16832 -0.03295 C 0.17887 -0.04008 0.19068 -0.04953 0.20249 -0.05184 C 0.21241 -0.05373 0.20816 -0.05268 0.2154 -0.05498 C 0.22878 -0.0531 0.24516 -0.05247 0.25791 -0.04407 C 0.26012 -0.0426 0.26437 -0.03757 0.2661 -0.0361 C 0.27507 -0.02854 0.28122 -0.02476 0.28499 -0.01112 C 0.28625 -4.54355E-6 0.2894 0.01028 0.29318 0.02036 C 0.29491 0.0361 0.2946 0.05393 0.2968 0.06904 C 0.29712 0.07072 0.30247 0.07618 0.30373 0.07681 C 0.30594 0.07807 0.31082 0.07996 0.31082 0.07996 C 0.31223 0.08667 0.31145 0.09213 0.30735 0.09738 C 0.30641 0.09864 0.30373 0.10031 0.30373 0.10031 " pathEditMode="relative" ptsTypes="fffffffffffffffffffffffffffffffffffffA">
                                      <p:cBhvr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5651E-6 -2.7702E-6 C 0.00141 -0.02539 0.00361 -0.02875 -0.00583 -0.05499 C -0.00694 -0.05792 -0.02063 -0.06632 -0.02347 -0.06758 C -0.02788 -0.07345 -0.03166 -0.07513 -0.03764 -0.07702 C -0.04472 -0.07597 -0.05197 -0.07555 -0.0589 -0.07387 C -0.0611 -0.07324 -0.06645 -0.06527 -0.06708 -0.06443 C -0.07385 -0.05666 -0.07952 -0.05016 -0.08362 -0.03925 C -0.08488 -0.03043 -0.08818 -0.0256 -0.0907 -0.01742 C -0.09133 -0.01322 -0.09306 -0.00924 -0.09306 -0.00483 C -0.09306 0.00797 -0.09086 0.02791 -0.07999 0.03295 C -0.06677 0.04785 -0.04409 0.06632 -0.02709 0.07051 C -0.00977 0.06904 0.00755 0.06946 0.02471 0.0659 C 0.02896 0.06506 0.04534 0.03589 0.04833 0.03127 C 0.05022 0.0235 0.05384 0.01784 0.05652 0.01091 C 0.06156 -0.00252 0.06565 -0.01658 0.07069 -0.03001 C 0.07652 -0.04554 0.07856 -0.06716 0.08014 -0.08479 C 0.07793 -0.11585 0.07919 -0.12781 0.07305 -0.15236 C 0.07164 -0.15824 0.06817 -0.16286 0.06597 -0.1681 C 0.05951 -0.18342 0.04943 -0.20777 0.03888 -0.21826 C 0.01133 -0.24575 -0.01859 -0.25687 -0.05055 -0.27177 C -0.06944 -0.28059 -0.08472 -0.28961 -0.10487 -0.29213 C -0.12188 -0.29927 -0.13416 -0.28751 -0.14959 -0.28269 C -0.16219 -0.27429 -0.17478 -0.26758 -0.18612 -0.25604 C -0.19258 -0.24932 -0.19037 -0.24848 -0.19557 -0.23862 C -0.20171 -0.22686 -0.20407 -0.22183 -0.20722 -0.20735 C -0.20879 -0.19182 -0.21005 -0.18195 -0.21084 -0.16495 C -0.21037 -0.14187 -0.21084 -0.11878 -0.20958 -0.09591 C -0.20879 -0.08164 -0.20124 -0.06338 -0.19667 -0.05037 C -0.19195 -0.03694 -0.18722 -0.02519 -0.1814 -0.01259 C -0.17919 -0.00777 -0.17431 0.00147 -0.17431 0.00147 C -0.17148 0.0128 -0.1699 0.0128 -0.16486 0.02182 C -0.15731 0.03547 -0.15148 0.05225 -0.1425 0.06422 C -0.11936 0.09528 -0.13573 0.07219 -0.11889 0.08772 C -0.11149 0.09444 -0.10692 0.10514 -0.09779 0.10829 C -0.0885 0.11647 -0.07259 0.11479 -0.06126 0.11605 C -0.04709 0.12109 -0.03858 0.11794 -0.02237 0.11605 C -0.00505 0.10934 0.00944 0.09654 0.02471 0.08457 C 0.03526 0.07639 0.04534 0.06883 0.05542 0.0596 C 0.06329 0.05225 0.07258 0.04596 0.07778 0.03442 C 0.08376 0.02098 0.09242 0.01091 0.09903 -0.00168 C 0.1058 -0.01469 0.11242 -0.02791 0.11903 -0.04092 C 0.12139 -0.051 0.13289 -0.06674 0.13903 -0.07387 C 0.14343 -0.07891 0.14769 -0.08877 0.1532 -0.09108 C 0.16044 -0.1043 0.15209 -0.09066 0.16249 -0.10221 C 0.17902 -0.12046 0.16107 -0.10409 0.17556 -0.11773 C 0.17792 -0.11983 0.18075 -0.1213 0.18264 -0.12403 C 0.18374 -0.12571 0.18485 -0.12739 0.18611 -0.12886 C 0.18752 -0.13054 0.18941 -0.13159 0.19083 -0.13347 C 0.19508 -0.13914 0.1965 -0.14355 0.20264 -0.14607 C 0.2061 -0.15089 0.20846 -0.15341 0.21319 -0.15551 C 0.21602 -0.15803 0.21854 -0.16097 0.22153 -0.16328 C 0.225 -0.166 0.22956 -0.16705 0.23318 -0.16957 C 0.24058 -0.16915 0.24814 -0.16852 0.25554 -0.1681 C 0.28546 -0.16642 0.28514 -0.1765 0.2968 -0.15551 C 0.29963 -0.14166 0.29601 -0.1574 0.30152 -0.14145 C 0.30325 -0.13641 0.30624 -0.12571 0.30624 -0.12571 C 0.3075 -0.11522 0.30987 -0.10976 0.31333 -0.10053 C 0.31837 -0.06506 0.31679 0.00776 0.31679 0.00776 " pathEditMode="relative" ptsTypes="fffffffffffffffffffffffffffffffffffffffffffffffffffffffffA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5" grpId="0" animBg="1"/>
      <p:bldP spid="30" grpId="0" animBg="1"/>
      <p:bldP spid="33" grpId="0" animBg="1"/>
      <p:bldP spid="34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3600152" y="6588149"/>
            <a:ext cx="1800200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bílý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896296" y="6588149"/>
            <a:ext cx="2160240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rozzlobená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5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Přiřazuj vlastnosti </a:t>
            </a: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(po řadách)</a:t>
            </a: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: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824288" y="6156101"/>
            <a:ext cx="1800200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kulatý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328344" y="6948189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mokrý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112320" y="5724053"/>
            <a:ext cx="172819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čtyřnohá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056536" y="6516141"/>
            <a:ext cx="1656184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lyžující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600152" y="6156101"/>
            <a:ext cx="1224136" cy="4215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300" b="1" dirty="0" smtClean="0">
                <a:solidFill>
                  <a:srgbClr val="008000"/>
                </a:solidFill>
                <a:latin typeface="Arial Black" pitchFamily="34" charset="0"/>
              </a:rPr>
              <a:t>černá</a:t>
            </a:r>
            <a:endParaRPr lang="cs-CZ" sz="23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056536" y="6948189"/>
            <a:ext cx="1656184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strakatý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600152" y="7020197"/>
            <a:ext cx="1728192" cy="3785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8000"/>
                </a:solidFill>
                <a:latin typeface="Arial Black" pitchFamily="34" charset="0"/>
              </a:rPr>
              <a:t>sportující</a:t>
            </a:r>
            <a:endParaRPr lang="cs-CZ" sz="20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624488" y="6156101"/>
            <a:ext cx="2088232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okřídlený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pic>
        <p:nvPicPr>
          <p:cNvPr id="3074" name="Picture 2" descr="C:\Program Files\Microsoft Office\MEDIA\CAGCAT10\j030148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0" y="1907629"/>
            <a:ext cx="1798625" cy="133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 descr="C:\Documents and Settings\Alena T\Local Settings\Temporary Internet Files\Content.IE5\01G1XPGU\MC90043620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19832" y="3563813"/>
            <a:ext cx="1224589" cy="1728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C:\Documents and Settings\Alena T\Local Settings\Temporary Internet Files\Content.IE5\EQZNP7W4\MP90018047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863848" y="5580037"/>
            <a:ext cx="1018737" cy="1612776"/>
          </a:xfrm>
          <a:prstGeom prst="rect">
            <a:avLst/>
          </a:prstGeom>
          <a:ln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5" descr="C:\Documents and Settings\Alena T\Local Settings\Temporary Internet Files\Content.IE5\01G1XPGU\MC90044185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6336" y="1691605"/>
            <a:ext cx="1797050" cy="165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9" name="Picture 7" descr="C:\Documents and Settings\Alena T\Local Settings\Temporary Internet Files\Content.IE5\SDLE6Y7K\MP90028514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6336" y="3707829"/>
            <a:ext cx="1828800" cy="1200912"/>
          </a:xfrm>
          <a:prstGeom prst="rect">
            <a:avLst/>
          </a:prstGeom>
          <a:ln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1" name="Picture 9" descr="C:\Documents and Settings\Alena T\Local Settings\Temporary Internet Files\Content.IE5\EQZNP7W4\MC90019177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7992640" y="5003973"/>
            <a:ext cx="1881933" cy="14929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TextovéPole 30"/>
          <p:cNvSpPr txBox="1"/>
          <p:nvPr/>
        </p:nvSpPr>
        <p:spPr>
          <a:xfrm>
            <a:off x="3600152" y="5364013"/>
            <a:ext cx="1728192" cy="4071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rgbClr val="008000"/>
                </a:solidFill>
                <a:latin typeface="Arial Black" pitchFamily="34" charset="0"/>
              </a:rPr>
              <a:t>zelený</a:t>
            </a:r>
            <a:endParaRPr lang="cs-CZ" sz="2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600152" y="5724053"/>
            <a:ext cx="1512168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  <a:latin typeface="Arial Black" pitchFamily="34" charset="0"/>
              </a:rPr>
              <a:t>volající</a:t>
            </a:r>
            <a:endParaRPr lang="cs-CZ" sz="24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2472E-6 -2.86464E-6 C 0.00047 -0.03294 -0.00189 -0.06631 0.00236 -0.09884 C 0.00473 -0.11689 0.01165 -0.13452 0.01764 -0.15068 C 0.02094 -0.15949 0.02236 -0.16642 0.02708 -0.17418 C 0.03228 -0.19139 0.04204 -0.20293 0.05306 -0.21343 C 0.06251 -0.22245 0.07054 -0.23231 0.08125 -0.23861 C 0.08692 -0.24197 0.0929 -0.24218 0.09888 -0.24344 C 0.11998 -0.24826 0.13856 -0.24994 0.16013 -0.2512 C 0.17651 -0.25309 0.19147 -0.25414 0.20737 -0.25897 C 0.21556 -0.26463 0.22327 -0.26799 0.23209 -0.27156 C 0.24059 -0.27932 0.25114 -0.28205 0.26028 -0.28877 C 0.27712 -0.30115 0.29366 -0.31416 0.30861 -0.32969 C 0.31539 -0.33662 0.32231 -0.34543 0.32861 -0.3532 C 0.33349 -0.35928 0.33806 -0.36579 0.34278 -0.37208 C 0.34436 -0.37418 0.34751 -0.37838 0.34751 -0.37838 C 0.35081 -0.38929 0.35506 -0.40021 0.36042 -0.40965 C 0.36341 -0.43189 0.36168 -0.41595 0.36168 -0.45834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12 -0.00168 C 0.037 -0.00798 0.04078 -0.01532 0.04519 -0.02204 C 0.05652 -0.03925 0.04157 -0.01427 0.0581 -0.03778 C 0.06471 -0.04722 0.07054 -0.05792 0.07699 -0.06758 C 0.09116 -0.08898 0.10896 -0.10577 0.12407 -0.12571 C 0.12801 -0.13075 0.12895 -0.13557 0.13352 -0.13977 C 0.13572 -0.14187 0.1384 -0.1425 0.14061 -0.1446 C 0.14234 -0.14628 0.14344 -0.149 0.14517 -0.15068 C 0.15635 -0.16223 0.16785 -0.16915 0.1817 -0.17272 C 0.21949 -0.17041 0.25901 -0.16474 0.29601 -0.17587 C 0.31176 -0.18069 0.32514 -0.19161 0.33963 -0.19937 C 0.34593 -0.20777 0.35427 -0.2107 0.36199 -0.21679 C 0.36435 -0.21868 0.36671 -0.22099 0.36907 -0.22309 C 0.37018 -0.22413 0.37254 -0.22623 0.37254 -0.22602 C 0.37836 -0.24722 0.37726 -0.24953 0.37726 -0.27639 " pathEditMode="relative" rAng="0" ptsTypes="ffffffffffffff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0" y="-1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8665E-6 3.68311E-6 C -0.00079 -0.01847 0.00063 -0.0275 -0.00362 -0.0424 C -0.0074 -0.05541 -0.00551 -0.04827 -0.01055 -0.05646 C -0.01968 -0.07136 -0.03118 -0.09276 -0.04598 -0.09885 C -0.05212 -0.10137 -0.05873 -0.10074 -0.06487 -0.10368 C -0.07338 -0.10787 -0.07826 -0.11522 -0.08723 -0.11774 C -0.09951 -0.12865 -0.11101 -0.14145 -0.1214 -0.1553 C -0.12754 -0.16349 -0.13116 -0.17503 -0.13667 -0.18363 C -0.14896 -0.20273 -0.16502 -0.22099 -0.18029 -0.23547 C -0.18974 -0.24429 -0.2006 -0.24953 -0.21084 -0.25583 C -0.22375 -0.2638 -0.22941 -0.26947 -0.2439 -0.27304 C -0.25665 -0.27199 -0.26673 -0.26884 -0.27917 -0.26695 C -0.2872 -0.26401 -0.2946 -0.25919 -0.30279 -0.25751 C -0.31365 -0.2552 -0.31979 -0.25583 -0.33097 -0.25583 " pathEditMode="relative" ptsTypes="fffffffffffff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79373E-7 3.95593E-6 C 0.00378 -0.00504 0.00693 -0.00588 0.01055 -0.01091 C 0.01181 -0.01763 0.01417 -0.02204 0.01637 -0.02812 C 0.01921 -0.03589 0.01795 -0.03925 0.02236 -0.04701 C 0.02692 -0.08667 0.02409 -0.1297 0.02582 -0.16936 C 0.02614 -0.17734 0.03291 -0.1914 0.03291 -0.1914 C 0.0348 -0.20273 0.03889 -0.22162 0.03054 -0.23064 C 0.02897 -0.23232 0.02204 -0.23358 0.0211 -0.23379 C -0.00095 -0.23295 -0.01638 -0.23232 -0.03653 -0.22602 C -0.04346 -0.22141 -0.05054 -0.21721 -0.05779 -0.21343 C -0.06676 -0.21469 -0.07574 -0.21805 -0.08487 -0.21805 C -0.09306 -0.21805 -0.1014 -0.21658 -0.10959 -0.21658 " pathEditMode="relative" ptsTypes="fffffffffff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9008E-6 -1.5425E-6 C 0.00536 -0.01427 0.00583 -0.03043 0.00945 -0.04554 C 0.00866 -0.05498 0.00835 -0.06442 0.00709 -0.07387 C 0.00504 -0.08961 -0.00142 -0.10262 -0.00708 -0.11626 C -0.017 -0.13977 -0.03007 -0.1639 -0.04944 -0.17418 C -0.05652 -0.18405 -0.05826 -0.18447 -0.06471 -0.1979 C -0.06597 -0.20042 -0.06833 -0.20566 -0.06833 -0.20566 C -0.06959 -0.21301 -0.07243 -0.21888 -0.07416 -0.22602 C -0.07636 -0.23567 -0.07652 -0.23882 -0.07762 -0.24805 C -0.07621 -0.26841 -0.07227 -0.28562 -0.06707 -0.30451 C -0.06676 -0.30766 -0.06676 -0.31101 -0.06597 -0.31395 C -0.06518 -0.31689 -0.06298 -0.31899 -0.06235 -0.32193 C -0.06141 -0.32654 -0.06156 -0.33137 -0.06125 -0.33599 C -0.06204 -0.34648 -0.06172 -0.35718 -0.06361 -0.36747 C -0.06408 -0.3702 -0.06692 -0.37145 -0.06833 -0.37355 C -0.07133 -0.37796 -0.07385 -0.38447 -0.07762 -0.38782 C -0.0877 -0.39685 -0.10046 -0.39748 -0.11179 -0.40188 C -0.11903 -0.40818 -0.11148 -0.4023 -0.1236 -0.40818 C -0.1299 -0.41133 -0.13462 -0.417 -0.14124 -0.41909 C -0.15651 -0.43106 -0.15021 -0.42812 -0.15903 -0.43169 C -0.1606 -0.43336 -0.16186 -0.43525 -0.16359 -0.43651 C -0.16659 -0.43882 -0.17304 -0.44281 -0.17304 -0.44281 C -0.18013 -0.45666 -0.18832 -0.46967 -0.19304 -0.4852 C -0.19556 -0.49318 -0.19839 -0.50178 -0.20012 -0.51017 C -0.20154 -0.51689 -0.20186 -0.52424 -0.20375 -0.53074 C -0.20485 -0.53431 -0.21193 -0.55613 -0.2143 -0.55886 C -0.21634 -0.56117 -0.22138 -0.56369 -0.22138 -0.56369 " pathEditMode="relative" ptsTypes="ffffffffffffffffffffffffff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7607E-6 4.36516E-6 C 0.00267 -0.00693 0.00582 -0.01343 0.00819 -0.02036 C 0.00913 -0.0233 0.00929 -0.02686 0.01055 -0.0298 C 0.01385 -0.03715 0.01795 -0.04428 0.0211 -0.05184 C 0.02535 -0.06212 0.02692 -0.07345 0.0318 -0.08332 C 0.03322 -0.08919 0.03574 -0.09486 0.03763 -0.10053 C 0.03905 -0.10472 0.04235 -0.11312 0.04235 -0.11312 C 0.04283 -0.11564 0.04377 -0.11816 0.04361 -0.12088 C 0.04251 -0.1511 0.04172 -0.1488 0.02346 -0.15236 C -0.01228 -0.15152 -0.04566 -0.15404 -0.08015 -0.14439 C -0.09699 -0.14544 -0.11416 -0.14607 -0.13085 -0.14754 C -0.1373 -0.14817 -0.14817 -0.15677 -0.15321 -0.16013 C -0.16517 -0.16789 -0.17793 -0.17965 -0.19084 -0.18363 C -0.20233 -0.19539 -0.21682 -0.19622 -0.23083 -0.1979 C -0.23319 -0.19769 -0.24768 -0.19706 -0.25319 -0.19476 C -0.2713 -0.18741 -0.25524 -0.19182 -0.26862 -0.18846 C -0.29161 -0.19077 -0.31224 -0.19476 -0.33459 -0.20105 C -0.35349 -0.19958 -0.35302 -0.20021 -0.3664 -0.19308 C -0.36829 -0.18993 -0.36986 -0.18636 -0.37223 -0.18363 C -0.37317 -0.18258 -0.3749 -0.18321 -0.37569 -0.18216 C -0.37947 -0.17713 -0.38215 -0.17062 -0.38514 -0.16474 C -0.38955 -0.15635 -0.39285 -0.1467 -0.39695 -0.13809 C -0.39994 -0.1318 -0.40388 -0.12949 -0.4075 -0.12403 C -0.41269 -0.11606 -0.41348 -0.11312 -0.42057 -0.10682 C -0.42545 -0.10242 -0.43694 -0.10263 -0.44166 -0.102 C -0.44859 -0.09906 -0.44403 -0.10053 -0.45584 -0.10053 " pathEditMode="relative" ptsTypes="fffffffffffffffffffffffffA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1455E-6 -6.04407E-6 C 0.00157 -0.00861 0.0033 -0.01764 0.00708 -0.02498 C 0.01007 -0.04198 0.01354 -0.05835 0.01637 -0.07535 C 0.01747 -0.08228 0.01731 -0.08207 0.01873 -0.08794 C 0.01983 -0.09256 0.02235 -0.102 0.02235 -0.102 C 0.0233 -0.11208 0.02345 -0.1297 0.02708 -0.1381 C 0.02818 -0.14062 0.03038 -0.14209 0.0318 -0.14439 C 0.03952 -0.15783 0.04692 -0.17399 0.05762 -0.18364 C 0.06046 -0.18931 0.06156 -0.19392 0.06597 -0.1977 C 0.07038 -0.20945 0.0762 -0.22058 0.08234 -0.23065 C 0.08282 -0.23338 0.08282 -0.23611 0.0836 -0.23862 C 0.08439 -0.24135 0.08707 -0.24345 0.08707 -0.24639 C 0.0877 -0.27997 0.08943 -0.29802 0.0729 -0.31711 C 0.06581 -0.3253 0.07132 -0.32215 0.06471 -0.32488 C 0.0592 -0.32991 0.05384 -0.336 0.04818 -0.34062 C 0.0392 -0.34796 0.04786 -0.33936 0.03763 -0.34691 C 0.03101 -0.35174 0.02487 -0.35783 0.01763 -0.36097 C 0.0118 -0.36874 0.00299 -0.37294 -0.00363 -0.37986 C -0.0063 -0.38259 -0.01071 -0.38931 -0.01071 -0.38931 C -0.01355 -0.40106 -0.0093 -0.38658 -0.01544 -0.39707 C -0.01622 -0.39833 -0.01607 -0.40043 -0.01654 -0.4019 C -0.01654 -0.4019 -0.02236 -0.41764 -0.02362 -0.42079 C -0.03228 -0.44387 -0.03732 -0.4701 -0.04598 -0.49298 C -0.04897 -0.50074 -0.05149 -0.5148 -0.05779 -0.51963 C -0.06283 -0.52341 -0.07133 -0.52677 -0.07669 -0.52907 C -0.07999 -0.53054 -0.0811 -0.53369 -0.08487 -0.53369 " pathEditMode="relative" ptsTypes="fffffffffffffffffffffffff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1814E-7 -4.95278E-6 C 0.00299 -0.03379 -0.00504 -0.05981 -0.01055 -0.09108 C -0.00976 -0.09843 -0.00992 -0.10598 -0.00819 -0.11312 C -0.00614 -0.12151 0.00677 -0.12445 0.01181 -0.12571 C 0.06676 -0.12235 0.07243 -0.12109 0.15305 -0.12718 C 0.1636 -0.12802 0.17761 -0.14124 0.18722 -0.14753 C 0.19037 -0.15593 0.19525 -0.16453 0.20029 -0.17125 C 0.20107 -0.18867 0.19997 -0.20357 0.21084 -0.21511 C 0.21304 -0.21742 0.21587 -0.21868 0.21792 -0.22141 C 0.22296 -0.22812 0.22642 -0.23379 0.23319 -0.23715 C 0.24028 -0.251 0.23036 -0.23274 0.23918 -0.24491 C 0.24233 -0.24911 0.24406 -0.25477 0.24736 -0.25918 C 0.25067 -0.27303 0.24611 -0.28709 0.24611 -0.30157 " pathEditMode="relative" ptsTypes="ffffffffffffA">
                                      <p:cBhvr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8044E-6 6.0021E-6 C -0.09447 0.01679 -0.21068 0.00252 -0.30861 -0.00146 C -0.34278 -0.00692 -0.38561 -0.01007 -0.41804 -0.02497 C -0.4267 -0.02896 -0.43584 -0.0321 -0.44402 -0.03756 C -0.45111 -0.04239 -0.45505 -0.04574 -0.46292 -0.04868 C -0.46812 -0.0533 -0.47426 -0.05624 -0.47929 -0.06106 C -0.4867 -0.06841 -0.49457 -0.07722 -0.50181 -0.08478 C -0.50622 -0.0894 -0.50874 -0.09632 -0.51236 -0.10199 C -0.51945 -0.11311 -0.52433 -0.12507 -0.53125 -0.13641 C -0.53393 -0.14522 -0.53488 -0.15047 -0.53598 -0.16012 C -0.53551 -0.16369 -0.53582 -0.16768 -0.53472 -0.17103 C -0.53299 -0.17649 -0.52322 -0.20062 -0.51945 -0.20566 C -0.51472 -0.21196 -0.50228 -0.21636 -0.49583 -0.21804 C -0.47804 -0.21573 -0.46292 -0.20482 -0.44528 -0.20251 C -0.4256 -0.1958 -0.40797 -0.18342 -0.3875 -0.18048 C -0.37191 -0.17355 -0.37238 -0.17082 -0.35916 -0.16327 C -0.33821 -0.15152 -0.30672 -0.15047 -0.28499 -0.149 C -0.25775 -0.14417 -0.27082 -0.14585 -0.21556 -0.15068 C -0.21194 -0.1511 -0.20501 -0.15382 -0.20501 -0.15382 C -0.18863 -0.1681 -0.15635 -0.16117 -0.14376 -0.16159 C -0.13352 -0.16369 -0.12423 -0.16789 -0.11431 -0.17103 C -0.10424 -0.17985 -0.0918 -0.17733 -0.08014 -0.17733 " pathEditMode="relative" ptsTypes="fffffffffffffffffffffA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903E-7 5.04722E-6 C -0.01747 -0.0277 -0.0318 -0.05624 -0.04707 -0.08625 C -0.04865 -0.0894 -0.05117 -0.09129 -0.0529 -0.09422 C -0.05668 -0.10073 -0.05873 -0.10933 -0.06235 -0.11605 C -0.07006 -0.13032 -0.07715 -0.14459 -0.0836 -0.16012 C -0.09809 -0.19538 -0.10754 -0.23336 -0.1225 -0.26841 C -0.1236 -0.27995 -0.12706 -0.28772 -0.13068 -0.29821 C -0.13635 -0.31458 -0.14076 -0.332 -0.14596 -0.34858 C -0.14816 -0.3555 -0.14895 -0.36327 -0.15068 -0.3704 C -0.15729 -0.39706 -0.16296 -0.42392 -0.16957 -0.45057 C -0.17083 -0.47114 -0.17131 -0.49129 -0.16847 -0.51185 C -0.16784 -0.51668 -0.16706 -0.52549 -0.16375 -0.52906 C -0.16091 -0.53221 -0.15556 -0.53536 -0.15194 -0.53683 C -0.14234 -0.53452 -0.13745 -0.5257 -0.12958 -0.51794 C -0.12501 -0.50283 -0.11588 -0.48772 -0.10958 -0.47408 C -0.10769 -0.46988 -0.10533 -0.46589 -0.1036 -0.46148 C -0.10124 -0.45519 -0.09652 -0.4426 -0.09652 -0.4426 C -0.09415 -0.42938 -0.08912 -0.41783 -0.08597 -0.40503 C -0.08518 -0.40188 -0.08439 -0.39874 -0.0836 -0.39559 C -0.08313 -0.39412 -0.08234 -0.39097 -0.08234 -0.39097 C -0.08061 -0.37187 -0.07888 -0.35299 -0.07542 -0.33431 C -0.074 -0.30996 -0.07526 -0.27953 -0.06707 -0.2575 C -0.06565 -0.24491 -0.06266 -0.23231 -0.05762 -0.2214 C -0.05573 -0.20482 -0.05117 -0.2002 -0.04125 -0.1916 C -0.03621 -0.1746 -0.04219 -0.18887 -0.03527 -0.18216 C -0.0307 -0.17775 -0.02755 -0.17082 -0.02235 -0.16789 C -0.017 -0.16474 -0.01054 -0.16306 -0.00472 -0.16159 C 0.00756 -0.15361 0.02047 -0.14795 0.03307 -0.14123 C 0.03968 -0.14228 0.04645 -0.14291 0.05307 -0.14438 C 0.05984 -0.14585 0.06519 -0.15319 0.0718 -0.15529 C 0.07936 -0.16033 0.08535 -0.16264 0.09306 -0.16642 C 0.10676 -0.16432 0.11904 -0.16243 0.13195 -0.15697 C 0.1773 -0.15907 0.18832 -0.15991 0.22265 -0.16327 C 0.22454 -0.17103 0.22926 -0.17334 0.23446 -0.17586 C 0.23761 -0.17481 0.24154 -0.17418 0.2439 -0.17103 " pathEditMode="relative" ptsTypes="ffffffffffffffffffffffffffffffffffA">
                                      <p:cBhvr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35349E-8 5.72928E-6 C 0.0011 -0.01153 0.00236 -0.01552 -0.00111 -0.02832 C -0.00315 -0.03567 -0.00835 -0.04238 -0.01181 -0.04868 C -0.02126 -0.06547 -0.03165 -0.07617 -0.04472 -0.08792 C -0.05543 -0.09758 -0.04913 -0.09464 -0.05779 -0.09737 C -0.07952 -0.11395 -0.10266 -0.12486 -0.12487 -0.13976 C -0.13368 -0.14564 -0.14061 -0.15466 -0.14848 -0.1618 C -0.16801 -0.17901 -0.17777 -0.18782 -0.18958 -0.2151 C -0.19068 -0.2214 -0.19352 -0.22748 -0.1932 -0.23399 C -0.1921 -0.25183 -0.19147 -0.26988 -0.18848 -0.28729 C -0.18407 -0.3129 -0.16643 -0.33892 -0.14722 -0.34228 C -0.12864 -0.34039 -0.11101 -0.33913 -0.09306 -0.33284 C -0.05842 -0.33451 -0.03181 -0.3343 5.35349E-8 -0.34081 C 0.02062 -0.34983 0.04109 -0.36389 0.05888 -0.38005 C 0.06928 -0.3895 0.08061 -0.39768 0.08959 -0.40986 C 0.11384 -0.4428 0.13037 -0.48729 0.16249 -0.5087 C 0.16611 -0.51584 0.17556 -0.52759 0.17556 -0.52759 C 0.17839 -0.53871 0.1765 -0.5343 0.18028 -0.54165 C 0.18217 -0.55025 0.18627 -0.55235 0.19193 -0.55739 C 0.19319 -0.55844 0.1943 -0.55949 0.19556 -0.56054 C 0.1965 -0.56138 0.19902 -0.56201 0.19902 -0.56201 " pathEditMode="relative" ptsTypes="ffffffffffffffffffff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025E-7 8.73033E-6 C 0.00347 -0.00608 0.00756 -0.01091 0.01071 -0.0172 C 0.00992 -0.02917 0.00945 -0.04134 0.00835 -0.0533 C 0.00693 -0.06883 -0.00787 -0.09548 -0.01527 -0.10828 C -0.01889 -0.11458 -0.02487 -0.12654 -0.03054 -0.13032 C -0.04062 -0.13704 -0.05117 -0.13808 -0.06235 -0.13976 C -0.07841 -0.15047 -0.08376 -0.16516 -0.09778 -0.17733 C -0.10234 -0.1853 -0.10659 -0.18929 -0.11179 -0.19622 C -0.13005 -0.22056 -0.14501 -0.25078 -0.17304 -0.25582 C -0.17745 -0.25792 -0.1817 -0.26023 -0.18611 -0.26211 C -0.1891 -0.26337 -0.1954 -0.26526 -0.1954 -0.26526 C -0.20327 -0.27198 -0.21114 -0.27429 -0.22028 -0.27617 C -0.23083 -0.28121 -0.24169 -0.28499 -0.25208 -0.29045 C -0.26043 -0.29485 -0.26688 -0.30325 -0.27444 -0.30933 C -0.27601 -0.31059 -0.27759 -0.31122 -0.27916 -0.31248 C -0.28436 -0.31647 -0.2894 -0.32067 -0.29444 -0.32486 C -0.31317 -0.33997 -0.30074 -0.3362 -0.31097 -0.35005 C -0.31727 -0.35865 -0.33459 -0.366 -0.34278 -0.36726 C -0.34309 -0.36726 -0.35537 -0.36537 -0.35679 -0.36411 C -0.35962 -0.3618 -0.36136 -0.35781 -0.36388 -0.35487 C -0.37049 -0.34732 -0.37694 -0.34144 -0.38277 -0.33284 C -0.3919 -0.31962 -0.40403 -0.31164 -0.41221 -0.29674 C -0.41993 -0.28268 -0.42985 -0.27009 -0.43567 -0.25435 C -0.43945 -0.24428 -0.4426 -0.23399 -0.44748 -0.22455 C -0.44969 -0.21322 -0.45551 -0.20419 -0.45819 -0.19307 C -0.46055 -0.183 -0.46087 -0.17523 -0.46512 -0.16642 C -0.46764 -0.15068 -0.46717 -0.14396 -0.46638 -0.12549 C -0.46795 -0.11164 -0.46685 -0.10031 -0.47583 -0.09254 C -0.48244 -0.08016 -0.47882 -0.08415 -0.48527 -0.07848 C -0.48764 -0.07387 -0.49094 -0.07009 -0.48874 -0.06442 " pathEditMode="relative" ptsTypes="fffffffffffffffffffffffffffff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0" grpId="0" animBg="1"/>
      <p:bldP spid="15" grpId="0" animBg="1"/>
      <p:bldP spid="18" grpId="0" animBg="1"/>
      <p:bldP spid="25" grpId="0" animBg="1"/>
      <p:bldP spid="26" grpId="0" animBg="1"/>
      <p:bldP spid="28" grpId="0" animBg="1"/>
      <p:bldP spid="32" grpId="0" animBg="1"/>
      <p:bldP spid="34" grpId="0" animBg="1"/>
      <p:bldP spid="37" grpId="0" animBg="1"/>
      <p:bldP spid="31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2500" lnSpcReduction="10000"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Vymyslete co nejvíce vlastností: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4100" name="Picture 4" descr="C:\Documents and Settings\Alena T\Local Settings\Temporary Internet Files\Content.IE5\BEOPWMS8\MP90040027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815" y="1743733"/>
            <a:ext cx="4508103" cy="5564496"/>
          </a:xfrm>
          <a:prstGeom prst="rect">
            <a:avLst/>
          </a:prstGeom>
          <a:noFill/>
          <a:ln w="12700">
            <a:solidFill>
              <a:schemeClr val="bg1">
                <a:lumMod val="95000"/>
              </a:schemeClr>
            </a:solidFill>
          </a:ln>
        </p:spPr>
      </p:pic>
      <p:sp>
        <p:nvSpPr>
          <p:cNvPr id="6" name="Nadpis 6"/>
          <p:cNvSpPr txBox="1">
            <a:spLocks/>
          </p:cNvSpPr>
          <p:nvPr/>
        </p:nvSpPr>
        <p:spPr>
          <a:xfrm>
            <a:off x="4968304" y="1763613"/>
            <a:ext cx="4824289" cy="1259946"/>
          </a:xfrm>
          <a:prstGeom prst="rect">
            <a:avLst/>
          </a:prstGeom>
          <a:solidFill>
            <a:srgbClr val="002060"/>
          </a:solidFill>
          <a:ln w="28575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7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sedící</a:t>
            </a:r>
            <a:endParaRPr kumimoji="0" lang="cs-CZ" sz="72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7" name="Nadpis 6"/>
          <p:cNvSpPr txBox="1">
            <a:spLocks/>
          </p:cNvSpPr>
          <p:nvPr/>
        </p:nvSpPr>
        <p:spPr>
          <a:xfrm>
            <a:off x="4968304" y="4643933"/>
            <a:ext cx="4824289" cy="1259946"/>
          </a:xfrm>
          <a:prstGeom prst="rect">
            <a:avLst/>
          </a:prstGeom>
          <a:solidFill>
            <a:srgbClr val="002060"/>
          </a:solidFill>
          <a:ln w="28575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dlouhovlasá</a:t>
            </a:r>
            <a:endParaRPr kumimoji="0" lang="cs-CZ" sz="5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8" name="Nadpis 6"/>
          <p:cNvSpPr txBox="1">
            <a:spLocks/>
          </p:cNvSpPr>
          <p:nvPr/>
        </p:nvSpPr>
        <p:spPr>
          <a:xfrm>
            <a:off x="4968304" y="3203773"/>
            <a:ext cx="4824289" cy="1259946"/>
          </a:xfrm>
          <a:prstGeom prst="rect">
            <a:avLst/>
          </a:prstGeom>
          <a:solidFill>
            <a:srgbClr val="002060"/>
          </a:solidFill>
          <a:ln w="28575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usměvavá</a:t>
            </a:r>
            <a:endParaRPr kumimoji="0" lang="cs-CZ" sz="6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9" name="Nadpis 6"/>
          <p:cNvSpPr txBox="1">
            <a:spLocks/>
          </p:cNvSpPr>
          <p:nvPr/>
        </p:nvSpPr>
        <p:spPr>
          <a:xfrm>
            <a:off x="4896296" y="6084093"/>
            <a:ext cx="4824289" cy="1259946"/>
          </a:xfrm>
          <a:prstGeom prst="rect">
            <a:avLst/>
          </a:prstGeom>
          <a:solidFill>
            <a:srgbClr val="002060"/>
          </a:solidFill>
          <a:ln w="28575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7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mladá</a:t>
            </a:r>
            <a:endParaRPr kumimoji="0" lang="cs-CZ" sz="72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0" name="Nadpis 6"/>
          <p:cNvSpPr txBox="1">
            <a:spLocks/>
          </p:cNvSpPr>
          <p:nvPr/>
        </p:nvSpPr>
        <p:spPr>
          <a:xfrm>
            <a:off x="575816" y="1763613"/>
            <a:ext cx="4824289" cy="648072"/>
          </a:xfrm>
          <a:prstGeom prst="rect">
            <a:avLst/>
          </a:prstGeom>
          <a:solidFill>
            <a:schemeClr val="accent6">
              <a:lumMod val="50000"/>
            </a:schemeClr>
          </a:solidFill>
          <a:ln w="28575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Vymyslíte další?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8" name="Picture 18" descr="C:\Documents and Settings\Alena T\Local Settings\Temporary Internet Files\Content.IE5\BEOPWMS8\MP9004486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808064" y="1763613"/>
            <a:ext cx="2952328" cy="1964741"/>
          </a:xfrm>
          <a:prstGeom prst="rect">
            <a:avLst/>
          </a:prstGeom>
          <a:ln w="1905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2500" lnSpcReduction="10000"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uLnTx/>
                <a:uFillTx/>
                <a:latin typeface="Arial Black" pitchFamily="34" charset="0"/>
                <a:ea typeface="+mj-ea"/>
                <a:cs typeface="+mj-cs"/>
              </a:rPr>
              <a:t>Vymyslete co nejvíce vlastností (k daným obrázkům):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5122" name="Picture 2" descr="C:\Documents and Settings\Alena T\Local Settings\Temporary Internet Files\Content.IE5\BEOPWMS8\MP90040384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408464" y="1763613"/>
            <a:ext cx="3456384" cy="2303355"/>
          </a:xfrm>
          <a:prstGeom prst="rect">
            <a:avLst/>
          </a:prstGeom>
          <a:ln w="1905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 descr="C:\Documents and Settings\Alena T\Local Settings\Temporary Internet Files\Content.IE5\EQZNP7W4\MP90044235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3808" y="1691605"/>
            <a:ext cx="2040029" cy="3096344"/>
          </a:xfrm>
          <a:prstGeom prst="rect">
            <a:avLst/>
          </a:prstGeom>
          <a:ln w="1905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7" name="Picture 7" descr="C:\Documents and Settings\Alena T\Local Settings\Temporary Internet Files\Content.IE5\SDLE6Y7K\MP90009115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0272" y="3563813"/>
            <a:ext cx="2528696" cy="3764808"/>
          </a:xfrm>
          <a:prstGeom prst="rect">
            <a:avLst/>
          </a:prstGeom>
          <a:ln w="1905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9" name="Picture 9" descr="C:\Documents and Settings\Alena T\Local Settings\Temporary Internet Files\Content.IE5\BEOPWMS8\MP90040383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2664048" y="4571925"/>
            <a:ext cx="1857382" cy="2784712"/>
          </a:xfrm>
          <a:prstGeom prst="rect">
            <a:avLst/>
          </a:prstGeom>
          <a:ln w="1905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31" name="Picture 11" descr="C:\Documents and Settings\Alena T\Local Settings\Temporary Internet Files\Content.IE5\01G1XPGU\MP900400586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3808" y="5075981"/>
            <a:ext cx="1828179" cy="2285782"/>
          </a:xfrm>
          <a:prstGeom prst="rect">
            <a:avLst/>
          </a:prstGeom>
          <a:ln w="1905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33" name="Picture 13" descr="C:\Documents and Settings\Alena T\Local Settings\Temporary Internet Files\Content.IE5\EQZNP7W4\MP900442494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76616" y="4355900"/>
            <a:ext cx="2010118" cy="3024073"/>
          </a:xfrm>
          <a:prstGeom prst="rect">
            <a:avLst/>
          </a:prstGeom>
          <a:ln w="1905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Dvojice se nějak popletly, napravte to 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(řešte po sloupcích)</a:t>
            </a:r>
            <a:r>
              <a:rPr kumimoji="0" lang="cs-C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:</a:t>
            </a:r>
            <a:endParaRPr kumimoji="0" lang="cs-CZ" sz="4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48424" y="5364013"/>
            <a:ext cx="1008112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bílá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5816" y="2843733"/>
            <a:ext cx="1512168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zelená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616376" y="2123653"/>
            <a:ext cx="1800200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červená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935856" y="5508029"/>
            <a:ext cx="1512168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modrá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6146" name="Picture 2" descr="C:\Documents and Settings\Alena T\Local Settings\Temporary Internet Files\Content.IE5\SDLE6Y7K\MC9004156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376016" y="4499917"/>
            <a:ext cx="2160240" cy="2784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9" name="Picture 5" descr="C:\Documents and Settings\Alena T\Local Settings\Temporary Internet Files\Content.IE5\SDLE6Y7K\MP90038483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16576" y="1763613"/>
            <a:ext cx="2376264" cy="2082060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4" name="Picture 10" descr="C:\Documents and Settings\Alena T\Local Settings\Temporary Internet Files\Content.IE5\BEOPWMS8\MP90043120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56536" y="4571925"/>
            <a:ext cx="2736304" cy="1759358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6" name="Picture 12" descr="C:\Documents and Settings\Alena T\Local Settings\Temporary Internet Files\Content.IE5\SDLE6Y7K\MP90043311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087984" y="1835621"/>
            <a:ext cx="2876364" cy="1917576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11699E-7 1.90976E-6 C -0.00079 0.01931 -0.00237 0.03883 -0.00237 0.05813 C -0.00237 0.07283 -0.00111 0.08731 -7.11699E-7 0.102 C 0.00189 0.12865 0.02913 0.13159 0.04361 0.13662 C 0.05542 0.13557 0.06707 0.13494 0.07888 0.13348 C 0.08235 0.13306 0.08408 0.12949 0.08707 0.12718 C 0.09368 0.12214 0.09951 0.12193 0.10722 0.12088 C 0.1384 0.12277 0.16926 0.12319 0.20028 0.12865 C 0.2187 0.13704 0.2387 0.13641 0.25791 0.13977 C 0.27271 0.14544 0.28845 0.14481 0.30389 0.14607 C 0.31034 0.14733 0.31806 0.14859 0.32388 0.15236 C 0.33475 0.15929 0.34498 0.16726 0.35679 0.17104 C 0.36828 0.18636 0.35096 0.16454 0.36608 0.17902 C 0.36828 0.18111 0.37301 0.18993 0.37458 0.19308 C 0.38324 0.22749 0.37458 0.26443 0.37915 0.2999 C 0.37994 0.31459 0.38104 0.32907 0.38167 0.34376 C 0.38277 0.36894 0.38009 0.3851 0.38986 0.40504 C 0.39537 0.43694 0.413 0.47639 0.4393 0.48185 C 0.49787 0.47996 0.55692 0.48143 0.61486 0.46779 C 0.62856 0.46842 0.64241 0.46863 0.65611 0.46947 C 0.66997 0.47031 0.66666 0.46653 0.67139 0.47555 C 0.67454 0.48919 0.67532 0.48752 0.68556 0.48982 C 0.7024 0.48668 0.69642 0.48668 0.70319 0.48668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5651E-6 -8.73033E-6 C 0.00236 -0.03715 0.00582 -0.07241 -0.00127 -0.10997 C -0.00048 -0.13516 -0.00741 -0.15614 0.01054 -0.16496 C 0.07069 -0.16265 0.12596 -0.16328 0.18721 -0.16496 C 0.21051 -0.16811 0.23035 -0.18762 0.25318 -0.19308 C 0.26546 -0.19602 0.27601 -0.19833 0.28861 -0.19938 C 0.31302 -0.19854 0.33632 -0.19833 0.36041 -0.19308 C 0.37505 -0.18993 0.38796 -0.18217 0.40276 -0.17902 C 0.41646 -0.18007 0.43032 -0.1807 0.44402 -0.18217 C 0.45252 -0.18301 0.46134 -0.1872 0.47 -0.18846 C 0.5207 -0.18699 0.57124 -0.18343 0.62194 -0.18846 C 0.63564 -0.19287 0.64855 -0.20022 0.66194 -0.20567 C 0.66808 -0.21134 0.67186 -0.2105 0.67957 -0.2105 " pathEditMode="relative" ptsTypes="ffffffffffff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0682E-6 -2.59182E-6 C -0.00378 0.00504 -0.00645 0.01112 -0.01055 0.01553 C -0.01448 0.01994 -0.01433 0.01721 -0.01763 0.0235 C -0.02251 0.03274 -0.02692 0.04386 -0.03416 0.05016 C -0.04204 0.07135 -0.0285 0.03673 -0.04235 0.06422 C -0.0433 0.06611 -0.04267 0.06862 -0.04361 0.07051 C -0.05085 0.08499 -0.06014 0.09947 -0.06833 0.11291 C -0.07022 0.11605 -0.07337 0.11773 -0.07542 0.12088 C -0.07983 0.12718 -0.08313 0.13473 -0.08723 0.14124 C -0.09038 0.15425 -0.09856 0.16411 -0.10376 0.17565 C -0.10455 0.17775 -0.10518 0.17985 -0.10612 0.18195 C -0.10722 0.18573 -0.10817 0.18951 -0.10959 0.19307 C -0.11289 0.20084 -0.11683 0.20881 -0.12014 0.21658 C -0.12155 0.21994 -0.12502 0.22602 -0.12502 0.22602 C -0.12612 0.23316 -0.13793 0.25309 -0.14391 0.25435 C -0.15052 0.25561 -0.15714 0.25561 -0.16375 0.25582 C -0.19398 0.25666 -0.22421 0.25687 -0.25444 0.25729 C -0.32719 0.25435 -0.34231 0.25834 -0.39096 0.24806 C -0.40308 0.24239 -0.41741 0.24281 -0.42985 0.24176 C -0.44166 0.24281 -0.45347 0.24281 -0.46528 0.24491 C -0.47457 0.24659 -0.48433 0.25666 -0.49346 0.26044 C -0.49551 0.26799 -0.49945 0.27345 -0.50181 0.28101 C -0.50433 0.2894 -0.50511 0.29926 -0.50763 0.30766 C -0.50968 0.31416 -0.51314 0.31983 -0.51472 0.32655 C -0.51771 0.33977 -0.52039 0.35299 -0.52417 0.36579 C -0.52511 0.37272 -0.52606 0.37943 -0.52763 0.38615 C -0.52889 0.40063 -0.52983 0.41385 -0.53472 0.42686 C -0.53566 0.43442 -0.53708 0.44155 -0.53834 0.4489 C -0.53944 0.46548 -0.54243 0.48101 -0.54416 0.49759 C -0.54369 0.51689 -0.54353 0.53641 -0.5429 0.55572 C -0.54275 0.55887 -0.54212 0.56201 -0.5418 0.56516 C -0.5418 0.56579 -0.54164 0.58111 -0.53944 0.58552 C -0.5355 0.59349 -0.51944 0.60126 -0.51236 0.60126 " pathEditMode="relative" ptsTypes="ffffffffffffffffffffffffffffffff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826E-6 1.40609E-6 C 0.00252 -0.00861 0.00583 -0.01658 0.00835 -0.02519 C 0.01118 -0.03463 0.01228 -0.04177 0.01653 -0.05016 C 0.01779 -0.05688 0.01953 -0.0617 0.02236 -0.06758 C 0.02394 -0.07702 0.02708 -0.08458 0.02834 -0.09423 C 0.02756 -0.10892 0.02708 -0.1234 0.02598 -0.13809 C 0.02551 -0.14397 0.02236 -0.15194 0.02 -0.15698 C 0.0074 -0.18468 -0.01196 -0.19413 -0.03527 -0.19937 C -0.06204 -0.19581 -0.0707 -0.19434 -0.09305 -0.18531 C -0.09935 -0.17902 -0.10786 -0.17608 -0.11541 -0.17272 C -0.13116 -0.15845 -0.16092 -0.17251 -0.18013 -0.17734 C -0.19477 -0.18699 -0.20989 -0.19728 -0.2261 -0.20105 C -0.25067 -0.19979 -0.2757 -0.19476 -0.30027 -0.19476 " pathEditMode="relative" ptsTypes="ffffffffffff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Vymyslete alespoň vždy čtyři přídavná jména - vlastnosti: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503808" y="1763611"/>
          <a:ext cx="9361040" cy="5472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7632848"/>
              </a:tblGrid>
              <a:tr h="910592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</a:rPr>
                        <a:t>Sloveso</a:t>
                      </a:r>
                      <a:endParaRPr lang="cs-CZ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</a:rPr>
                        <a:t>Přídavná jména - vlastnosti</a:t>
                      </a:r>
                      <a:endParaRPr lang="cs-CZ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1965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míč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105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svetr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105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knížka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105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jablko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105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tatínek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Vymyslete alespoň vždy čtyři přídavná jména - vlastnosti: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503808" y="1763611"/>
          <a:ext cx="9361040" cy="5472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7632848"/>
              </a:tblGrid>
              <a:tr h="910592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</a:rPr>
                        <a:t>Sloveso</a:t>
                      </a:r>
                      <a:endParaRPr lang="cs-CZ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</a:rPr>
                        <a:t>Přídavná jména – </a:t>
                      </a:r>
                      <a:r>
                        <a:rPr lang="cs-CZ" sz="3200" smtClean="0">
                          <a:solidFill>
                            <a:schemeClr val="tx1"/>
                          </a:solidFill>
                        </a:rPr>
                        <a:t>vlastnosti – řešení:</a:t>
                      </a:r>
                      <a:endParaRPr lang="cs-CZ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1965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míč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velký, malý, nafukovací, kopací, těžký, lehký, tenisový…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9105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svetr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červený, zelený, maminčin, pletený, velký, malý, pruhovaný, oblíbený…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9105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knížka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malá, velká, tlustá, tenká, pohádková, zelená…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9105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jablko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červené, zelené, velké, malé, červivé, dobré, kyselé…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9105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tatínek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hodný, velký, statečný, usměvavý, chytrý, úžasný…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2232000" y="2699717"/>
            <a:ext cx="7632848" cy="86409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232000" y="3563813"/>
            <a:ext cx="7632848" cy="9361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232000" y="4499917"/>
            <a:ext cx="7632848" cy="9361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232000" y="5436021"/>
            <a:ext cx="7632848" cy="9361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232000" y="6372125"/>
            <a:ext cx="7632848" cy="8423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1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70054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>Zdroje:</a:t>
            </a:r>
            <a:b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2000" dirty="0" smtClean="0">
                <a:solidFill>
                  <a:schemeClr val="bg1">
                    <a:lumMod val="95000"/>
                  </a:schemeClr>
                </a:solidFill>
              </a:rPr>
              <a:t>učebnice:</a:t>
            </a:r>
            <a:br>
              <a:rPr lang="cs-CZ" sz="20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Český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jazyk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pro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třetí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ročník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PhDr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.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Ladislav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Dvorský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Ilustrace:Kateřina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Lovis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naklad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. Alter, 2001</a:t>
            </a: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MÜHLHAUSEROVÁ a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kol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. </a:t>
            </a:r>
            <a:r>
              <a:rPr lang="en-US" sz="1800" i="1" dirty="0" err="1" smtClean="0">
                <a:solidFill>
                  <a:schemeClr val="bg1">
                    <a:lumMod val="85000"/>
                  </a:schemeClr>
                </a:solidFill>
              </a:rPr>
              <a:t>Český</a:t>
            </a:r>
            <a:r>
              <a:rPr lang="en-US" sz="1800" i="1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i="1" dirty="0" err="1" smtClean="0">
                <a:solidFill>
                  <a:schemeClr val="bg1">
                    <a:lumMod val="85000"/>
                  </a:schemeClr>
                </a:solidFill>
              </a:rPr>
              <a:t>jazyk</a:t>
            </a:r>
            <a:r>
              <a:rPr lang="en-US" sz="1800" i="1" dirty="0" smtClean="0">
                <a:solidFill>
                  <a:schemeClr val="bg1">
                    <a:lumMod val="85000"/>
                  </a:schemeClr>
                </a:solidFill>
              </a:rPr>
              <a:t> 3 - </a:t>
            </a:r>
            <a:r>
              <a:rPr lang="en-US" sz="1800" i="1" dirty="0" err="1" smtClean="0">
                <a:solidFill>
                  <a:schemeClr val="bg1">
                    <a:lumMod val="85000"/>
                  </a:schemeClr>
                </a:solidFill>
              </a:rPr>
              <a:t>učebnice</a:t>
            </a:r>
            <a:r>
              <a:rPr lang="en-US" sz="1800" i="1" dirty="0" smtClean="0">
                <a:solidFill>
                  <a:schemeClr val="bg1">
                    <a:lumMod val="85000"/>
                  </a:schemeClr>
                </a:solidFill>
              </a:rPr>
              <a:t> pro 3. </a:t>
            </a:r>
            <a:r>
              <a:rPr lang="en-US" sz="1800" i="1" dirty="0" err="1" smtClean="0">
                <a:solidFill>
                  <a:schemeClr val="bg1">
                    <a:lumMod val="85000"/>
                  </a:schemeClr>
                </a:solidFill>
              </a:rPr>
              <a:t>ročník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. Brno: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Nová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škola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, 2003, ISBN 80-7289-088-3</a:t>
            </a: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obrázky: www.office.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</a:rPr>
              <a:t>microsoft.com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1241</TotalTime>
  <Words>353</Words>
  <Application>Microsoft Office PowerPoint</Application>
  <PresentationFormat>Vlastní</PresentationFormat>
  <Paragraphs>109</Paragraphs>
  <Slides>12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 </vt:lpstr>
      <vt:lpstr>Přídavná jména jsou slova, která vyjadřují vlastnosti:</vt:lpstr>
      <vt:lpstr>Poznáme je snadno, máme pro ně pomocná slovíčka: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Vymyslete alespoň vždy čtyři přídavná jména - vlastnosti:</vt:lpstr>
      <vt:lpstr>Vymyslete alespoň vždy čtyři přídavná jména - vlastnosti:</vt:lpstr>
      <vt:lpstr>Zdroje: učebnice: Český jazyk pro třetí ročník, PhDr. Ladislav Dvorský, Ilustrace:Kateřina Lovis, naklad. Alter, 2001 MÜHLHAUSEROVÁ a kol. Český jazyk 3 - učebnice pro 3. ročník. Brno: Nová škola, 2003, ISBN 80-7289-088-3   obrázky: www.office.microsoft.com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Přídavná jména</dc:title>
  <dc:subject>Český jazyk</dc:subject>
  <dc:creator>Mgr. Jana Kneřová</dc:creator>
  <cp:lastModifiedBy>Jana Kneřová</cp:lastModifiedBy>
  <cp:revision>155</cp:revision>
  <cp:lastPrinted>1601-01-01T00:00:00Z</cp:lastPrinted>
  <dcterms:created xsi:type="dcterms:W3CDTF">2011-08-21T18:05:50Z</dcterms:created>
  <dcterms:modified xsi:type="dcterms:W3CDTF">2013-01-14T09:51:12Z</dcterms:modified>
  <cp:category>Slovní druhy</cp:category>
</cp:coreProperties>
</file>