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0"/>
  </p:notesMasterIdLst>
  <p:sldIdLst>
    <p:sldId id="256" r:id="rId2"/>
    <p:sldId id="257" r:id="rId3"/>
    <p:sldId id="260" r:id="rId4"/>
    <p:sldId id="301" r:id="rId5"/>
    <p:sldId id="302" r:id="rId6"/>
    <p:sldId id="300" r:id="rId7"/>
    <p:sldId id="297" r:id="rId8"/>
    <p:sldId id="272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CC9900"/>
    <a:srgbClr val="6B3305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0905237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mohou ústně vymýšlet po každém příkladu další věty.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jsou naváděni vhodnými otázkami k dané vlastnosti.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2">
                <a:lumMod val="60000"/>
                <a:lumOff val="40000"/>
              </a:schemeClr>
            </a:gs>
            <a:gs pos="0">
              <a:schemeClr val="accent4">
                <a:lumMod val="75000"/>
              </a:schemeClr>
            </a:gs>
            <a:gs pos="0">
              <a:schemeClr val="accent4">
                <a:lumMod val="75000"/>
              </a:schemeClr>
            </a:gs>
            <a:gs pos="100000">
              <a:srgbClr val="96AB94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wmf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5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794939"/>
              </p:ext>
            </p:extLst>
          </p:nvPr>
        </p:nvGraphicFramePr>
        <p:xfrm>
          <a:off x="935856" y="2627709"/>
          <a:ext cx="8496944" cy="365807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VY_32_INOVACE_08_ČJ_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Zájmena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se zájmeny.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doplňují, tvoří zájmena, pracují s chybou.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07617" y="2411685"/>
            <a:ext cx="9073008" cy="195284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3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ZÁJMENA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2" descr="C:\Documents and Settings\Alena T\Local Settings\Temporary Internet Files\Content.IE5\EQZNP7W4\MC9000147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776" y="3635821"/>
            <a:ext cx="1872208" cy="3209500"/>
          </a:xfrm>
          <a:prstGeom prst="rect">
            <a:avLst/>
          </a:prstGeom>
          <a:noFill/>
        </p:spPr>
      </p:pic>
      <p:pic>
        <p:nvPicPr>
          <p:cNvPr id="8" name="Picture 5" descr="C:\Documents and Settings\Alena T\Local Settings\Temporary Internet Files\Content.IE5\01G1XPGU\MP900442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023" y="4643933"/>
            <a:ext cx="3465793" cy="2192481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a-letadlo 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63848" y="611485"/>
            <a:ext cx="1584176" cy="1262390"/>
          </a:xfrm>
          <a:prstGeom prst="rect">
            <a:avLst/>
          </a:prstGeom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13" name="Přímá spojovací šipka 12"/>
          <p:cNvCxnSpPr/>
          <p:nvPr/>
        </p:nvCxnSpPr>
        <p:spPr>
          <a:xfrm flipH="1" flipV="1">
            <a:off x="2736056" y="1259557"/>
            <a:ext cx="1944216" cy="7920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672160" y="1115541"/>
            <a:ext cx="887102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Zájmena jsou slova, která zastupují ve větách podstatná jména.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4499917"/>
            <a:ext cx="3946914" cy="180972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ukazovací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zájmena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1835621"/>
            <a:ext cx="3220753" cy="180972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osobní 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zájmena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16176" y="1835621"/>
            <a:ext cx="3168352" cy="1466171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B3305"/>
                </a:solidFill>
                <a:latin typeface="Arial Black" pitchFamily="34" charset="0"/>
              </a:rPr>
              <a:t>Zastupují </a:t>
            </a:r>
          </a:p>
          <a:p>
            <a:r>
              <a:rPr lang="cs-CZ" sz="3200" b="1" dirty="0" smtClean="0">
                <a:solidFill>
                  <a:srgbClr val="6B3305"/>
                </a:solidFill>
                <a:latin typeface="Arial Black" pitchFamily="34" charset="0"/>
              </a:rPr>
              <a:t>názvy osob (zvířat, věcí).</a:t>
            </a:r>
            <a:endParaRPr lang="cs-CZ" sz="32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36256" y="4499917"/>
            <a:ext cx="2448272" cy="1008225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B3305"/>
                </a:solidFill>
                <a:latin typeface="Arial Black" pitchFamily="34" charset="0"/>
              </a:rPr>
              <a:t>Ukazují </a:t>
            </a:r>
          </a:p>
          <a:p>
            <a:r>
              <a:rPr lang="cs-CZ" sz="3200" b="1" dirty="0" smtClean="0">
                <a:solidFill>
                  <a:srgbClr val="6B3305"/>
                </a:solidFill>
                <a:latin typeface="Arial Black" pitchFamily="34" charset="0"/>
              </a:rPr>
              <a:t>na něco.</a:t>
            </a:r>
            <a:endParaRPr lang="cs-CZ" sz="32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pic>
        <p:nvPicPr>
          <p:cNvPr id="2" name="Picture 2" descr="C:\Documents and Settings\Alena T\Local Settings\Temporary Internet Files\Content.IE5\EQZNP7W4\MC9003608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24" y="1403573"/>
            <a:ext cx="2001145" cy="207351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816177" y="3563813"/>
            <a:ext cx="5760640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JÁ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píšu.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TY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píšeš.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ON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píše.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MY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píšeme.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VY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píšete.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ONI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píšou.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Alena T\Local Settings\Temporary Internet Files\Content.IE5\EQZNP7W4\MC9003985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4568" y="4609885"/>
            <a:ext cx="1152128" cy="1576353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01G1XPGU\MC9004414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4328" y="5580037"/>
            <a:ext cx="1656184" cy="784661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01G1XPGU\MC90043637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96696" y="4859957"/>
            <a:ext cx="1361306" cy="1361306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4320232" y="6516141"/>
            <a:ext cx="5256584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TEN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pes,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TA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kočka,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TO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kuře,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TI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psi,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TY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kočky,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TA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kuřata,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2" grpId="0" animBg="1"/>
      <p:bldP spid="21" grpId="0" animBg="1"/>
      <p:bldP spid="22" grpId="0" animBg="1"/>
      <p:bldP spid="13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Ještě známe další typ zájmen: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1835621"/>
            <a:ext cx="5655715" cy="180972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přivlastňovací </a:t>
            </a:r>
          </a:p>
          <a:p>
            <a:r>
              <a:rPr lang="cs-CZ" sz="6000" b="1" dirty="0" smtClean="0">
                <a:solidFill>
                  <a:srgbClr val="FFC000"/>
                </a:solidFill>
              </a:rPr>
              <a:t>zájmena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52480" y="2627709"/>
            <a:ext cx="3168352" cy="1008225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B3305"/>
                </a:solidFill>
                <a:latin typeface="Arial Black" pitchFamily="34" charset="0"/>
              </a:rPr>
              <a:t>Říkají nám, co koho je…</a:t>
            </a:r>
            <a:endParaRPr lang="cs-CZ" sz="32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9792" y="6156101"/>
            <a:ext cx="1440160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MOJE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rodina.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EQZNP7W4\MC9000147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3923852"/>
            <a:ext cx="1224136" cy="2098519"/>
          </a:xfrm>
          <a:prstGeom prst="rect">
            <a:avLst/>
          </a:prstGeom>
          <a:noFill/>
        </p:spPr>
      </p:pic>
      <p:pic>
        <p:nvPicPr>
          <p:cNvPr id="2051" name="Picture 3" descr="C:\Documents and Settings\Alena T\Local Settings\Temporary Internet Files\Content.IE5\BEOPWMS8\MM91000114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592040" y="5003973"/>
            <a:ext cx="1353791" cy="1832825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2232000" y="4067869"/>
            <a:ext cx="2520280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TVOJE (TVÉ)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kolo.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01G1XPGU\MP9004424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04609" y="5652045"/>
            <a:ext cx="1872207" cy="1184369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7488584" y="6948189"/>
            <a:ext cx="2448025" cy="435825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JEJICH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míče.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4" name="Picture 6" descr="C:\Documents and Settings\Alena T\Local Settings\Temporary Internet Files\Content.IE5\SDLE6Y7K\MP90042437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68304" y="4715941"/>
            <a:ext cx="1115541" cy="1115541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4104208" y="5940077"/>
            <a:ext cx="1512168" cy="1122808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JEHO (JEJÍ)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úsměv.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6" name="Picture 8" descr="C:\Documents and Settings\Alena T\Local Settings\Temporary Internet Files\Content.IE5\BEOPWMS8\MP9003996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92440" y="4283893"/>
            <a:ext cx="1224136" cy="1835308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6192440" y="6228109"/>
            <a:ext cx="1080120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NÁŠ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dům.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7" name="Picture 9" descr="C:\Documents and Settings\Alena T\Local Settings\Temporary Internet Files\Content.IE5\EQZNP7W4\MC90044171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0800000">
            <a:off x="7992640" y="4499917"/>
            <a:ext cx="1512168" cy="108356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8208664" y="3707829"/>
            <a:ext cx="1512168" cy="83657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VAŠE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banány.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1" grpId="0" animBg="1"/>
      <p:bldP spid="13" grpId="0" animBg="1"/>
      <p:bldP spid="15" grpId="0" animBg="1"/>
      <p:bldP spid="18" grpId="0" animBg="1"/>
      <p:bldP spid="20" grpId="0" animBg="1"/>
      <p:bldP spid="23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Zájmena MI – MY:</a:t>
            </a:r>
            <a:endParaRPr lang="cs-CZ" sz="6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1835621"/>
            <a:ext cx="1124026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MI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27944" y="1763613"/>
            <a:ext cx="4752528" cy="1180003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6B3305"/>
                </a:solidFill>
                <a:latin typeface="Arial Black" pitchFamily="34" charset="0"/>
              </a:rPr>
              <a:t>Ve větě jím říkám 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Arial Black" pitchFamily="34" charset="0"/>
              </a:rPr>
              <a:t>něco o sobě.</a:t>
            </a:r>
            <a:endParaRPr lang="cs-CZ" sz="4000" b="1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808" y="3131765"/>
            <a:ext cx="9289032" cy="1122808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Dej mi, prosím, jedno jablko.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Maminka mi koupila novou knížku pohádek.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Líbí se mi moc mé nové lyže. 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5816" y="6228109"/>
            <a:ext cx="9145016" cy="779316"/>
          </a:xfrm>
          <a:prstGeom prst="rect">
            <a:avLst/>
          </a:prstGeom>
          <a:solidFill>
            <a:srgbClr val="00206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My půjdeme společně do kina.</a:t>
            </a: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Petr říkal, že už naplánoval, kam my zítra půjdeme.</a:t>
            </a:r>
            <a:endParaRPr lang="cs-CZ" sz="24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5816" y="4715941"/>
            <a:ext cx="1423788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MY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87984" y="4643933"/>
            <a:ext cx="7633095" cy="1180003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6B3305"/>
                </a:solidFill>
                <a:latin typeface="Arial Black" pitchFamily="34" charset="0"/>
              </a:rPr>
              <a:t>Když je ve větě, vím, že se mluví </a:t>
            </a:r>
            <a:r>
              <a:rPr lang="cs-CZ" sz="4000" b="1" dirty="0" smtClean="0">
                <a:solidFill>
                  <a:srgbClr val="0070C0"/>
                </a:solidFill>
                <a:latin typeface="Arial Black" pitchFamily="34" charset="0"/>
              </a:rPr>
              <a:t>o nás všech.</a:t>
            </a:r>
            <a:endParaRPr lang="cs-CZ" sz="4000" b="1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Alena T\Local Settings\Temporary Internet Files\Content.IE5\SDLE6Y7K\MP9004486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0632" y="1979637"/>
            <a:ext cx="1871432" cy="1403574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1" grpId="0" animBg="1"/>
      <p:bldP spid="20" grpId="0" animBg="1"/>
      <p:bldP spid="23" grpId="0" animBg="1"/>
      <p:bldP spid="17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Urči, co je správně (ANO) a co ne (NE):</a:t>
            </a:r>
            <a:endParaRPr lang="cs-CZ" sz="32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2195661"/>
            <a:ext cx="6840760" cy="1008225"/>
          </a:xfrm>
          <a:prstGeom prst="rect">
            <a:avLst/>
          </a:prstGeom>
          <a:solidFill>
            <a:srgbClr val="0070C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Kamarád mi poslal pohlednici       z výletu.</a:t>
            </a:r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3779837"/>
            <a:ext cx="6840760" cy="550279"/>
          </a:xfrm>
          <a:prstGeom prst="rect">
            <a:avLst/>
          </a:prstGeom>
          <a:solidFill>
            <a:srgbClr val="0070C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Řekl my, že dostal nové kolo.</a:t>
            </a:r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4859957"/>
            <a:ext cx="6840760" cy="550279"/>
          </a:xfrm>
          <a:prstGeom prst="rect">
            <a:avLst/>
          </a:prstGeom>
          <a:solidFill>
            <a:srgbClr val="0070C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Mi jsme šli po škole hned domů.</a:t>
            </a:r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6084093"/>
            <a:ext cx="6840760" cy="1008225"/>
          </a:xfrm>
          <a:prstGeom prst="rect">
            <a:avLst/>
          </a:prstGeom>
          <a:solidFill>
            <a:srgbClr val="0070C0"/>
          </a:solidFill>
          <a:ln w="1905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Už jsi slyšel, co jsme my včera všechno stihli?</a:t>
            </a:r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32600" y="2195661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ANO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32600" y="2771725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NE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32600" y="6084093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ANO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32600" y="6660157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NE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32600" y="4715941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ANO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32600" y="5364013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NE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632600" y="3563813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ANO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32600" y="4139877"/>
            <a:ext cx="1728192" cy="4071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8000"/>
                </a:solidFill>
                <a:latin typeface="Arial Black" pitchFamily="34" charset="0"/>
              </a:rPr>
              <a:t>NE</a:t>
            </a:r>
            <a:endParaRPr lang="cs-CZ" sz="2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39912" y="3779837"/>
            <a:ext cx="864096" cy="55027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2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59792" y="4859957"/>
            <a:ext cx="792088" cy="55027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My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6" grpId="1" animBg="1"/>
      <p:bldP spid="24" grpId="0" animBg="1"/>
      <p:bldP spid="25" grpId="0" animBg="1"/>
      <p:bldP spid="25" grpId="1" animBg="1"/>
      <p:bldP spid="27" grpId="0" animBg="1"/>
      <p:bldP spid="27" grpId="1" animBg="1"/>
      <p:bldP spid="28" grpId="0" animBg="1"/>
      <p:bldP spid="30" grpId="0" animBg="1"/>
      <p:bldP spid="30" grpId="1" animBg="1"/>
      <p:bldP spid="31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Tvořte a pište podobné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věty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: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6"/>
          <p:cNvSpPr txBox="1">
            <a:spLocks/>
          </p:cNvSpPr>
          <p:nvPr/>
        </p:nvSpPr>
        <p:spPr>
          <a:xfrm>
            <a:off x="575816" y="1763613"/>
            <a:ext cx="5904656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Můj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pejsek je ještě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štěně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.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1" name="Nadpis 6"/>
          <p:cNvSpPr txBox="1">
            <a:spLocks/>
          </p:cNvSpPr>
          <p:nvPr/>
        </p:nvSpPr>
        <p:spPr>
          <a:xfrm>
            <a:off x="575816" y="2771725"/>
            <a:ext cx="6336704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Tvoje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želva má pěkný krunýř.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2" name="Nadpis 6"/>
          <p:cNvSpPr txBox="1">
            <a:spLocks/>
          </p:cNvSpPr>
          <p:nvPr/>
        </p:nvSpPr>
        <p:spPr>
          <a:xfrm>
            <a:off x="575816" y="3563813"/>
            <a:ext cx="590465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Jeho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papoušek umí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mluvit.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Nadpis 6"/>
          <p:cNvSpPr txBox="1">
            <a:spLocks/>
          </p:cNvSpPr>
          <p:nvPr/>
        </p:nvSpPr>
        <p:spPr>
          <a:xfrm>
            <a:off x="575816" y="4499917"/>
            <a:ext cx="7632848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Naše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rybičky jsou v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pěkném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akváriu.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4" name="Nadpis 6"/>
          <p:cNvSpPr txBox="1">
            <a:spLocks/>
          </p:cNvSpPr>
          <p:nvPr/>
        </p:nvSpPr>
        <p:spPr>
          <a:xfrm>
            <a:off x="575816" y="5436021"/>
            <a:ext cx="7200800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Vaše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kočička se krásně protahuje.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5" name="Nadpis 6"/>
          <p:cNvSpPr txBox="1">
            <a:spLocks/>
          </p:cNvSpPr>
          <p:nvPr/>
        </p:nvSpPr>
        <p:spPr>
          <a:xfrm>
            <a:off x="575816" y="6372125"/>
            <a:ext cx="6408712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Jejich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 morčata jsou roztomilá.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4098" name="Picture 2" descr="C:\Documents and Settings\Alena T\Local Settings\Temporary Internet Files\Content.IE5\BEOPWMS8\MP9004485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456" y="1187549"/>
            <a:ext cx="935715" cy="1403573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099" name="Picture 3" descr="C:\Documents and Settings\Alena T\Local Settings\Temporary Internet Files\Content.IE5\SDLE6Y7K\MP9004038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16576" y="2123653"/>
            <a:ext cx="1842665" cy="1227964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4" descr="C:\Documents and Settings\Alena T\Local Settings\Temporary Internet Files\Content.IE5\01G1XPGU\MP9001804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336456" y="3419797"/>
            <a:ext cx="1499829" cy="984888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1" name="Picture 5" descr="C:\Documents and Settings\Alena T\Local Settings\Temporary Internet Files\Content.IE5\BEOPWMS8\MP9004331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8064648" y="3995861"/>
            <a:ext cx="1184176" cy="1184176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03" name="Picture 7" descr="C:\Documents and Settings\Alena T\Local Settings\Temporary Internet Files\Content.IE5\EQZNP7W4\MC900398569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272560" y="5003973"/>
            <a:ext cx="928549" cy="1270450"/>
          </a:xfrm>
          <a:prstGeom prst="rect">
            <a:avLst/>
          </a:prstGeom>
          <a:noFill/>
        </p:spPr>
      </p:pic>
      <p:pic>
        <p:nvPicPr>
          <p:cNvPr id="4106" name="Picture 10" descr="C:\Documents and Settings\Alena T\Local Settings\Temporary Internet Files\Content.IE5\BEOPWMS8\MP9004277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12520" y="6372125"/>
            <a:ext cx="1187550" cy="1187550"/>
          </a:xfrm>
          <a:prstGeom prst="rect">
            <a:avLst/>
          </a:prstGeom>
          <a:noFill/>
          <a:ln w="19050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1378</TotalTime>
  <Words>339</Words>
  <Application>Microsoft Office PowerPoint</Application>
  <PresentationFormat>Vlastní</PresentationFormat>
  <Paragraphs>82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</vt:lpstr>
      <vt:lpstr>Zájmena jsou slova, která zastupují ve větách podstatná jména.</vt:lpstr>
      <vt:lpstr>Ještě známe další typ zájmen:</vt:lpstr>
      <vt:lpstr>Zájmena MI – MY:</vt:lpstr>
      <vt:lpstr>Urči, co je správně (ANO) a co ne (NE):</vt:lpstr>
      <vt:lpstr>Prezentace aplikace PowerPoint</vt:lpstr>
      <vt:lpstr>Zdroje: učebnice:  Český jazyk pro třetí ročník, PhDr. Ladislav Dvorský, Ilustrace:Kateřina Lovis, naklad. Alter, 2001 MÜHLHAUSEROVÁ a kol. Český jazyk 3 - učebnice pro 3. ročník. Brno: Nová škola, 2003, ISBN 80-7289-088-3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subject>Český jazyk</dc:subject>
  <dc:creator>Mgr. Jana Kneřová</dc:creator>
  <cp:lastModifiedBy>Jana Kneřová</cp:lastModifiedBy>
  <cp:revision>170</cp:revision>
  <cp:lastPrinted>1601-01-01T00:00:00Z</cp:lastPrinted>
  <dcterms:created xsi:type="dcterms:W3CDTF">2011-08-21T18:05:50Z</dcterms:created>
  <dcterms:modified xsi:type="dcterms:W3CDTF">2013-01-14T09:51:38Z</dcterms:modified>
  <cp:category>Slovní druhy</cp:category>
</cp:coreProperties>
</file>