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8" r:id="rId1"/>
  </p:sldMasterIdLst>
  <p:notesMasterIdLst>
    <p:notesMasterId r:id="rId11"/>
  </p:notesMasterIdLst>
  <p:sldIdLst>
    <p:sldId id="256" r:id="rId2"/>
    <p:sldId id="257" r:id="rId3"/>
    <p:sldId id="260" r:id="rId4"/>
    <p:sldId id="301" r:id="rId5"/>
    <p:sldId id="303" r:id="rId6"/>
    <p:sldId id="304" r:id="rId7"/>
    <p:sldId id="305" r:id="rId8"/>
    <p:sldId id="306" r:id="rId9"/>
    <p:sldId id="272" r:id="rId10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006600"/>
    <a:srgbClr val="008000"/>
    <a:srgbClr val="6B3305"/>
    <a:srgbClr val="5F5F5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40" y="-72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0289463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Volný prostor pro vyučující – říkadla, písničky… Ukázky – </a:t>
            </a:r>
            <a:r>
              <a:rPr lang="cs-CZ" smtClean="0"/>
              <a:t>hypertextové odkazy - Počítání </a:t>
            </a:r>
            <a:r>
              <a:rPr lang="cs-CZ" dirty="0" smtClean="0"/>
              <a:t>(3 minuty), </a:t>
            </a:r>
            <a:r>
              <a:rPr lang="cs-CZ" dirty="0" err="1" smtClean="0"/>
              <a:t>Raníček</a:t>
            </a:r>
            <a:r>
              <a:rPr lang="cs-CZ" dirty="0" smtClean="0"/>
              <a:t> (4 minuty).</a:t>
            </a:r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2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4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6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8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7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6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3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2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9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88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3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7" y="300990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5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868" indent="0">
              <a:buNone/>
              <a:defRPr sz="3100"/>
            </a:lvl2pPr>
            <a:lvl3pPr marL="1007734" indent="0">
              <a:buNone/>
              <a:defRPr sz="2600"/>
            </a:lvl3pPr>
            <a:lvl4pPr marL="1511602" indent="0">
              <a:buNone/>
              <a:defRPr sz="2200"/>
            </a:lvl4pPr>
            <a:lvl5pPr marL="2015468" indent="0">
              <a:buNone/>
              <a:defRPr sz="2200"/>
            </a:lvl5pPr>
            <a:lvl6pPr marL="2519335" indent="0">
              <a:buNone/>
              <a:defRPr sz="2200"/>
            </a:lvl6pPr>
            <a:lvl7pPr marL="3023201" indent="0">
              <a:buNone/>
              <a:defRPr sz="2200"/>
            </a:lvl7pPr>
            <a:lvl8pPr marL="3527069" indent="0">
              <a:buNone/>
              <a:defRPr sz="2200"/>
            </a:lvl8pPr>
            <a:lvl9pPr marL="4030936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0">
              <a:srgbClr val="9CB86E"/>
            </a:gs>
            <a:gs pos="49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72" tIns="50387" rIns="100772" bIns="5038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7"/>
            <a:ext cx="9072563" cy="4989036"/>
          </a:xfrm>
          <a:prstGeom prst="rect">
            <a:avLst/>
          </a:prstGeom>
        </p:spPr>
        <p:txBody>
          <a:bodyPr vert="horz" lIns="100772" tIns="50387" rIns="100772" bIns="5038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1"/>
            <a:ext cx="3192198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1007734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00" indent="-377900" algn="l" defTabSz="1007734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784" indent="-314916" algn="l" defTabSz="1007734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6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534" indent="-251934" algn="l" defTabSz="1007734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7402" indent="-251934" algn="l" defTabSz="1007734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2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5136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003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2870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734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602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4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335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201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069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936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karaoketexty.cz/texty-pisni/patrasova-dagmar/ranicek-s-dadou-129512" TargetMode="External"/><Relationship Id="rId4" Type="http://schemas.openxmlformats.org/officeDocument/2006/relationships/hyperlink" Target="https://www.youtube.com/watch?v=_NjE3n6m08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9/Domestic_Goose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karaoketexty.cz/texty-pisni/patrasova-dagmar/ranicek-s-dadou-129512" TargetMode="External"/><Relationship Id="rId4" Type="http://schemas.openxmlformats.org/officeDocument/2006/relationships/hyperlink" Target="https://www.youtube.com/watch?v=_NjE3n6m08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899517"/>
            <a:ext cx="5751513" cy="1408113"/>
          </a:xfrm>
          <a:prstGeom prst="rect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463385"/>
              </p:ext>
            </p:extLst>
          </p:nvPr>
        </p:nvGraphicFramePr>
        <p:xfrm>
          <a:off x="935856" y="2627709"/>
          <a:ext cx="8496944" cy="4102443"/>
        </p:xfrm>
        <a:graphic>
          <a:graphicData uri="http://schemas.openxmlformats.org/drawingml/2006/table">
            <a:tbl>
              <a:tblPr/>
              <a:tblGrid>
                <a:gridCol w="4154063"/>
                <a:gridCol w="4342881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VY_32_INOVACE_10_ČJ_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Číslovky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3 - Slovní druhy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Seznámení s číslovkami.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hledají číslovky ve větách, řeší hádanky s čísly, pracují s názvy pohádek, s říkadly                      a písničkami.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DUM obsahuje animace.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Documents and Settings\Alena T\Local Settings\Temporary Internet Files\Content.IE5\SDLE6Y7K\MP9004277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816" y="539477"/>
            <a:ext cx="2448272" cy="2448272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</p:pic>
      <p:sp>
        <p:nvSpPr>
          <p:cNvPr id="6" name="Obdélník 5"/>
          <p:cNvSpPr/>
          <p:nvPr/>
        </p:nvSpPr>
        <p:spPr>
          <a:xfrm>
            <a:off x="1007617" y="2411685"/>
            <a:ext cx="9073008" cy="195284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3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C99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ČÍSLOVKY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755501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33" name="Picture 9" descr="C:\Documents and Settings\Alena T\Local Settings\Temporary Internet Files\Content.IE5\01G1XPGU\MP90040942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544989">
            <a:off x="7245968" y="4371903"/>
            <a:ext cx="1651753" cy="2483694"/>
          </a:xfrm>
          <a:prstGeom prst="rect">
            <a:avLst/>
          </a:prstGeom>
          <a:noFill/>
          <a:ln w="28575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4" name="Picture 10" descr="C:\Documents and Settings\Alena T\Local Settings\Temporary Internet Files\Content.IE5\SDLE6Y7K\MC90029092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60702">
            <a:off x="5680830" y="5314580"/>
            <a:ext cx="2430675" cy="2391681"/>
          </a:xfrm>
          <a:prstGeom prst="rect">
            <a:avLst/>
          </a:prstGeom>
          <a:noFill/>
        </p:spPr>
      </p:pic>
      <p:pic>
        <p:nvPicPr>
          <p:cNvPr id="1036" name="Picture 12" descr="C:\Documents and Settings\Alena T\Local Settings\Temporary Internet Files\Content.IE5\01G1XPGU\MP90044234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824" y="4283893"/>
            <a:ext cx="1944216" cy="2924927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</p:pic>
      <p:pic>
        <p:nvPicPr>
          <p:cNvPr id="1039" name="Picture 15" descr="C:\Documents and Settings\Alena T\Local Settings\Temporary Internet Files\Content.IE5\SDLE6Y7K\MC90023719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16576" y="251445"/>
            <a:ext cx="2021000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Číslovky jsou slova, na která se ptáme otázkami:</a:t>
            </a:r>
            <a:endParaRPr lang="cs-CZ" sz="4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3808" y="3923853"/>
            <a:ext cx="3603872" cy="95103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6000" b="1" dirty="0" smtClean="0">
                <a:solidFill>
                  <a:srgbClr val="FFC000"/>
                </a:solidFill>
              </a:rPr>
              <a:t>kolikátý?</a:t>
            </a:r>
            <a:endParaRPr lang="cs-CZ" sz="6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1835621"/>
            <a:ext cx="2491388" cy="951030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6000" b="1" dirty="0" smtClean="0">
                <a:solidFill>
                  <a:srgbClr val="FFC000"/>
                </a:solidFill>
              </a:rPr>
              <a:t>kolik?</a:t>
            </a:r>
            <a:endParaRPr lang="cs-CZ" sz="6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68104" y="2267669"/>
            <a:ext cx="4392488" cy="493084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6B3305"/>
                </a:solidFill>
                <a:latin typeface="Arial Black" pitchFamily="34" charset="0"/>
              </a:rPr>
              <a:t>Kolik nohou má pes?</a:t>
            </a:r>
            <a:endParaRPr lang="cs-CZ" sz="2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007864" y="5147989"/>
            <a:ext cx="4896544" cy="893834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6B3305"/>
                </a:solidFill>
                <a:latin typeface="Arial Black" pitchFamily="34" charset="0"/>
              </a:rPr>
              <a:t>Kolikátý jsi skončil </a:t>
            </a:r>
          </a:p>
          <a:p>
            <a:r>
              <a:rPr lang="cs-CZ" sz="2800" b="1" dirty="0" smtClean="0">
                <a:solidFill>
                  <a:srgbClr val="6B3305"/>
                </a:solidFill>
                <a:latin typeface="Arial Black" pitchFamily="34" charset="0"/>
              </a:rPr>
              <a:t>na závodech v plavání?</a:t>
            </a:r>
            <a:endParaRPr lang="cs-CZ" sz="2800" b="1" dirty="0">
              <a:solidFill>
                <a:srgbClr val="6B3305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696496" y="3203773"/>
            <a:ext cx="2664295" cy="893834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Pes má 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ČTYŘI </a:t>
            </a:r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nohy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8" name="Picture 4" descr="C:\Documents and Settings\Alena T\Local Settings\Temporary Internet Files\Content.IE5\01G1XPGU\MC9004414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28626" y="1691605"/>
            <a:ext cx="2279808" cy="1080120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5040312" y="6444133"/>
            <a:ext cx="4392488" cy="493084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Skončil jsem 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PRVNÍ.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" name="Obrázek 14" descr="plavání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92439" y="4427909"/>
            <a:ext cx="2682813" cy="1803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2" grpId="0" animBg="1"/>
      <p:bldP spid="21" grpId="0" animBg="1"/>
      <p:bldP spid="22" grpId="0" animBg="1"/>
      <p:bldP spid="13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HÁDANKY:</a:t>
            </a:r>
            <a:endParaRPr lang="cs-CZ" sz="6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1835621"/>
            <a:ext cx="92890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>
                    <a:lumMod val="85000"/>
                  </a:schemeClr>
                </a:solidFill>
              </a:rPr>
              <a:t>Najděte číslovky a zkuste hádanky vyřešit:</a:t>
            </a:r>
            <a:endParaRPr lang="cs-CZ" sz="32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3808" y="2771725"/>
            <a:ext cx="7632848" cy="2382062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Na střeše sedělo osm holubů. Najednou přiletěl sokol a jednoho holuba chytil a odletěl.</a:t>
            </a:r>
          </a:p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Kolik holubů na střeše</a:t>
            </a:r>
          </a:p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zůstalo?</a:t>
            </a:r>
            <a:endParaRPr lang="cs-CZ" sz="24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" name="Picture 3" descr="C:\Documents and Settings\Alena T\Local Settings\Temporary Internet Files\Content.IE5\01G1XPGU\MP9004328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6576" y="3779837"/>
            <a:ext cx="2317835" cy="344720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</p:pic>
      <p:sp>
        <p:nvSpPr>
          <p:cNvPr id="19" name="TextovéPole 18"/>
          <p:cNvSpPr txBox="1"/>
          <p:nvPr/>
        </p:nvSpPr>
        <p:spPr>
          <a:xfrm>
            <a:off x="4392240" y="2771725"/>
            <a:ext cx="1119217" cy="550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osm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120432" y="3203773"/>
            <a:ext cx="1965603" cy="550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jednoho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03808" y="6228109"/>
            <a:ext cx="6624736" cy="1008225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Na střeše nezůstal žádný holub, všichni se lekli a odlétli.</a:t>
            </a:r>
            <a:endParaRPr lang="cs-CZ" sz="3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3" grpId="0" animBg="1"/>
      <p:bldP spid="19" grpId="0" animBg="1"/>
      <p:bldP spid="24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HÁDANKY:</a:t>
            </a:r>
            <a:endParaRPr lang="cs-CZ" sz="6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1835621"/>
            <a:ext cx="92890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</a:rPr>
              <a:t>Najděte číslovky a zkuste hádanky vyřešit: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3808" y="2771725"/>
            <a:ext cx="7632848" cy="100822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Šla jedna husa za druhou.</a:t>
            </a:r>
          </a:p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Kolik jich bylo?</a:t>
            </a:r>
            <a:endParaRPr lang="cs-CZ" sz="24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295896" y="2771725"/>
            <a:ext cx="1417376" cy="550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jedna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64248" y="2771725"/>
            <a:ext cx="2088232" cy="550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druhou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.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03808" y="6732165"/>
            <a:ext cx="6624736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Celkem šly za sebou tři husy.</a:t>
            </a:r>
            <a:endParaRPr lang="cs-CZ" sz="3200" b="1" dirty="0">
              <a:solidFill>
                <a:srgbClr val="FFC000"/>
              </a:solidFill>
            </a:endParaRPr>
          </a:p>
        </p:txBody>
      </p:sp>
      <p:pic>
        <p:nvPicPr>
          <p:cNvPr id="4098" name="Picture 2" descr="Soubor:Domestic Goo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488584" y="2555701"/>
            <a:ext cx="2304257" cy="3046910"/>
          </a:xfrm>
          <a:prstGeom prst="rect">
            <a:avLst/>
          </a:prstGeom>
          <a:noFill/>
          <a:ln w="1905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ovéPole 9"/>
          <p:cNvSpPr txBox="1"/>
          <p:nvPr/>
        </p:nvSpPr>
        <p:spPr>
          <a:xfrm>
            <a:off x="503808" y="4139877"/>
            <a:ext cx="4392488" cy="435825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Tak počítejme společně:</a:t>
            </a:r>
            <a:endParaRPr lang="cs-CZ" sz="24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1" name="Picture 2" descr="Soubor:Domestic Goos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2120" y="5075981"/>
            <a:ext cx="1008112" cy="1333022"/>
          </a:xfrm>
          <a:prstGeom prst="rect">
            <a:avLst/>
          </a:prstGeom>
          <a:noFill/>
          <a:ln w="127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4464248" y="4715941"/>
            <a:ext cx="2439888" cy="435825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První</a:t>
            </a:r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 husa…</a:t>
            </a:r>
            <a:endParaRPr lang="cs-CZ" sz="24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464248" y="5219997"/>
            <a:ext cx="2439888" cy="435825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Druhá</a:t>
            </a:r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 husa…</a:t>
            </a:r>
            <a:endParaRPr lang="cs-CZ" sz="24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64248" y="5724053"/>
            <a:ext cx="4824536" cy="435825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A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jedna</a:t>
            </a:r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 husa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za druhou</a:t>
            </a:r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…</a:t>
            </a:r>
            <a:endParaRPr lang="cs-CZ" sz="24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17" name="Picture 2" descr="Soubor:Domestic Goos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3968" y="5075981"/>
            <a:ext cx="1008112" cy="1333022"/>
          </a:xfrm>
          <a:prstGeom prst="rect">
            <a:avLst/>
          </a:prstGeom>
          <a:noFill/>
          <a:ln w="127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2" descr="Soubor:Domestic Goos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816" y="5075981"/>
            <a:ext cx="1008112" cy="1333022"/>
          </a:xfrm>
          <a:prstGeom prst="rect">
            <a:avLst/>
          </a:prstGeom>
          <a:noFill/>
          <a:ln w="127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24" grpId="0" animBg="1"/>
      <p:bldP spid="26" grpId="0" animBg="1"/>
      <p:bldP spid="10" grpId="0" animBg="1"/>
      <p:bldP spid="12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HÁDANKY:</a:t>
            </a:r>
            <a:endParaRPr lang="cs-CZ" sz="6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1835621"/>
            <a:ext cx="92890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</a:rPr>
              <a:t>Najděte číslovky a zkuste hádanky vyřešit: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3808" y="2771725"/>
            <a:ext cx="7632848" cy="2382062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Maminka vaří na večeři vajíčka natvrdo. Jedno vajíčko se v hrnci vaří tři minuty.</a:t>
            </a:r>
          </a:p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Za jak dlouho uvaří pět </a:t>
            </a:r>
          </a:p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vajíček?</a:t>
            </a:r>
            <a:endParaRPr lang="cs-CZ" sz="24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48024" y="3203773"/>
            <a:ext cx="1544590" cy="550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Jedno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439912" y="3707829"/>
            <a:ext cx="720080" cy="550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tři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232000" y="6300117"/>
            <a:ext cx="6984776" cy="1008225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Pět vajíček uvaří také za tři minuty – dá je do hrnce najednou!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96296" y="4139877"/>
            <a:ext cx="936104" cy="5502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pět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0726" name="Picture 6" descr="C:\Documents and Settings\Alena T\Local Settings\Temporary Internet Files\Content.IE5\SDLE6Y7K\MC9002157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5292005"/>
            <a:ext cx="1353742" cy="2115148"/>
          </a:xfrm>
          <a:prstGeom prst="rect">
            <a:avLst/>
          </a:prstGeom>
          <a:noFill/>
        </p:spPr>
      </p:pic>
      <p:pic>
        <p:nvPicPr>
          <p:cNvPr id="30723" name="Picture 3" descr="C:\Documents and Settings\Alena T\Local Settings\Temporary Internet Files\Content.IE5\BEOPWMS8\MC9001958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768502" y="3491805"/>
            <a:ext cx="3096345" cy="2642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24" grpId="0" animBg="1"/>
      <p:bldP spid="26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Jak se pohádky jmenují?</a:t>
            </a:r>
            <a:endParaRPr lang="cs-CZ" sz="48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1691605"/>
            <a:ext cx="9289032" cy="1008225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</a:rPr>
              <a:t>Řekněte název pohádky a spočítejte, kolik písmen má číslovka v názvu:</a:t>
            </a:r>
            <a:endParaRPr lang="cs-CZ" sz="3200" b="1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36256" y="3779837"/>
            <a:ext cx="2952328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čtyři</a:t>
            </a:r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písmena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736056" y="3059757"/>
            <a:ext cx="6215612" cy="550279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Sněhurka a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sedm</a:t>
            </a:r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 trpaslíků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31746" name="Picture 2" descr="C:\Documents and Settings\Alena T\Local Settings\Temporary Internet Files\Content.IE5\EQZNP7W4\MC9004156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776" y="2555701"/>
            <a:ext cx="2511212" cy="2448272"/>
          </a:xfrm>
          <a:prstGeom prst="rect">
            <a:avLst/>
          </a:prstGeom>
          <a:noFill/>
        </p:spPr>
      </p:pic>
      <p:pic>
        <p:nvPicPr>
          <p:cNvPr id="31749" name="Picture 5" descr="C:\Documents and Settings\Alena T\Local Settings\Temporary Internet Files\Content.IE5\BEOPWMS8\MC90041561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88583" y="3995860"/>
            <a:ext cx="2455243" cy="2672943"/>
          </a:xfrm>
          <a:prstGeom prst="rect">
            <a:avLst/>
          </a:prstGeom>
          <a:noFill/>
        </p:spPr>
      </p:pic>
      <p:grpSp>
        <p:nvGrpSpPr>
          <p:cNvPr id="18" name="Skupina 17"/>
          <p:cNvGrpSpPr/>
          <p:nvPr/>
        </p:nvGrpSpPr>
        <p:grpSpPr>
          <a:xfrm>
            <a:off x="6408464" y="5219997"/>
            <a:ext cx="2120764" cy="1379926"/>
            <a:chOff x="6120432" y="5436021"/>
            <a:chExt cx="2120764" cy="1379926"/>
          </a:xfrm>
        </p:grpSpPr>
        <p:pic>
          <p:nvPicPr>
            <p:cNvPr id="31751" name="Picture 7" descr="C:\Documents and Settings\Alena T\Local Settings\Temporary Internet Files\Content.IE5\01G1XPGU\MC90011272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120432" y="5785903"/>
              <a:ext cx="2120764" cy="988827"/>
            </a:xfrm>
            <a:prstGeom prst="rect">
              <a:avLst/>
            </a:prstGeom>
            <a:noFill/>
          </p:spPr>
        </p:pic>
        <p:pic>
          <p:nvPicPr>
            <p:cNvPr id="31752" name="Picture 8" descr="C:\Documents and Settings\Alena T\Local Settings\Temporary Internet Files\Content.IE5\BEOPWMS8\MC900122829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264448" y="5436021"/>
              <a:ext cx="1637303" cy="1379926"/>
            </a:xfrm>
            <a:prstGeom prst="rect">
              <a:avLst/>
            </a:prstGeom>
            <a:noFill/>
          </p:spPr>
        </p:pic>
      </p:grpSp>
      <p:sp>
        <p:nvSpPr>
          <p:cNvPr id="21" name="TextovéPole 20"/>
          <p:cNvSpPr txBox="1"/>
          <p:nvPr/>
        </p:nvSpPr>
        <p:spPr>
          <a:xfrm>
            <a:off x="3312120" y="4859957"/>
            <a:ext cx="2923238" cy="1008225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Tři</a:t>
            </a:r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 oříšky</a:t>
            </a:r>
          </a:p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pro Popelku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312120" y="6012085"/>
            <a:ext cx="2952328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   tři</a:t>
            </a:r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písmena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3" name="Nadpis 6"/>
          <p:cNvSpPr txBox="1">
            <a:spLocks/>
          </p:cNvSpPr>
          <p:nvPr/>
        </p:nvSpPr>
        <p:spPr>
          <a:xfrm>
            <a:off x="431800" y="6804173"/>
            <a:ext cx="9360817" cy="576064"/>
          </a:xfrm>
          <a:prstGeom prst="rect">
            <a:avLst/>
          </a:prstGeo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100772" tIns="50387" rIns="100772" bIns="50387" rtlCol="0" anchor="ctr">
            <a:norm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Znáte ještě jiné pohádky, které mají v názvu číslovku?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3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3477100"/>
          </a:xfrm>
          <a:solidFill>
            <a:srgbClr val="6B3305"/>
          </a:solidFill>
          <a:ln w="285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Číslovky se používají             i v říkadlech                          a písničkách.                     Znáte některé?</a:t>
            </a:r>
            <a:endParaRPr lang="cs-CZ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31800" y="5219997"/>
            <a:ext cx="9433048" cy="1008225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Poslechněte si ukázky a když uslyšíte</a:t>
            </a:r>
          </a:p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číslovku, zvedněte ruku.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91840" y="4067869"/>
            <a:ext cx="7776864" cy="893834"/>
          </a:xfrm>
          <a:prstGeom prst="rect">
            <a:avLst/>
          </a:prstGeom>
          <a:solidFill>
            <a:srgbClr val="006600"/>
          </a:solidFill>
          <a:ln w="952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Zazpívejte si je, přeříkejte si je. </a:t>
            </a:r>
          </a:p>
          <a:p>
            <a:pPr algn="ctr"/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Při každé číslovce jednou tleskněte.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2771" name="Picture 3" descr="C:\Documents and Settings\Alena T\Local Settings\Temporary Internet Files\Content.IE5\EQZNP7W4\MC9004298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680" y="3275781"/>
            <a:ext cx="1412875" cy="1793875"/>
          </a:xfrm>
          <a:prstGeom prst="rect">
            <a:avLst/>
          </a:prstGeom>
          <a:noFill/>
        </p:spPr>
      </p:pic>
      <p:sp>
        <p:nvSpPr>
          <p:cNvPr id="16" name="Výbuch 1 15">
            <a:hlinkClick r:id="rId4"/>
          </p:cNvPr>
          <p:cNvSpPr/>
          <p:nvPr/>
        </p:nvSpPr>
        <p:spPr>
          <a:xfrm>
            <a:off x="359792" y="6156101"/>
            <a:ext cx="5328592" cy="1403574"/>
          </a:xfrm>
          <a:prstGeom prst="irregularSeal1">
            <a:avLst/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</a:rPr>
              <a:t>Počítání – Kašpárek v rohlíku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7" name="Výbuch 1 16">
            <a:hlinkClick r:id="rId5"/>
          </p:cNvPr>
          <p:cNvSpPr/>
          <p:nvPr/>
        </p:nvSpPr>
        <p:spPr>
          <a:xfrm>
            <a:off x="5688384" y="6156101"/>
            <a:ext cx="4392241" cy="1403574"/>
          </a:xfrm>
          <a:prstGeom prst="irregularSeal1">
            <a:avLst/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</a:rPr>
              <a:t>Raníček</a:t>
            </a:r>
            <a:r>
              <a:rPr lang="cs-CZ" b="1" dirty="0" smtClean="0">
                <a:solidFill>
                  <a:srgbClr val="002060"/>
                </a:solidFill>
              </a:rPr>
              <a:t> s </a:t>
            </a:r>
            <a:r>
              <a:rPr lang="cs-CZ" b="1" dirty="0" err="1" smtClean="0">
                <a:solidFill>
                  <a:srgbClr val="002060"/>
                </a:solidFill>
              </a:rPr>
              <a:t>Dádou</a:t>
            </a:r>
            <a:endParaRPr lang="cs-CZ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7005492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Zdroje:</a:t>
            </a:r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2000" dirty="0" smtClean="0">
                <a:solidFill>
                  <a:schemeClr val="bg1">
                    <a:lumMod val="95000"/>
                  </a:schemeClr>
                </a:solidFill>
              </a:rPr>
              <a:t>učebnice:</a:t>
            </a:r>
            <a:br>
              <a:rPr lang="cs-CZ" sz="20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Český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jazyk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 pro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třetí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ročník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,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PhDr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.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Ladislav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Dvorský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,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Ilustrace:Kateřina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Lovis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,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naklad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. Alter, 2001</a:t>
            </a:r>
            <a:r>
              <a:rPr lang="cs-CZ" sz="14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MÜHLHAUSEROVÁ a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kol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. </a:t>
            </a:r>
            <a:r>
              <a:rPr lang="en-US" sz="1400" i="1" dirty="0" err="1" smtClean="0">
                <a:solidFill>
                  <a:schemeClr val="bg1">
                    <a:lumMod val="95000"/>
                  </a:schemeClr>
                </a:solidFill>
              </a:rPr>
              <a:t>Český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1400" i="1" dirty="0" err="1" smtClean="0">
                <a:solidFill>
                  <a:schemeClr val="bg1">
                    <a:lumMod val="95000"/>
                  </a:schemeClr>
                </a:solidFill>
              </a:rPr>
              <a:t>jazyk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</a:rPr>
              <a:t> 3 - </a:t>
            </a:r>
            <a:r>
              <a:rPr lang="en-US" sz="1400" i="1" dirty="0" err="1" smtClean="0">
                <a:solidFill>
                  <a:schemeClr val="bg1">
                    <a:lumMod val="95000"/>
                  </a:schemeClr>
                </a:solidFill>
              </a:rPr>
              <a:t>učebnice</a:t>
            </a:r>
            <a:r>
              <a:rPr lang="en-US" sz="1400" i="1" dirty="0" smtClean="0">
                <a:solidFill>
                  <a:schemeClr val="bg1">
                    <a:lumMod val="95000"/>
                  </a:schemeClr>
                </a:solidFill>
              </a:rPr>
              <a:t> pro 3. </a:t>
            </a:r>
            <a:r>
              <a:rPr lang="en-US" sz="1400" i="1" dirty="0" err="1" smtClean="0">
                <a:solidFill>
                  <a:schemeClr val="bg1">
                    <a:lumMod val="95000"/>
                  </a:schemeClr>
                </a:solidFill>
              </a:rPr>
              <a:t>ročník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. Brno: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Nová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1400" dirty="0" err="1" smtClean="0">
                <a:solidFill>
                  <a:schemeClr val="bg1">
                    <a:lumMod val="95000"/>
                  </a:schemeClr>
                </a:solidFill>
              </a:rPr>
              <a:t>škola</a:t>
            </a:r>
            <a:r>
              <a:rPr lang="en-US" sz="1400" dirty="0" smtClean="0">
                <a:solidFill>
                  <a:schemeClr val="bg1">
                    <a:lumMod val="95000"/>
                  </a:schemeClr>
                </a:solidFill>
              </a:rPr>
              <a:t>, 2003, ISBN 80-7289-088-3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obrázky: </a:t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2"/>
              </a:rPr>
              <a:t>www.office.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  <a:hlinkClick r:id="rId2"/>
              </a:rPr>
              <a:t>microsoft.com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husa domácí: </a:t>
            </a:r>
            <a:r>
              <a:rPr lang="en-US" sz="1800" dirty="0" smtClean="0">
                <a:solidFill>
                  <a:schemeClr val="bg1">
                    <a:lumMod val="95000"/>
                  </a:schemeClr>
                </a:solidFill>
              </a:rPr>
              <a:t>HARRISON. </a:t>
            </a:r>
            <a:r>
              <a:rPr lang="en-US" sz="1800" i="1" dirty="0" smtClean="0">
                <a:solidFill>
                  <a:schemeClr val="bg1">
                    <a:lumMod val="95000"/>
                  </a:schemeClr>
                </a:solidFill>
              </a:rPr>
              <a:t>wikipedia.cz</a:t>
            </a:r>
            <a:r>
              <a:rPr lang="en-US" sz="1800" dirty="0" smtClean="0">
                <a:solidFill>
                  <a:schemeClr val="bg1">
                    <a:lumMod val="95000"/>
                  </a:schemeClr>
                </a:solidFill>
              </a:rPr>
              <a:t> [online]. [cit. 12.1.2013]. </a:t>
            </a:r>
            <a:r>
              <a:rPr lang="en-US" sz="1800" dirty="0" err="1" smtClean="0">
                <a:solidFill>
                  <a:schemeClr val="bg1">
                    <a:lumMod val="95000"/>
                  </a:schemeClr>
                </a:solidFill>
              </a:rPr>
              <a:t>Dostupný</a:t>
            </a:r>
            <a:r>
              <a:rPr lang="en-US" sz="18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95000"/>
                  </a:schemeClr>
                </a:solidFill>
              </a:rPr>
              <a:t>na</a:t>
            </a:r>
            <a:r>
              <a:rPr lang="en-US" sz="1800" dirty="0" smtClean="0">
                <a:solidFill>
                  <a:schemeClr val="bg1">
                    <a:lumMod val="95000"/>
                  </a:schemeClr>
                </a:solidFill>
              </a:rPr>
              <a:t> WWW: </a:t>
            </a:r>
            <a:r>
              <a:rPr lang="en-US" sz="1800" dirty="0" smtClean="0">
                <a:solidFill>
                  <a:schemeClr val="bg1">
                    <a:lumMod val="95000"/>
                  </a:schemeClr>
                </a:solidFill>
                <a:hlinkClick r:id="rId3"/>
              </a:rPr>
              <a:t>http://upload.wikimedia.org/wikipedia/commons/3/39/Domestic_Goose.jpg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písničky:</a:t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Počítání – Kašpárek v rohlíku: 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4"/>
              </a:rPr>
              <a:t>https://www.youtube.com/watch?v=_NjE3n6m08k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</a:rPr>
              <a:t>Raníček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 s 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</a:rPr>
              <a:t>Dádou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: 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http://www.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karaoketexty.cz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/texty-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pisni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patrasova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-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dagmar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/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ranicek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-s-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dadou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  <a:hlinkClick r:id="rId5"/>
              </a:rPr>
              <a:t>-129512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18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1497</TotalTime>
  <Words>338</Words>
  <Application>Microsoft Office PowerPoint</Application>
  <PresentationFormat>Vlastní</PresentationFormat>
  <Paragraphs>72</Paragraphs>
  <Slides>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 </vt:lpstr>
      <vt:lpstr>Číslovky jsou slova, na která se ptáme otázkami:</vt:lpstr>
      <vt:lpstr>HÁDANKY:</vt:lpstr>
      <vt:lpstr>HÁDANKY:</vt:lpstr>
      <vt:lpstr>HÁDANKY:</vt:lpstr>
      <vt:lpstr>Jak se pohádky jmenují?</vt:lpstr>
      <vt:lpstr>Číslovky se používají             i v říkadlech                          a písničkách.                     Znáte některé?</vt:lpstr>
      <vt:lpstr>    Zdroje: učebnice: Český jazyk pro třetí ročník, PhDr. Ladislav Dvorský, Ilustrace:Kateřina Lovis, naklad. Alter, 2001 MÜHLHAUSEROVÁ a kol. Český jazyk 3 - učebnice pro 3. ročník. Brno: Nová škola, 2003, ISBN 80-7289-088-3   obrázky:  www.office.microsoft.com   husa domácí: HARRISON. wikipedia.cz [online]. [cit. 12.1.2013]. Dostupný na WWW: http://upload.wikimedia.org/wikipedia/commons/3/39/Domestic_Goose.jpg   písničky: Počítání – Kašpárek v rohlíku: https://www.youtube.com/watch?v=_NjE3n6m08k  Raníček s Dádou: http://www.karaoketexty.cz/texty-pisni/patrasova-dagmar/ranicek-s-dadou-129512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Číslovky</dc:title>
  <dc:subject>Český jazyk</dc:subject>
  <dc:creator>Mgr. Jana Kneřová</dc:creator>
  <cp:lastModifiedBy>Jana Kneřová</cp:lastModifiedBy>
  <cp:revision>184</cp:revision>
  <cp:lastPrinted>1601-01-01T00:00:00Z</cp:lastPrinted>
  <dcterms:created xsi:type="dcterms:W3CDTF">2011-08-21T18:05:50Z</dcterms:created>
  <dcterms:modified xsi:type="dcterms:W3CDTF">2013-01-14T09:52:04Z</dcterms:modified>
  <cp:category>Slovní druhy</cp:category>
</cp:coreProperties>
</file>