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2"/>
  </p:notesMasterIdLst>
  <p:sldIdLst>
    <p:sldId id="256" r:id="rId2"/>
    <p:sldId id="257" r:id="rId3"/>
    <p:sldId id="260" r:id="rId4"/>
    <p:sldId id="287" r:id="rId5"/>
    <p:sldId id="292" r:id="rId6"/>
    <p:sldId id="293" r:id="rId7"/>
    <p:sldId id="294" r:id="rId8"/>
    <p:sldId id="280" r:id="rId9"/>
    <p:sldId id="295" r:id="rId10"/>
    <p:sldId id="272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9223435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Diskuze se žáky</a:t>
            </a:r>
            <a:r>
              <a:rPr lang="cs-CZ" baseline="0" dirty="0" smtClean="0"/>
              <a:t> – rozdělení podle toho, co bylo, je a bude. Třídění (řešení) potom probíhá po klikání, je možné třídit se žáky.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Čas minulý naskočí po kliknutí i s příklady. Na</a:t>
            </a:r>
            <a:r>
              <a:rPr lang="cs-CZ" baseline="0" dirty="0" smtClean="0"/>
              <a:t> další příklady je vždy nutné přejít kliknutím – umožňuje žákům přemýšlet o daném tvaru.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možné vytisknout i jako pracovní list.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Řádky se odkrývají postupně na klikání.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02060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9317068"/>
              </p:ext>
            </p:extLst>
          </p:nvPr>
        </p:nvGraphicFramePr>
        <p:xfrm>
          <a:off x="935856" y="2627709"/>
          <a:ext cx="8496944" cy="3880257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VY_32_INOVACE_13_ČJ_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Slovesa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_ čas_ infinitiv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třemi časy sloves                        a s pojmem infinitiv.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třídí, určují, doplňují – procvičují určování času.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63848" y="1979637"/>
            <a:ext cx="8424936" cy="1466235"/>
          </a:xfrm>
          <a:prstGeom prst="rect">
            <a:avLst/>
          </a:prstGeom>
          <a:noFill/>
          <a:ln>
            <a:solidFill>
              <a:srgbClr val="008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SLOVESA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501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52080" y="4139877"/>
            <a:ext cx="4756430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Čas, infinitiv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běh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91840" y="5147989"/>
            <a:ext cx="1545086" cy="1744452"/>
          </a:xfrm>
          <a:prstGeom prst="rect">
            <a:avLst/>
          </a:prstGeom>
        </p:spPr>
      </p:pic>
      <p:pic>
        <p:nvPicPr>
          <p:cNvPr id="8" name="Obrázek 7" descr="skok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2560" y="5580037"/>
            <a:ext cx="2107679" cy="13365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Elipsa 23"/>
          <p:cNvSpPr/>
          <p:nvPr/>
        </p:nvSpPr>
        <p:spPr>
          <a:xfrm rot="5400000">
            <a:off x="3492140" y="3887849"/>
            <a:ext cx="2952328" cy="3600400"/>
          </a:xfrm>
          <a:prstGeom prst="ellipse">
            <a:avLst/>
          </a:prstGeom>
          <a:ln w="571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984528" y="1763613"/>
            <a:ext cx="2952328" cy="3600400"/>
          </a:xfrm>
          <a:prstGeom prst="ellipse">
            <a:avLst/>
          </a:prstGeom>
          <a:ln w="571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15776" y="1691605"/>
            <a:ext cx="2952328" cy="3600400"/>
          </a:xfrm>
          <a:prstGeom prst="ellipse">
            <a:avLst/>
          </a:prstGeom>
          <a:ln w="571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Dokážete rozdělit slovesa                               do tří skupin?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52080" y="2411685"/>
            <a:ext cx="1487908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učili se</a:t>
            </a:r>
            <a:endParaRPr lang="cs-CZ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68104" y="3707829"/>
            <a:ext cx="1204176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učí se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88384" y="4355901"/>
            <a:ext cx="2226892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běhali jsme</a:t>
            </a:r>
            <a:endParaRPr lang="cs-CZ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24088" y="1763613"/>
            <a:ext cx="1289135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běžíte</a:t>
            </a:r>
            <a:endParaRPr lang="cs-CZ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16376" y="3707829"/>
            <a:ext cx="2483372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budeš se učit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20432" y="1763613"/>
            <a:ext cx="1603324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divila se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80072" y="5003973"/>
            <a:ext cx="1622560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divím se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36456" y="5003973"/>
            <a:ext cx="1225015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kouká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20432" y="2411685"/>
            <a:ext cx="1641796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poběžím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64448" y="3059757"/>
            <a:ext cx="1423788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koukali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60592" y="5508029"/>
            <a:ext cx="1943161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budoucnost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935856" y="5436021"/>
            <a:ext cx="1465466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minulost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2304008" y="5796061"/>
            <a:ext cx="7416824" cy="1600901"/>
            <a:chOff x="2376016" y="5796061"/>
            <a:chExt cx="7416824" cy="1600901"/>
          </a:xfrm>
        </p:grpSpPr>
        <p:sp>
          <p:nvSpPr>
            <p:cNvPr id="3" name="TextovéPole 2"/>
            <p:cNvSpPr txBox="1"/>
            <p:nvPr/>
          </p:nvSpPr>
          <p:spPr>
            <a:xfrm>
              <a:off x="3456136" y="6732165"/>
              <a:ext cx="6336704" cy="664797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rgbClr val="008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</a:rPr>
                <a:t>Podle čeho je rozdělíme? </a:t>
              </a:r>
              <a:endParaRPr lang="cs-CZ" sz="4000" b="1" dirty="0">
                <a:solidFill>
                  <a:srgbClr val="FFC000"/>
                </a:solidFill>
              </a:endParaRPr>
            </a:p>
          </p:txBody>
        </p:sp>
        <p:pic>
          <p:nvPicPr>
            <p:cNvPr id="35" name="Obrázek 34" descr="přemýšlejme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76016" y="5796061"/>
              <a:ext cx="1060739" cy="1564010"/>
            </a:xfrm>
            <a:prstGeom prst="rect">
              <a:avLst/>
            </a:prstGeom>
          </p:spPr>
        </p:pic>
      </p:grpSp>
      <p:sp>
        <p:nvSpPr>
          <p:cNvPr id="28" name="TextovéPole 27"/>
          <p:cNvSpPr txBox="1"/>
          <p:nvPr/>
        </p:nvSpPr>
        <p:spPr>
          <a:xfrm>
            <a:off x="3960192" y="6948189"/>
            <a:ext cx="1790875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přítomnost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20032" y="3059757"/>
            <a:ext cx="2702984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budete se divit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76016" y="4355901"/>
            <a:ext cx="2624436" cy="493084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budete koukat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7693E-6 -1.2277E-6 C 0.00047 0.02707 -0.0085 0.0808 0.02126 0.08793 C 0.03181 0.09381 0.03999 0.09738 0.0507 0.10199 C 0.05417 0.10346 0.06125 0.10661 0.06125 0.10661 C 0.08613 0.12927 0.1225 0.10409 0.15195 0.11605 C 0.15903 0.12235 0.1636 0.13011 0.16958 0.13809 C 0.17163 0.1511 0.17304 0.16453 0.17556 0.17733 C 0.17415 0.22938 0.18564 0.28793 0.16612 0.33284 C 0.16423 0.34984 0.15604 0.36495 0.14958 0.37985 C 0.14675 0.39433 0.13856 0.40881 0.13195 0.42078 C 0.12833 0.434 0.11935 0.44176 0.11195 0.45058 C 0.11053 0.45225 0.10991 0.45519 0.10833 0.45687 C 0.10345 0.46254 0.09684 0.46653 0.0907 0.46925 C 0.08629 0.47114 0.0833 0.47744 0.07889 0.4787 C 0.07542 0.47975 0.06834 0.48185 0.06834 0.48185 C 0.0622 0.48667 0.05637 0.49108 0.04944 0.49297 C 0.04724 0.5022 0.03795 0.51773 0.03291 0.52592 C 0.03181 0.5276 0.03039 0.52885 0.02945 0.53053 C 0.02771 0.53347 0.0263 0.53683 0.02472 0.53998 C 0.02393 0.54145 0.02236 0.54459 0.02236 0.54459 C 0.02157 0.54816 0.0189 0.55215 0.0189 0.55572 " pathEditMode="relative" ptsTypes="ffffffffffffffffffff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65234E-7 1.2277E-6 C -0.00473 0.0063 -0.00945 0.01112 -0.01418 0.01721 C -0.02394 0.01574 -0.03417 0.01679 -0.04362 0.01259 C -0.05952 0.00567 -0.04803 0.00881 -0.05653 0.00315 C -0.06598 -0.00336 -0.07448 -0.01154 -0.08361 -0.01889 C -0.09227 -0.02602 -0.08472 -0.02057 -0.0918 -0.02833 C -0.09605 -0.03316 -0.10204 -0.03526 -0.10723 -0.03757 C -0.1118 -0.04386 -0.11668 -0.04533 -0.1225 -0.04869 C -0.12581 -0.05058 -0.1288 -0.05289 -0.13195 -0.05498 C -0.13841 -0.05918 -0.15258 -0.06233 -0.16014 -0.06443 C -0.18895 -0.06212 -0.17431 -0.06422 -0.20375 -0.05813 C -0.2069 -0.0575 -0.21005 -0.05498 -0.2132 -0.05498 " pathEditMode="relative" ptsTypes="fffffffffffA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9 0.00021 C -0.01465 0.01595 -0.00756 0.02728 0.00141 0.03945 C 0.00362 0.0426 0.01527 0.04491 0.01921 0.04575 C 0.02865 0.05204 0.03401 0.05225 0.04503 0.05351 C 0.05794 0.05813 0.06707 0.06442 0.08046 0.0661 C 0.12958 0.06484 0.17698 0.06652 0.22532 0.05981 C 0.24059 0.05078 0.25744 0.04826 0.2735 0.0426 C 0.27995 0.04029 0.28594 0.03693 0.29239 0.03462 C 0.30357 0.02602 0.31758 0.02224 0.33002 0.01741 C 0.34057 0.01343 0.35065 0.00482 0.36073 0.00021 C 0.37663 -0.00714 0.39001 -0.01281 0.40544 -0.02036 C 0.40922 -0.02225 0.41363 -0.02246 0.41725 -0.02498 C 0.42812 -0.03274 0.43993 -0.03925 0.45016 -0.04848 C 0.4574 -0.05499 0.46229 -0.0638 0.47032 -0.06884 C 0.47142 -0.07052 0.47236 -0.07241 0.47378 -0.07367 C 0.47567 -0.07535 0.48638 -0.07996 0.4774 -0.07996 " pathEditMode="relative" rAng="0" ptsTypes="fffffffffffffffA">
                                      <p:cBhvr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00" y="-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3675E-6 9.54879E-7 C -0.00253 0.03274 -0.00394 0.06548 0.00928 0.09423 C 0.01243 0.10115 0.01243 0.10703 0.01763 0.11165 C 0.02046 0.12361 0.02975 0.12613 0.03763 0.13032 C 0.05321 0.13872 0.07038 0.14376 0.08707 0.14606 C 0.09242 0.14858 0.09809 0.15005 0.1036 0.15236 C 0.11509 0.16285 0.09793 0.14795 0.11179 0.15719 C 0.11509 0.1595 0.12123 0.16495 0.12123 0.16495 C 0.12328 0.17251 0.12612 0.17943 0.12832 0.18699 C 0.13115 0.19622 0.13257 0.20588 0.13541 0.21511 C 0.13651 0.22308 0.13792 0.23085 0.13887 0.23882 C 0.13808 0.24974 0.13824 0.26107 0.13651 0.27177 C 0.13619 0.27387 0.13399 0.2745 0.13304 0.27639 C 0.13226 0.27786 0.13273 0.27996 0.13178 0.28122 C 0.12627 0.28856 0.1184 0.29318 0.11179 0.29843 C 0.10659 0.30262 0.10328 0.30703 0.09762 0.30934 C 0.09415 0.31249 0.09116 0.31396 0.08707 0.31563 C 0.08628 0.31773 0.08581 0.32004 0.0847 0.32193 C 0.08376 0.3234 0.08219 0.32361 0.08124 0.32508 C 0.08077 0.32571 0.07904 0.33368 0.07888 0.33452 C 0.09242 0.34522 0.1036 0.34229 0.12013 0.34229 " pathEditMode="relative" ptsTypes="ffffffffffffffffffffA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66 0.00273 C -0.00583 0.00819 -0.00409 0.01574 -0.00032 0.01994 C 0.00252 0.02309 0.00897 0.02792 0.00897 0.02813 C 0.0159 0.04156 0.03558 0.04429 0.04676 0.04827 C 0.05779 0.04722 0.06881 0.04701 0.07967 0.04513 C 0.08975 0.04345 0.10219 0.02918 0.11274 0.02309 C 0.12093 0.01847 0.13352 0.00777 0.13982 0.00273 C 0.14297 0.00021 0.15037 -0.00188 0.15037 -0.00167 C 0.16486 -0.01469 0.18155 -0.02077 0.19635 -0.03336 C 0.20642 -0.04197 0.22028 -0.05939 0.23162 -0.06484 C 0.24169 -0.07785 0.22642 -0.05918 0.24232 -0.07429 C 0.24406 -0.07597 0.24516 -0.0789 0.24689 -0.08058 C 0.2546 -0.08835 0.26437 -0.09192 0.27287 -0.09779 C 0.28877 -0.1087 0.30452 -0.115 0.32231 -0.11815 C 0.34609 -0.1171 0.36923 -0.115 0.39301 -0.11353 C 0.40198 -0.11038 0.40545 -0.09779 0.41064 -0.08835 C 0.41442 -0.08142 0.41915 -0.07513 0.42245 -0.06799 C 0.43221 -0.04638 0.44072 -0.02476 0.45426 -0.00671 C 0.45772 0.00294 0.45914 0.00588 0.46607 0.0105 C 0.46953 0.01763 0.47111 0.01574 0.47662 0.01847 C 0.48103 0.02393 0.48606 0.02687 0.49189 0.02939 C 0.49315 0.03043 0.49409 0.0319 0.49551 0.03253 C 0.4974 0.03358 0.49961 0.03295 0.50134 0.03421 C 0.5026 0.03505 0.5026 0.03757 0.5037 0.03883 C 0.50779 0.04345 0.5133 0.04722 0.51787 0.05142 C 0.52007 0.05352 0.51787 0.05877 0.51787 0.06233 " pathEditMode="relative" rAng="0" ptsTypes="fffffffffffffffffffffffffA"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00" y="-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4448E-6 -2.18258E-6 C 0.00142 0.00588 0.00362 0.01511 0.00598 0.02057 C 0.0085 0.02644 0.01039 0.02476 0.01417 0.02833 C 0.02598 0.03967 0.03779 0.04806 0.05196 0.05352 C 0.05905 0.05247 0.06629 0.0531 0.07306 0.05037 C 0.07684 0.0489 0.07873 0.0426 0.08251 0.04092 C 0.08833 0.0382 0.08503 0.04009 0.09196 0.03463 C 0.11069 0.03568 0.11416 0.03631 0.12849 0.03925 C 0.13415 0.04428 0.13825 0.04974 0.14502 0.05184 C 0.14722 0.05373 0.15006 0.05415 0.15195 0.05666 C 0.15289 0.05792 0.15258 0.05981 0.15321 0.06128 C 0.15541 0.06716 0.15824 0.06884 0.16265 0.07073 C 0.17367 0.06968 0.1847 0.06947 0.19556 0.06758 C 0.19824 0.06716 0.20154 0.06275 0.20391 0.06128 C 0.20611 0.05981 0.21083 0.05813 0.21083 0.05813 " pathEditMode="relative" ptsTypes="ffffffffffffffA"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8487E-6 -2.31899E-6 C -0.00504 0.01028 -0.00583 0.02183 -0.00945 0.03295 C -0.01307 0.04449 -0.01811 0.05708 -0.02472 0.0659 C -0.02819 0.07954 -0.04063 0.09171 -0.04834 0.10052 C -0.07086 0.12655 -0.09385 0.14229 -0.12376 0.14753 C -0.16234 0.14481 -0.19415 0.13998 -0.23099 0.13347 C -0.24752 0.12592 -0.26453 0.12256 -0.28153 0.11773 C -0.31145 0.10934 -0.34168 0.09947 -0.37223 0.09591 C -0.39034 0.08898 -0.4075 0.08227 -0.42639 0.08017 C -0.44088 0.08059 -0.45552 0.07996 -0.47001 0.08164 C -0.47646 0.08248 -0.48465 0.08898 -0.49126 0.09108 C -0.50197 0.09822 -0.50953 0.10283 -0.52071 0.10682 C -0.53346 0.11836 -0.50732 0.09591 -0.54779 0.11144 C -0.55047 0.11249 -0.55094 0.11773 -0.55251 0.12088 C -0.5533 0.12256 -0.55488 0.12571 -0.55488 0.12571 C -0.55614 0.13095 -0.55472 0.13032 -0.55724 0.13032 " pathEditMode="relative" ptsTypes="fffffffffffffffA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84 -0.01553 C -0.00158 0.00525 0.00141 0.02204 0.00771 0.04093 C 0.00992 0.04743 0.0096 0.04974 0.01369 0.05499 C 0.01763 0.07219 0.02377 0.08185 0.03133 0.09591 C 0.03243 0.0978 0.03243 0.10053 0.03369 0.10221 C 0.03952 0.10997 0.04613 0.11039 0.05243 0.11627 C 0.05385 0.11753 0.05448 0.12004 0.05605 0.12109 C 0.05904 0.12319 0.06266 0.12319 0.0655 0.12571 C 0.0666 0.12676 0.06754 0.12844 0.06896 0.12886 C 0.07447 0.13012 0.07998 0.12991 0.08549 0.13033 C 0.10266 0.13452 0.094 0.13285 0.11132 0.13515 C 0.12265 0.1341 0.13446 0.13557 0.14548 0.13201 C 0.14785 0.13117 0.15226 0.11627 0.15383 0.11312 C 0.15556 0.10619 0.15651 0.09948 0.15855 0.09276 C 0.15777 0.07492 0.15729 0.05729 0.15619 0.03946 C 0.15572 0.03232 0.15351 0.02456 0.15257 0.01742 C 0.15068 0.00168 0.14989 -0.01385 0.14911 -0.0298 C 0.14989 -0.03966 0.151 -0.04827 0.15257 -0.05792 C 0.1532 -0.0617 0.15619 -0.06715 0.15619 -0.07051 " pathEditMode="relative" rAng="0" ptsTypes="ffffffffffffffffff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00" y="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44481E-6 -1.36411E-6 C -0.00441 0.01532 -0.00189 0.00881 -0.00709 0.02035 C -0.01024 0.03525 -0.01622 0.04617 -0.02126 0.0596 C -0.02504 0.06946 -0.02961 0.07933 -0.03307 0.0894 C -0.03417 0.09234 -0.03417 0.09591 -0.03543 0.09884 C -0.04173 0.11332 -0.04283 0.10577 -0.05322 0.11941 C -0.06488 0.13515 -0.08141 0.14312 -0.09794 0.14606 C -0.12062 0.14501 -0.1436 0.14543 -0.16612 0.14291 C -0.17872 0.14145 -0.18942 0.13284 -0.20171 0.13032 C -0.20485 0.12822 -0.20769 0.12571 -0.21084 0.12403 C -0.21619 0.12109 -0.22737 0.11626 -0.22737 0.11626 C -0.24264 0.10073 -0.28531 0.08436 -0.30515 0.08163 C -0.32232 0.07912 -0.33964 0.07996 -0.35696 0.07849 C -0.36814 0.07744 -0.37884 0.07639 -0.38986 0.07534 C -0.44324 0.0787 -0.49678 0.07849 -0.55015 0.07849 " pathEditMode="relative" ptsTypes="ffffffffffffffA">
                                      <p:cBhvr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1071E-6 -3.86149E-6 C 0.00236 0.00462 0.00614 0.0126 0.00944 0.01574 C 0.01228 0.01847 0.01873 0.02204 0.01873 0.02204 C 0.04424 0.02015 0.06329 0.01742 0.08707 0.01406 C 0.09982 0.01008 0.10974 0.00882 0.1236 0.00777 C 0.14202 0.0084 0.1606 0.00945 0.17902 0.00945 " pathEditMode="relative" ptsTypes="fffffA">
                                      <p:cBhvr>
                                        <p:cTn id="7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7925E-6 3.54669E-6 C -0.00599 0.01196 -0.01291 0.01826 -0.02236 0.02518 C -0.03669 0.03568 -0.04834 0.04533 -0.06487 0.04869 C -0.07495 0.04743 -0.08771 0.04785 -0.09778 0.04239 C -0.11195 0.03484 -0.12439 0.02539 -0.13919 0.01889 C -0.15258 0.0128 -0.16407 0.00147 -0.17793 -0.00315 C -0.19635 -0.01847 -0.21855 -0.02413 -0.23792 -0.0361 C -0.27287 -0.05771 -0.30436 -0.06611 -0.34168 -0.07702 C -0.35302 -0.07639 -0.36451 -0.0766 -0.37585 -0.07534 C -0.39128 -0.07366 -0.40325 -0.05876 -0.41694 -0.05184 C -0.4212 -0.04974 -0.42576 -0.04932 -0.43001 -0.04722 C -0.43993 -0.04239 -0.44796 -0.0361 -0.4582 -0.03148 C -0.46843 -0.02686 -0.47489 -0.01574 -0.48528 -0.01259 C -0.50008 0.00021 -0.51866 0.00462 -0.53598 0.00462 " pathEditMode="relative" ptsTypes="fffffffffffffA">
                                      <p:cBhvr>
                                        <p:cTn id="8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5717E-6 -6.04407E-6 C 0.00441 -0.01994 0.00205 -0.0105 0.00709 -0.02813 C 0.00803 -0.03904 0.00882 -0.04366 0.01181 -0.05331 C 0.01134 -0.06485 0.01464 -0.11711 0.00583 -0.13956 C 0.00284 -0.15593 -0.00346 -0.16811 -0.01055 -0.18196 C -0.01858 -0.21386 -0.03669 -0.22183 -0.05889 -0.22918 C -0.07479 -0.22813 -0.08754 -0.22813 -0.10124 -0.21805 C -0.10959 -0.21197 -0.11967 -0.20525 -0.12722 -0.1977 C -0.13604 -0.18888 -0.12801 -0.19308 -0.13541 -0.18993 C -0.13793 -0.18657 -0.14139 -0.18427 -0.14376 -0.18049 C -0.14486 -0.1786 -0.14502 -0.17587 -0.14612 -0.17419 C -0.14769 -0.17167 -0.15021 -0.1702 -0.15194 -0.1679 C -0.1562 -0.16223 -0.15982 -0.1553 -0.16486 -0.15069 C -0.16674 -0.14145 -0.17745 -0.12928 -0.18249 -0.12236 C -0.19335 -0.10746 -0.20784 -0.07472 -0.21083 -0.05331 C -0.20926 -0.03715 -0.20973 -0.04597 -0.20973 -0.02666 " pathEditMode="relative" ptsTypes="fffffffffffffffA">
                                      <p:cBhvr>
                                        <p:cTn id="8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7" grpId="0" animBg="1"/>
      <p:bldP spid="23" grpId="0" animBg="1"/>
      <p:bldP spid="11" grpId="0" animBg="1"/>
      <p:bldP spid="12" grpId="0" animBg="1"/>
      <p:bldP spid="26" grpId="0" animBg="1"/>
      <p:bldP spid="32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33" grpId="0" animBg="1"/>
      <p:bldP spid="34" grpId="0" animBg="1"/>
      <p:bldP spid="28" grpId="0" animBg="1"/>
      <p:bldP spid="17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Čas sloves</a:t>
            </a:r>
            <a:endParaRPr kumimoji="0" lang="cs-CZ" sz="7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808" y="1979637"/>
            <a:ext cx="9361040" cy="112274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Slovesa mají různé tvary, kterými vyjadřují 3 časy.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808" y="3347789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Čas minulý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808" y="4787949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Čas přítomný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808" y="6228109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Čas budoucí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36056" y="3347789"/>
            <a:ext cx="3384376" cy="10082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Vyjadřuje to, co už bylo dříve.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36056" y="4787949"/>
            <a:ext cx="3384376" cy="10082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Vyjadřuje to, co právě probíhá.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36056" y="6228109"/>
            <a:ext cx="3384376" cy="10082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Vyjadřuje to, co se teprve stane.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64448" y="3419797"/>
            <a:ext cx="3528392" cy="7793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psal, četl jsem, byl, skákali, hráli si…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64448" y="4859957"/>
            <a:ext cx="3528392" cy="7793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píše, čtu, je, skáčou, hrají si…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64448" y="5940077"/>
            <a:ext cx="3528392" cy="14662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bude psát, budu číst, bude, budou skákat, budou si hrát…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Určování času sloves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808" y="1979637"/>
            <a:ext cx="9361040" cy="112274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Při určování času si můžeme pomoci třemi slovíčky: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808" y="3347789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Čas minulý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808" y="4787949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Čas přítomný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808" y="6228109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Čas budoucí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36056" y="3347789"/>
            <a:ext cx="3168352" cy="103688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včera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36056" y="4787949"/>
            <a:ext cx="3384376" cy="103688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6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teď</a:t>
            </a:r>
            <a:endParaRPr lang="cs-CZ" sz="66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36056" y="6228109"/>
            <a:ext cx="3384376" cy="103688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6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zítra</a:t>
            </a:r>
            <a:endParaRPr lang="cs-CZ" sz="66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64448" y="3419797"/>
            <a:ext cx="3528392" cy="7793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psal, četl jsem, byl, skákali, hráli si…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64448" y="4859957"/>
            <a:ext cx="3528392" cy="77931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píše, čtu, je, skáčou, hrají si…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64448" y="5940077"/>
            <a:ext cx="3528392" cy="146629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bude psát, budu číst, bude, budou skákat, budou si hrát…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Určete čas,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říkejte i pomocná slovíčka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: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80472" y="2051645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Čas minulý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80472" y="3779837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Čas přítomný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0472" y="5580037"/>
            <a:ext cx="2232248" cy="1008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Čas budoucí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5776" y="1907629"/>
            <a:ext cx="1440160" cy="49308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 včera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555702"/>
            <a:ext cx="1440160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 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teď</a:t>
            </a:r>
            <a:endParaRPr lang="cs-CZ" sz="2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5776" y="3851845"/>
            <a:ext cx="1440160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zítra</a:t>
            </a:r>
            <a:endParaRPr lang="cs-CZ" sz="2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55936" y="1907629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poslal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55936" y="2555701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běžíš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55936" y="3203773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seděl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55936" y="3851845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přinesete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55936" y="4499917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budu jíst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55936" y="5075981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směješ se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55936" y="5652045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učila se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55936" y="6228109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přijde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5776" y="3203773"/>
            <a:ext cx="1440160" cy="49308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 včera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5776" y="5652045"/>
            <a:ext cx="1440160" cy="49308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 včera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5776" y="6228109"/>
            <a:ext cx="1440160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zítra</a:t>
            </a:r>
            <a:endParaRPr lang="cs-CZ" sz="2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5776" y="4499917"/>
            <a:ext cx="1440160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zítra</a:t>
            </a:r>
            <a:endParaRPr lang="cs-CZ" sz="2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5776" y="5003973"/>
            <a:ext cx="1440160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 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teď</a:t>
            </a:r>
            <a:endParaRPr lang="cs-CZ" sz="2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5776" y="6876181"/>
            <a:ext cx="1440160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  </a:t>
            </a:r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teď</a:t>
            </a:r>
            <a:endParaRPr lang="cs-CZ" sz="2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55936" y="6876181"/>
            <a:ext cx="2160240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píšeme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cxnSp>
        <p:nvCxnSpPr>
          <p:cNvPr id="35" name="Přímá spojovací šipka 34"/>
          <p:cNvCxnSpPr/>
          <p:nvPr/>
        </p:nvCxnSpPr>
        <p:spPr>
          <a:xfrm>
            <a:off x="4032200" y="2123653"/>
            <a:ext cx="2304256" cy="360040"/>
          </a:xfrm>
          <a:prstGeom prst="straightConnector1">
            <a:avLst/>
          </a:prstGeom>
          <a:ln w="57150">
            <a:solidFill>
              <a:schemeClr val="bg1">
                <a:lumMod val="8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4032200" y="2771725"/>
            <a:ext cx="2304256" cy="151216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V="1">
            <a:off x="3960192" y="2771725"/>
            <a:ext cx="2304256" cy="720080"/>
          </a:xfrm>
          <a:prstGeom prst="straightConnector1">
            <a:avLst/>
          </a:prstGeom>
          <a:ln w="57150">
            <a:solidFill>
              <a:schemeClr val="bg1">
                <a:lumMod val="8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4032200" y="4067869"/>
            <a:ext cx="2376264" cy="2088232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3960192" y="4715941"/>
            <a:ext cx="2376264" cy="1584176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V="1">
            <a:off x="3960192" y="4499917"/>
            <a:ext cx="2376264" cy="79208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3960192" y="3059757"/>
            <a:ext cx="2304256" cy="2880320"/>
          </a:xfrm>
          <a:prstGeom prst="straightConnector1">
            <a:avLst/>
          </a:prstGeom>
          <a:ln w="57150">
            <a:solidFill>
              <a:schemeClr val="bg1">
                <a:lumMod val="8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3960192" y="6444133"/>
            <a:ext cx="2376264" cy="72008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flipV="1">
            <a:off x="3960192" y="4643933"/>
            <a:ext cx="2376264" cy="244827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9" grpId="0" animBg="1"/>
      <p:bldP spid="20" grpId="0" animBg="1"/>
      <p:bldP spid="21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INFINITIV</a:t>
            </a:r>
            <a:endParaRPr kumimoji="0" lang="cs-CZ" sz="7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808" y="1979637"/>
            <a:ext cx="9361040" cy="155209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Infinitiv je tvar slovesa, které končí</a:t>
            </a:r>
          </a:p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písmenkem  </a:t>
            </a:r>
            <a:r>
              <a:rPr lang="cs-CZ" sz="6600" b="1" dirty="0" smtClean="0">
                <a:solidFill>
                  <a:schemeClr val="bg1">
                    <a:lumMod val="85000"/>
                  </a:schemeClr>
                </a:solidFill>
              </a:rPr>
              <a:t>t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3851845"/>
            <a:ext cx="3024336" cy="100822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psá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, kresli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, čís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68304" y="4067869"/>
            <a:ext cx="3528392" cy="100822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mý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 se, jís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, spá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3808" y="5652045"/>
            <a:ext cx="3744416" cy="100822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hrá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 si, skáka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, sportova</a:t>
            </a: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 </a:t>
            </a:r>
            <a:endParaRPr lang="cs-CZ" sz="32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64248" y="5436021"/>
            <a:ext cx="5400600" cy="1924116"/>
          </a:xfrm>
          <a:prstGeom prst="rect">
            <a:avLst/>
          </a:prstGeom>
          <a:solidFill>
            <a:srgbClr val="002060"/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FFC000"/>
                </a:solidFill>
              </a:rPr>
              <a:t>Infinitiv je neurčitý tvar </a:t>
            </a:r>
          </a:p>
          <a:p>
            <a:pPr algn="r"/>
            <a:r>
              <a:rPr lang="cs-CZ" sz="3200" b="1" dirty="0" smtClean="0">
                <a:solidFill>
                  <a:srgbClr val="FFC000"/>
                </a:solidFill>
              </a:rPr>
              <a:t>– není možné</a:t>
            </a:r>
          </a:p>
          <a:p>
            <a:pPr algn="r"/>
            <a:r>
              <a:rPr lang="cs-CZ" sz="3200" b="1" dirty="0" smtClean="0">
                <a:solidFill>
                  <a:srgbClr val="FFC000"/>
                </a:solidFill>
              </a:rPr>
              <a:t>    u něj určit ani osobu, </a:t>
            </a:r>
          </a:p>
          <a:p>
            <a:pPr algn="r"/>
            <a:r>
              <a:rPr lang="cs-CZ" sz="3200" b="1" dirty="0" smtClean="0">
                <a:solidFill>
                  <a:srgbClr val="FFC000"/>
                </a:solidFill>
              </a:rPr>
              <a:t>ani číslo a ani čas.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Alena T\Local Settings\Temporary Internet Files\Content.IE5\BEOPWMS8\MC90043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8064" y="4067869"/>
            <a:ext cx="1866900" cy="1473200"/>
          </a:xfrm>
          <a:prstGeom prst="rect">
            <a:avLst/>
          </a:prstGeom>
          <a:noFill/>
        </p:spPr>
      </p:pic>
      <p:pic>
        <p:nvPicPr>
          <p:cNvPr id="1027" name="Picture 3" descr="C:\Documents and Settings\Alena T\Local Settings\Temporary Internet Files\Content.IE5\BEOPWMS8\MC9003588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6616" y="3851845"/>
            <a:ext cx="1816913" cy="1540764"/>
          </a:xfrm>
          <a:prstGeom prst="rect">
            <a:avLst/>
          </a:prstGeom>
          <a:noFill/>
        </p:spPr>
      </p:pic>
      <p:pic>
        <p:nvPicPr>
          <p:cNvPr id="1028" name="Picture 4" descr="C:\Documents and Settings\Alena T\Local Settings\Temporary Internet Files\Content.IE5\EQZNP7W4\MC9002320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136772"/>
            <a:ext cx="1991762" cy="14229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2" grpId="0" animBg="1"/>
      <p:bldP spid="23" grpId="0" animBg="1"/>
      <p:bldP spid="24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 pomocnými slovíčky určíme čas sloves hravě: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1763613"/>
            <a:ext cx="9433048" cy="55027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Určete čas sloves v tabulce:</a:t>
            </a:r>
            <a:endParaRPr lang="cs-CZ" sz="3200" b="1" dirty="0">
              <a:solidFill>
                <a:srgbClr val="FFC000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2483693"/>
          <a:ext cx="9361041" cy="4752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0347"/>
                <a:gridCol w="2280253"/>
                <a:gridCol w="3960441"/>
              </a:tblGrid>
              <a:tr h="593328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Pomocné slovíčko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59923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skáče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tleskal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řekneš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nesli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půjdou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volal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budeme kreslit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 pomocnými slovíčky určíme čas sloves hravě: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1763613"/>
            <a:ext cx="9433048" cy="55027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Určete čas sloves v tabulce – řešení:</a:t>
            </a:r>
            <a:endParaRPr lang="cs-CZ" sz="3200" b="1" dirty="0">
              <a:solidFill>
                <a:srgbClr val="FFC000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2483693"/>
          <a:ext cx="9361041" cy="4752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0347"/>
                <a:gridCol w="2280253"/>
                <a:gridCol w="3960441"/>
              </a:tblGrid>
              <a:tr h="593328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Pomocné slovíčko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59923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skáče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teď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přítomný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tleskal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včera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minulý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řekneš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zítra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budoucí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nesli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včera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minulý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půjdou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zítra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budoucí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volal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včera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minulý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9332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budeme kreslit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zítra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budoucí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672160" y="3203773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72160" y="4355901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72160" y="3779837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72160" y="4931965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72160" y="5508029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72160" y="6084093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72160" y="6660157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pro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třetí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PhDr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Ladislav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Dvorský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Ilustrace:Kateřina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Lovis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naklad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Alter, 2001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MÜHLHAUSEROVÁ a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kol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3 -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učebnice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pro 3.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Brno: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Nová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škola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>obrázky: www.office.</a:t>
            </a:r>
            <a:r>
              <a:rPr lang="cs-CZ" sz="1800" dirty="0" err="1" smtClean="0">
                <a:solidFill>
                  <a:schemeClr val="bg1">
                    <a:lumMod val="95000"/>
                  </a:schemeClr>
                </a:solidFill>
              </a:rPr>
              <a:t>microsoft.com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1049</TotalTime>
  <Words>472</Words>
  <Application>Microsoft Office PowerPoint</Application>
  <PresentationFormat>Vlastní</PresentationFormat>
  <Paragraphs>134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 </vt:lpstr>
      <vt:lpstr>Dokážete rozdělit slovesa                               do tří skupin?</vt:lpstr>
      <vt:lpstr>Prezentace aplikace PowerPoint</vt:lpstr>
      <vt:lpstr>Prezentace aplikace PowerPoint</vt:lpstr>
      <vt:lpstr>Prezentace aplikace PowerPoint</vt:lpstr>
      <vt:lpstr>Prezentace aplikace PowerPoint</vt:lpstr>
      <vt:lpstr>S pomocnými slovíčky určíme čas sloves hravě:</vt:lpstr>
      <vt:lpstr>S pomocnými slovíčky určíme čas sloves hravě:</vt:lpstr>
      <vt:lpstr>Zdroje: učebnice:  Český jazyk pro třetí ročník, PhDr. Ladislav Dvorský, Ilustrace:Kateřina Lovis, naklad. Alter, 2001 MÜHLHAUSEROVÁ a kol. Český jazyk 3 - učebnice pro 3. ročník. Brno: Nová škola, 2003, ISBN 80-7289-088-3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- čas, infinitiv</dc:title>
  <dc:subject>Český jazyk</dc:subject>
  <dc:creator>Mgr. Jana Kneřová</dc:creator>
  <cp:lastModifiedBy>Jana Kneřová</cp:lastModifiedBy>
  <cp:revision>133</cp:revision>
  <cp:lastPrinted>1601-01-01T00:00:00Z</cp:lastPrinted>
  <dcterms:created xsi:type="dcterms:W3CDTF">2011-08-21T18:05:50Z</dcterms:created>
  <dcterms:modified xsi:type="dcterms:W3CDTF">2013-01-14T09:52:43Z</dcterms:modified>
  <cp:category>Slovní druhy</cp:category>
</cp:coreProperties>
</file>