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1"/>
  </p:notesMasterIdLst>
  <p:sldIdLst>
    <p:sldId id="256" r:id="rId2"/>
    <p:sldId id="257" r:id="rId3"/>
    <p:sldId id="260" r:id="rId4"/>
    <p:sldId id="300" r:id="rId5"/>
    <p:sldId id="296" r:id="rId6"/>
    <p:sldId id="297" r:id="rId7"/>
    <p:sldId id="280" r:id="rId8"/>
    <p:sldId id="301" r:id="rId9"/>
    <p:sldId id="272" r:id="rId10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3305"/>
    <a:srgbClr val="008000"/>
    <a:srgbClr val="5F5F5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-7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7599406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Odpovědi vždy až po kliknutí</a:t>
            </a:r>
            <a:r>
              <a:rPr lang="cs-CZ" baseline="0" dirty="0" smtClean="0"/>
              <a:t> – žáci mohou sami hledat odpověď.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Odkrývání</a:t>
            </a:r>
            <a:r>
              <a:rPr lang="cs-CZ" baseline="0" dirty="0" smtClean="0"/>
              <a:t> po řadách, nebo prostě jen klikáním.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Odlišné barvy šipek zvoleny jen kvůli přehlednosti,</a:t>
            </a:r>
            <a:r>
              <a:rPr lang="cs-CZ" baseline="0" dirty="0" smtClean="0"/>
              <a:t> ale je možné je využít – vytvořte větu, kde budou obě slova, která jsou spojena bílou šipkou atd. Ideální je klikání na vybraný výsledek.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jsou naváděni vhodnými otázkami k dané vlastnosti.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vytisknout i jako pracovní list,</a:t>
            </a:r>
            <a:r>
              <a:rPr lang="cs-CZ" baseline="0" dirty="0" smtClean="0"/>
              <a:t> zadat za domácí úkol, řešit ve skupinách…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Postupné odkrývání řešení kliknutím.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8000">
              <a:schemeClr val="accent6">
                <a:lumMod val="50000"/>
              </a:schemeClr>
            </a:gs>
            <a:gs pos="99000">
              <a:srgbClr val="D49E6C"/>
            </a:gs>
            <a:gs pos="36000">
              <a:srgbClr val="A65528"/>
            </a:gs>
            <a:gs pos="64000">
              <a:srgbClr val="66301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8048680"/>
              </p:ext>
            </p:extLst>
          </p:nvPr>
        </p:nvGraphicFramePr>
        <p:xfrm>
          <a:off x="935856" y="2627709"/>
          <a:ext cx="8496944" cy="3960439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02944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VY_32_INOVACE_15_ČJ_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Příslovce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86089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příslovci.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třídí, určují, tvoří příslovce z přídavných jmen.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80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75816" y="1691605"/>
            <a:ext cx="9001000" cy="3527119"/>
          </a:xfrm>
          <a:prstGeom prst="rect">
            <a:avLst/>
          </a:prstGeom>
          <a:solidFill>
            <a:srgbClr val="6B3305"/>
          </a:solidFill>
          <a:ln>
            <a:solidFill>
              <a:srgbClr val="FFC000"/>
            </a:solidFill>
          </a:ln>
        </p:spPr>
        <p:txBody>
          <a:bodyPr wrap="square" lIns="91440" tIns="45720" rIns="91440" bIns="45720">
            <a:spAutoFit/>
          </a:bodyPr>
          <a:lstStyle/>
          <a:p>
            <a:endParaRPr lang="cs-CZ" sz="12000" b="1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r>
              <a:rPr lang="cs-CZ" sz="12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PŘÍSLOVCE</a:t>
            </a:r>
          </a:p>
        </p:txBody>
      </p:sp>
      <p:pic>
        <p:nvPicPr>
          <p:cNvPr id="7" name="Obrázek 6" descr="a-letadlo 1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72360" y="539477"/>
            <a:ext cx="2116063" cy="2070393"/>
          </a:xfrm>
          <a:prstGeom prst="rect">
            <a:avLst/>
          </a:prstGeom>
        </p:spPr>
      </p:pic>
      <p:pic>
        <p:nvPicPr>
          <p:cNvPr id="8" name="Obrázek 7" descr="běh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7824" y="4859957"/>
            <a:ext cx="2016224" cy="2276381"/>
          </a:xfrm>
          <a:prstGeom prst="rect">
            <a:avLst/>
          </a:prstGeom>
        </p:spPr>
      </p:pic>
      <p:pic>
        <p:nvPicPr>
          <p:cNvPr id="9" name="Obrázek 8" descr="nakopnutý míč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12520" y="4859957"/>
            <a:ext cx="2376264" cy="2376264"/>
          </a:xfrm>
          <a:prstGeom prst="rect">
            <a:avLst/>
          </a:prstGeom>
        </p:spPr>
      </p:pic>
      <p:pic>
        <p:nvPicPr>
          <p:cNvPr id="12" name="Obrázek 11" descr="blesk.2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0" y="683493"/>
            <a:ext cx="2681696" cy="21735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Alena T\Local Settings\Temporary Internet Files\Content.IE5\01G1XPGU\MP900406526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92640" y="5003973"/>
            <a:ext cx="1881313" cy="1244900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27" name="Picture 3" descr="C:\Documents and Settings\Alena T\Local Settings\Temporary Internet Files\Content.IE5\BEOPWMS8\MP9004026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10268" y="1691605"/>
            <a:ext cx="2161084" cy="1440160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Přídavná jména jsou slova, která určují: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7784" y="4067869"/>
            <a:ext cx="1553630" cy="95103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čas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5776" y="2123653"/>
            <a:ext cx="2961067" cy="95103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b="1" dirty="0" smtClean="0">
                <a:solidFill>
                  <a:srgbClr val="FFC000"/>
                </a:solidFill>
              </a:rPr>
              <a:t>způsob</a:t>
            </a:r>
            <a:endParaRPr lang="cs-CZ" sz="60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43968" y="4067869"/>
            <a:ext cx="3528392" cy="1008289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6B3305"/>
                </a:solidFill>
                <a:latin typeface="Arial Black" pitchFamily="34" charset="0"/>
              </a:rPr>
              <a:t>Ptáme se na ně otázkou  </a:t>
            </a:r>
            <a:r>
              <a:rPr lang="cs-CZ" sz="4400" b="1" dirty="0" smtClean="0">
                <a:solidFill>
                  <a:srgbClr val="6B3305"/>
                </a:solidFill>
                <a:latin typeface="Arial Black" pitchFamily="34" charset="0"/>
              </a:rPr>
              <a:t>KDY?</a:t>
            </a:r>
            <a:endParaRPr lang="cs-CZ" sz="4400" b="1" dirty="0">
              <a:solidFill>
                <a:srgbClr val="6B3305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12120" y="2123653"/>
            <a:ext cx="3528392" cy="1008289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6B3305"/>
                </a:solidFill>
                <a:latin typeface="Arial Black" pitchFamily="34" charset="0"/>
              </a:rPr>
              <a:t>Ptáme se na ně otázkou  </a:t>
            </a:r>
            <a:r>
              <a:rPr lang="cs-CZ" sz="4400" b="1" dirty="0" smtClean="0">
                <a:solidFill>
                  <a:srgbClr val="6B3305"/>
                </a:solidFill>
                <a:latin typeface="Arial Black" pitchFamily="34" charset="0"/>
              </a:rPr>
              <a:t>JAK?</a:t>
            </a:r>
            <a:endParaRPr lang="cs-CZ" sz="4400" b="1" dirty="0">
              <a:solidFill>
                <a:srgbClr val="6B3305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7784" y="5652045"/>
            <a:ext cx="2160240" cy="865173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C000"/>
                </a:solidFill>
              </a:rPr>
              <a:t>místo</a:t>
            </a:r>
            <a:endParaRPr lang="cs-CZ" sz="54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92040" y="5724053"/>
            <a:ext cx="3960440" cy="1008289"/>
          </a:xfrm>
          <a:prstGeom prst="rect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6B3305"/>
                </a:solidFill>
                <a:latin typeface="Arial Black" pitchFamily="34" charset="0"/>
              </a:rPr>
              <a:t>Ptáme se na ně otázkou  </a:t>
            </a:r>
            <a:r>
              <a:rPr lang="cs-CZ" sz="4400" b="1" dirty="0" smtClean="0">
                <a:solidFill>
                  <a:srgbClr val="6B3305"/>
                </a:solidFill>
                <a:latin typeface="Arial Black" pitchFamily="34" charset="0"/>
              </a:rPr>
              <a:t>KDE? KAM?</a:t>
            </a:r>
            <a:endParaRPr lang="cs-CZ" sz="4400" b="1" dirty="0">
              <a:solidFill>
                <a:srgbClr val="6B3305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12520" y="2915741"/>
            <a:ext cx="2520280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Jak je venku?</a:t>
            </a:r>
            <a:endParaRPr lang="cs-CZ" sz="24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92440" y="3491805"/>
            <a:ext cx="3168352" cy="4358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PĚKNĚ, TEPLO…</a:t>
            </a:r>
            <a:endParaRPr lang="cs-CZ" sz="24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44368" y="4499917"/>
            <a:ext cx="3456384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Kdy půjdeš plavat?</a:t>
            </a:r>
            <a:endParaRPr lang="cs-CZ" sz="24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544368" y="5075981"/>
            <a:ext cx="2664296" cy="4358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DNES, ZÍTRA…</a:t>
            </a:r>
            <a:endParaRPr lang="cs-CZ" sz="24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88384" y="6876181"/>
            <a:ext cx="3384376" cy="4358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BLÍZKO, DALEKO…</a:t>
            </a:r>
            <a:endParaRPr lang="cs-CZ" sz="24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24488" y="6300117"/>
            <a:ext cx="2808559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  <a:latin typeface="Arial Black" pitchFamily="34" charset="0"/>
              </a:rPr>
              <a:t>Kde bydlí teta?</a:t>
            </a:r>
            <a:endParaRPr lang="cs-CZ" sz="24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Odkryj příslovce pod beruškou                     a vytvoř na ně otázku: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1840" y="255570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dobře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55936" y="4139877"/>
            <a:ext cx="1944216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šikovně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9872" y="579606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pilně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48224" y="543602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vlevo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48224" y="3131765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doma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28544" y="507598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pozdě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2560" y="2483693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nahoře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2050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547589"/>
            <a:ext cx="3024088" cy="2828935"/>
          </a:xfrm>
          <a:prstGeom prst="rect">
            <a:avLst/>
          </a:prstGeom>
          <a:noFill/>
        </p:spPr>
      </p:pic>
      <p:pic>
        <p:nvPicPr>
          <p:cNvPr id="20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184147">
            <a:off x="6739869" y="1434760"/>
            <a:ext cx="3024088" cy="2828935"/>
          </a:xfrm>
          <a:prstGeom prst="rect">
            <a:avLst/>
          </a:prstGeom>
          <a:noFill/>
        </p:spPr>
      </p:pic>
      <p:pic>
        <p:nvPicPr>
          <p:cNvPr id="23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4730740"/>
            <a:ext cx="3024088" cy="2828935"/>
          </a:xfrm>
          <a:prstGeom prst="rect">
            <a:avLst/>
          </a:prstGeom>
          <a:noFill/>
        </p:spPr>
      </p:pic>
      <p:pic>
        <p:nvPicPr>
          <p:cNvPr id="24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851754">
            <a:off x="6653995" y="4125466"/>
            <a:ext cx="3024088" cy="2828935"/>
          </a:xfrm>
          <a:prstGeom prst="rect">
            <a:avLst/>
          </a:prstGeom>
          <a:noFill/>
        </p:spPr>
      </p:pic>
      <p:pic>
        <p:nvPicPr>
          <p:cNvPr id="25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00152" y="4211885"/>
            <a:ext cx="3024088" cy="2828935"/>
          </a:xfrm>
          <a:prstGeom prst="rect">
            <a:avLst/>
          </a:prstGeom>
          <a:noFill/>
        </p:spPr>
      </p:pic>
      <p:pic>
        <p:nvPicPr>
          <p:cNvPr id="26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2897" y="2843733"/>
            <a:ext cx="3101063" cy="2900943"/>
          </a:xfrm>
          <a:prstGeom prst="rect">
            <a:avLst/>
          </a:prstGeom>
          <a:noFill/>
        </p:spPr>
      </p:pic>
      <p:pic>
        <p:nvPicPr>
          <p:cNvPr id="27" name="Picture 2" descr="C:\Documents and Settings\Alena T\Local Settings\Temporary Internet Files\Content.IE5\SDLE6Y7K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820055">
            <a:off x="3566024" y="1983907"/>
            <a:ext cx="3024088" cy="2828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2500" lnSpcReduction="10000"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  <a:ea typeface="+mj-ea"/>
                <a:cs typeface="+mj-cs"/>
              </a:rPr>
              <a:t>Spoj správné dvojice,</a:t>
            </a: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  <a:ea typeface="+mj-ea"/>
                <a:cs typeface="+mj-cs"/>
              </a:rPr>
              <a:t>slova protikladná: </a:t>
            </a:r>
          </a:p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3808" y="1979637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brzo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2771725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vlevo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4427909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tiše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3808" y="3635821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nahoru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3808" y="5219997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dovnitř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3808" y="6012085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blízko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3808" y="6804173"/>
            <a:ext cx="1800200" cy="55027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  <a:latin typeface="Arial Black" pitchFamily="34" charset="0"/>
              </a:rPr>
              <a:t>pěkně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896296" y="1979637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hlasitě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896296" y="6732165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ven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896296" y="6012085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dolů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96296" y="5219997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ošklivě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96296" y="4427909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pozdě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96296" y="3635821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vpravo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96296" y="2771725"/>
            <a:ext cx="1944216" cy="55027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daleko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47" name="Přímá spojovací šipka 46"/>
          <p:cNvCxnSpPr/>
          <p:nvPr/>
        </p:nvCxnSpPr>
        <p:spPr>
          <a:xfrm>
            <a:off x="2448024" y="2267669"/>
            <a:ext cx="2304256" cy="2376264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2448024" y="3059757"/>
            <a:ext cx="2376264" cy="864096"/>
          </a:xfrm>
          <a:prstGeom prst="straightConnector1">
            <a:avLst/>
          </a:prstGeom>
          <a:ln w="38100">
            <a:solidFill>
              <a:schemeClr val="bg1">
                <a:lumMod val="8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2520032" y="3923853"/>
            <a:ext cx="2232248" cy="2448272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flipV="1">
            <a:off x="2376016" y="2267669"/>
            <a:ext cx="2376264" cy="2448272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>
            <a:off x="2448024" y="5508029"/>
            <a:ext cx="2304256" cy="158417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flipV="1">
            <a:off x="2376016" y="3275781"/>
            <a:ext cx="2304256" cy="309634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šipka 59"/>
          <p:cNvCxnSpPr/>
          <p:nvPr/>
        </p:nvCxnSpPr>
        <p:spPr>
          <a:xfrm flipV="1">
            <a:off x="2376016" y="5508029"/>
            <a:ext cx="2376264" cy="1584176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3" name="Picture 7" descr="C:\Documents and Settings\Alena T\Local Settings\Temporary Internet Files\Content.IE5\01G1XPGU\MC9003433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56536" y="4715941"/>
            <a:ext cx="2865730" cy="25854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00206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2500" lnSpcReduction="10000"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Míče, na kterých jsou příslovce, kopněte do branky </a:t>
            </a:r>
            <a:r>
              <a:rPr kumimoji="0" lang="cs-CZ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(řešte po sloupcích zleva)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uLnTx/>
                <a:uFillTx/>
                <a:latin typeface="Arial Black" pitchFamily="34" charset="0"/>
                <a:ea typeface="+mj-ea"/>
                <a:cs typeface="+mj-cs"/>
              </a:rPr>
              <a:t>: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3074" name="Picture 2" descr="C:\Documents and Settings\Alena T\Local Settings\Temporary Internet Files\Content.IE5\01G1XPGU\MC9001998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87784" y="1619597"/>
            <a:ext cx="3245581" cy="3347790"/>
          </a:xfrm>
          <a:prstGeom prst="rect">
            <a:avLst/>
          </a:prstGeom>
          <a:noFill/>
        </p:spPr>
      </p:pic>
      <p:grpSp>
        <p:nvGrpSpPr>
          <p:cNvPr id="23" name="Skupina 22"/>
          <p:cNvGrpSpPr/>
          <p:nvPr/>
        </p:nvGrpSpPr>
        <p:grpSpPr>
          <a:xfrm>
            <a:off x="0" y="5292005"/>
            <a:ext cx="2506588" cy="2506588"/>
            <a:chOff x="791840" y="4715941"/>
            <a:chExt cx="2506588" cy="2506588"/>
          </a:xfrm>
        </p:grpSpPr>
        <p:pic>
          <p:nvPicPr>
            <p:cNvPr id="15" name="Obrázek 14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22" name="TextovéPole 21"/>
            <p:cNvSpPr txBox="1"/>
            <p:nvPr/>
          </p:nvSpPr>
          <p:spPr>
            <a:xfrm>
              <a:off x="1439664" y="5219997"/>
              <a:ext cx="1165704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tady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574037" y="5219997"/>
            <a:ext cx="2506588" cy="2506588"/>
            <a:chOff x="791840" y="4715941"/>
            <a:chExt cx="2506588" cy="2506588"/>
          </a:xfrm>
        </p:grpSpPr>
        <p:pic>
          <p:nvPicPr>
            <p:cNvPr id="25" name="Obrázek 24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26" name="TextovéPole 25"/>
            <p:cNvSpPr txBox="1"/>
            <p:nvPr/>
          </p:nvSpPr>
          <p:spPr>
            <a:xfrm>
              <a:off x="1295896" y="5219997"/>
              <a:ext cx="1529586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Umíte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744168" y="1403573"/>
            <a:ext cx="2506588" cy="2506588"/>
            <a:chOff x="791840" y="4715941"/>
            <a:chExt cx="2506588" cy="2506588"/>
          </a:xfrm>
        </p:grpSpPr>
        <p:pic>
          <p:nvPicPr>
            <p:cNvPr id="28" name="Obrázek 27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29" name="TextovéPole 28"/>
            <p:cNvSpPr txBox="1"/>
            <p:nvPr/>
          </p:nvSpPr>
          <p:spPr>
            <a:xfrm>
              <a:off x="1655936" y="5219997"/>
              <a:ext cx="641522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to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7704608" y="1331565"/>
            <a:ext cx="2506588" cy="2506588"/>
            <a:chOff x="791840" y="4715941"/>
            <a:chExt cx="2506588" cy="2506588"/>
          </a:xfrm>
        </p:grpSpPr>
        <p:pic>
          <p:nvPicPr>
            <p:cNvPr id="31" name="Obrázek 30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32" name="TextovéPole 31"/>
            <p:cNvSpPr txBox="1"/>
            <p:nvPr/>
          </p:nvSpPr>
          <p:spPr>
            <a:xfrm>
              <a:off x="1583928" y="5219997"/>
              <a:ext cx="732893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na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1943968" y="5292005"/>
            <a:ext cx="2506588" cy="2506588"/>
            <a:chOff x="791840" y="4715941"/>
            <a:chExt cx="2506588" cy="2506588"/>
          </a:xfrm>
        </p:grpSpPr>
        <p:pic>
          <p:nvPicPr>
            <p:cNvPr id="34" name="Obrázek 33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35" name="TextovéPole 34"/>
            <p:cNvSpPr txBox="1"/>
            <p:nvPr/>
          </p:nvSpPr>
          <p:spPr>
            <a:xfrm>
              <a:off x="1295896" y="5292005"/>
              <a:ext cx="1468672" cy="3785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C00000"/>
                  </a:solidFill>
                  <a:latin typeface="Arial Black" pitchFamily="34" charset="0"/>
                </a:rPr>
                <a:t>jedničku.</a:t>
              </a:r>
              <a:endParaRPr lang="cs-CZ" sz="20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744168" y="3419797"/>
            <a:ext cx="2506588" cy="2506588"/>
            <a:chOff x="791840" y="4715941"/>
            <a:chExt cx="2506588" cy="2506588"/>
          </a:xfrm>
        </p:grpSpPr>
        <p:pic>
          <p:nvPicPr>
            <p:cNvPr id="37" name="Obrázek 36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38" name="TextovéPole 37"/>
            <p:cNvSpPr txBox="1"/>
            <p:nvPr/>
          </p:nvSpPr>
          <p:spPr>
            <a:xfrm>
              <a:off x="1295896" y="5219997"/>
              <a:ext cx="1446806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včera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5760392" y="1475581"/>
            <a:ext cx="2506588" cy="2506588"/>
            <a:chOff x="791840" y="4715941"/>
            <a:chExt cx="2506588" cy="2506588"/>
          </a:xfrm>
        </p:grpSpPr>
        <p:pic>
          <p:nvPicPr>
            <p:cNvPr id="40" name="Obrázek 39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41" name="TextovéPole 40"/>
            <p:cNvSpPr txBox="1"/>
            <p:nvPr/>
          </p:nvSpPr>
          <p:spPr>
            <a:xfrm>
              <a:off x="1223888" y="5219997"/>
              <a:ext cx="1489831" cy="49308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C00000"/>
                  </a:solidFill>
                  <a:latin typeface="Arial Black" pitchFamily="34" charset="0"/>
                </a:rPr>
                <a:t>vpravo</a:t>
              </a:r>
              <a:endParaRPr lang="cs-CZ" sz="28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574037" y="3275781"/>
            <a:ext cx="2506588" cy="2506588"/>
            <a:chOff x="791840" y="4715941"/>
            <a:chExt cx="2506588" cy="2506588"/>
          </a:xfrm>
        </p:grpSpPr>
        <p:pic>
          <p:nvPicPr>
            <p:cNvPr id="43" name="Obrázek 42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44" name="TextovéPole 43"/>
            <p:cNvSpPr txBox="1"/>
            <p:nvPr/>
          </p:nvSpPr>
          <p:spPr>
            <a:xfrm>
              <a:off x="1498475" y="5219997"/>
              <a:ext cx="1237839" cy="6647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  <a:latin typeface="Arial Black" pitchFamily="34" charset="0"/>
                </a:rPr>
                <a:t>tiše</a:t>
              </a:r>
              <a:endParaRPr lang="cs-CZ" sz="40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816176" y="5292005"/>
            <a:ext cx="2506588" cy="2506588"/>
            <a:chOff x="791840" y="4715941"/>
            <a:chExt cx="2506588" cy="2506588"/>
          </a:xfrm>
        </p:grpSpPr>
        <p:pic>
          <p:nvPicPr>
            <p:cNvPr id="46" name="Obrázek 45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47" name="TextovéPole 46"/>
            <p:cNvSpPr txBox="1"/>
            <p:nvPr/>
          </p:nvSpPr>
          <p:spPr>
            <a:xfrm>
              <a:off x="1223888" y="5219997"/>
              <a:ext cx="1514132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česky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688384" y="5292005"/>
            <a:ext cx="2506588" cy="2506588"/>
            <a:chOff x="791840" y="4715941"/>
            <a:chExt cx="2506588" cy="2506588"/>
          </a:xfrm>
        </p:grpSpPr>
        <p:pic>
          <p:nvPicPr>
            <p:cNvPr id="49" name="Obrázek 48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50" name="TextovéPole 49"/>
            <p:cNvSpPr txBox="1"/>
            <p:nvPr/>
          </p:nvSpPr>
          <p:spPr>
            <a:xfrm>
              <a:off x="1511920" y="5292005"/>
              <a:ext cx="1005403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líně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688384" y="3347789"/>
            <a:ext cx="2506588" cy="2506588"/>
            <a:chOff x="791840" y="4715941"/>
            <a:chExt cx="2506588" cy="2506588"/>
          </a:xfrm>
        </p:grpSpPr>
        <p:pic>
          <p:nvPicPr>
            <p:cNvPr id="52" name="Obrázek 51" descr="míč.PN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1840" y="4715941"/>
              <a:ext cx="2506588" cy="2506588"/>
            </a:xfrm>
            <a:prstGeom prst="rect">
              <a:avLst/>
            </a:prstGeom>
          </p:spPr>
        </p:pic>
        <p:sp>
          <p:nvSpPr>
            <p:cNvPr id="53" name="TextovéPole 52"/>
            <p:cNvSpPr txBox="1"/>
            <p:nvPr/>
          </p:nvSpPr>
          <p:spPr>
            <a:xfrm>
              <a:off x="1295896" y="5219997"/>
              <a:ext cx="1417376" cy="55027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00000"/>
                  </a:solidFill>
                  <a:latin typeface="Arial Black" pitchFamily="34" charset="0"/>
                </a:rPr>
                <a:t>doma</a:t>
              </a:r>
              <a:endParaRPr lang="cs-CZ" sz="3200" b="1" dirty="0">
                <a:solidFill>
                  <a:srgbClr val="C00000"/>
                </a:solidFill>
                <a:latin typeface="Arial Black" pitchFamily="34" charset="0"/>
              </a:endParaRPr>
            </a:p>
          </p:txBody>
        </p:sp>
      </p:grpSp>
      <p:sp>
        <p:nvSpPr>
          <p:cNvPr id="54" name="TextovéPole 53"/>
          <p:cNvSpPr txBox="1"/>
          <p:nvPr/>
        </p:nvSpPr>
        <p:spPr>
          <a:xfrm>
            <a:off x="1871960" y="4067869"/>
            <a:ext cx="5544616" cy="1466171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Zbylé míče sestavte tak, abyste dostali větu.</a:t>
            </a:r>
            <a:endParaRPr lang="cs-CZ" sz="3200" b="1" dirty="0">
              <a:solidFill>
                <a:srgbClr val="0080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4349E-6 -5.94963E-6 C 0.01102 -0.01428 0.01811 -0.01596 0.0318 -0.02498 C 0.03354 -0.02624 0.0348 -0.02855 0.03653 -0.02981 C 0.0444 -0.03589 0.05338 -0.04072 0.06125 -0.04702 C 0.06912 -0.05331 0.07479 -0.0636 0.08361 -0.06737 C 0.08833 -0.07136 0.09353 -0.07451 0.09888 -0.07682 C 0.10486 -0.08206 0.11006 -0.08941 0.11667 -0.09256 C 0.12297 -0.10095 0.13053 -0.10893 0.13777 -0.11606 C 0.14076 -0.12739 0.15179 -0.13159 0.15777 -0.13957 C 0.16234 -0.14565 0.15997 -0.14313 0.16485 -0.14754 C 0.16706 -0.15552 0.1647 -0.14964 0.17084 -0.15698 C 0.17336 -0.15992 0.17792 -0.16622 0.17792 -0.16622 C 0.17934 -0.17419 0.18154 -0.18007 0.18249 -0.18825 C 0.1817 -0.20022 0.18123 -0.21239 0.18029 -0.22435 C 0.1795 -0.23442 0.17493 -0.24366 0.17194 -0.25268 C 0.17052 -0.25667 0.16989 -0.26129 0.16848 -0.26527 C 0.16454 -0.27577 0.15887 -0.28563 0.15541 -0.29654 C 0.15084 -0.31123 0.14848 -0.32404 0.13903 -0.33432 C 0.1362 -0.34355 0.13415 -0.34712 0.12958 -0.35468 C 0.12486 -0.36244 0.12203 -0.37167 0.11778 -0.37986 C 0.11415 -0.38679 0.10943 -0.40127 0.10486 -0.40651 C 0.1036 -0.40798 0.10156 -0.40819 0.10014 -0.40966 C 0.09337 -0.41701 0.08314 -0.43212 0.07888 -0.44261 " pathEditMode="relative" ptsTypes="ffffffffffffffffffffff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6755E-6 -2.4554E-6 C -0.01197 0.00525 -0.02393 0.00651 -0.03653 0.00777 C -0.09101 0.00504 -0.08534 0.00546 -0.12014 -0.00168 C -0.13494 -0.00944 -0.151 -0.01364 -0.16612 -0.02036 C -0.1721 -0.02308 -0.17745 -0.02791 -0.18375 -0.0298 C -0.19115 -0.0361 -0.19902 -0.04029 -0.20737 -0.04407 C -0.21036 -0.04701 -0.21398 -0.04869 -0.21682 -0.05184 C -0.22784 -0.06359 -0.2387 -0.07765 -0.24736 -0.09255 C -0.25555 -0.1064 -0.26279 -0.12109 -0.27208 -0.13347 C -0.28563 -0.15152 -0.27035 -0.13725 -0.28043 -0.14606 C -0.28311 -0.15131 -0.28185 -0.14921 -0.28389 -0.15236 " pathEditMode="relative" ptsTypes="ffffffffffA">
                                      <p:cBhvr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8995E-6 -6.04407E-6 C -0.00221 -0.0019 -0.0085 -0.00672 -0.01055 -0.00945 C -0.01559 -0.01596 -0.01716 -0.02015 -0.02346 -0.02519 C -0.02504 -0.02834 -0.0263 -0.0317 -0.02819 -0.03463 C -0.02992 -0.03757 -0.03244 -0.03946 -0.03417 -0.0424 C -0.03496 -0.04366 -0.03464 -0.04576 -0.03527 -0.04723 C -0.03842 -0.05373 -0.04236 -0.05961 -0.04582 -0.0659 C -0.04787 -0.06947 -0.04976 -0.07325 -0.0518 -0.07703 C -0.05259 -0.0785 -0.05417 -0.08164 -0.05417 -0.08164 C -0.057 -0.09444 -0.05448 -0.085 -0.06597 -0.10683 L -0.06597 -0.10683 C -0.07054 -0.12152 -0.07747 -0.13957 -0.08597 -0.15069 C -0.09369 -0.17126 -0.10266 -0.1872 -0.11305 -0.20567 C -0.11431 -0.20777 -0.11652 -0.20861 -0.11778 -0.2105 C -0.12486 -0.22099 -0.13006 -0.23212 -0.13888 -0.2403 C -0.16675 -0.26611 -0.19981 -0.27829 -0.22611 -0.30767 C -0.23335 -0.31585 -0.23996 -0.3232 -0.2461 -0.33285 C -0.24957 -0.33831 -0.25398 -0.34901 -0.25791 -0.35321 C -0.2598 -0.35531 -0.26201 -0.35698 -0.26374 -0.3595 C -0.27586 -0.37734 -0.26594 -0.3679 -0.27445 -0.37524 C -0.27775 -0.38196 -0.28043 -0.38888 -0.28389 -0.3956 C -0.28421 -0.39728 -0.285 -0.40043 -0.285 -0.40043 " pathEditMode="relative" ptsTypes="fffffffffFfffffffffffA">
                                      <p:cBhvr>
                                        <p:cTn id="2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3179E-6 -9.12907E-7 C -0.01055 0.01091 -0.02268 0.01972 -0.03417 0.0298 C -0.04441 0.03861 -0.05543 0.05099 -0.06708 0.05666 C -0.07637 0.06862 -0.08975 0.07555 -0.10125 0.08331 C -0.10534 0.09129 -0.11684 0.09506 -0.12361 0.10052 C -0.12471 0.10157 -0.13857 0.11374 -0.1414 0.11626 C -0.14581 0.12004 -0.14707 0.11941 -0.15195 0.12256 C -0.16171 0.12906 -0.17147 0.13536 -0.18139 0.14123 C -0.19383 0.14858 -0.18076 0.14438 -0.1932 0.14753 C -0.21446 0.16012 -0.18895 0.14438 -0.20848 0.15865 C -0.21367 0.16243 -0.22186 0.16222 -0.22737 0.16327 C -0.24642 0.1725 -0.26736 0.17313 -0.28736 0.17586 C -0.3094 0.1746 -0.33192 0.17775 -0.35333 0.17125 C -0.3579 0.16999 -0.36105 0.16558 -0.36514 0.16327 C -0.37884 0.1553 -0.39065 0.14354 -0.40278 0.132 C -0.40671 0.12822 -0.41175 0.1257 -0.41584 0.12256 C -0.41994 0.11941 -0.42325 0.11416 -0.4275 0.11143 C -0.43505 0.1064 -0.44419 0.10598 -0.45222 0.10199 C -0.4582 0.09444 -0.4645 0.08961 -0.47237 0.08646 C -0.48009 0.07953 -0.47678 0.08184 -0.48166 0.07849 " pathEditMode="relative" ptsTypes="fffffffffffffffffffA">
                                      <p:cBhvr>
                                        <p:cTn id="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0066E-6 8.49948E-6 C -0.00552 0.00252 -0.01087 0.00462 -0.01654 0.0063 C -0.03056 0.01847 -0.04504 0.01344 -0.06252 0.01428 C -0.11621 0.02393 -0.15746 0.00861 -0.20738 0.00169 C -0.23352 -0.00986 -0.2595 -0.02245 -0.28626 -0.03126 C -0.29429 -0.03399 -0.30185 -0.03924 -0.30988 -0.04218 C -0.31697 -0.04805 -0.32468 -0.05204 -0.33224 -0.05645 C -0.33728 -0.05939 -0.34121 -0.06316 -0.34641 -0.06589 C -0.35098 -0.07072 -0.35602 -0.07366 -0.36042 -0.07848 C -0.36672 -0.08562 -0.37286 -0.09317 -0.38058 -0.09716 C -0.3938 -0.11122 -0.3757 -0.09296 -0.39113 -0.10514 C -0.40278 -0.11437 -0.41317 -0.12381 -0.4253 -0.13179 C -0.43033 -0.13515 -0.43301 -0.14039 -0.43821 -0.1427 C -0.43947 -0.14438 -0.44041 -0.14606 -0.44183 -0.14753 C -0.44403 -0.14984 -0.44876 -0.15382 -0.44876 -0.15382 C -0.45537 -0.16684 -0.44655 -0.15152 -0.45474 -0.16012 C -0.45584 -0.16117 -0.45616 -0.16348 -0.4571 -0.16474 C -0.45962 -0.16809 -0.46104 -0.16809 -0.46419 -0.16935 C -0.46576 -0.17082 -0.47127 -0.17355 -0.47127 -0.17565 " pathEditMode="relative" ptsTypes="ffffffffffffffffffA">
                                      <p:cBhvr>
                                        <p:cTn id="3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5651E-6 1.90976E-6 C -0.01339 -0.00231 -0.01733 -0.00252 -0.02945 -0.0063 C -0.03418 -0.00777 -0.04362 -0.01113 -0.04362 -0.01113 C -0.05528 -0.02036 -0.04299 -0.01197 -0.05764 -0.01742 C -0.06378 -0.01973 -0.06945 -0.0254 -0.07543 -0.02834 C -0.08881 -0.03484 -0.10204 -0.04219 -0.11542 -0.04869 C -0.12566 -0.05919 -0.11353 -0.04806 -0.13196 -0.05814 C -0.15148 -0.06884 -0.16896 -0.08542 -0.18958 -0.09276 C -0.2132 -0.11228 -0.23777 -0.13054 -0.26028 -0.15237 C -0.26768 -0.15971 -0.27493 -0.16748 -0.28264 -0.1744 C -0.29256 -0.18322 -0.30028 -0.18888 -0.30972 -0.19937 C -0.31492 -0.20504 -0.31744 -0.2084 -0.32263 -0.21365 C -0.32421 -0.21532 -0.32736 -0.21826 -0.32736 -0.21826 C -0.33271 -0.22918 -0.3494 -0.24198 -0.3568 -0.24806 C -0.36153 -0.25205 -0.36436 -0.25898 -0.36861 -0.2638 C -0.38388 -0.2808 -0.37774 -0.27493 -0.38625 -0.28269 C -0.39176 -0.29381 -0.38861 -0.29004 -0.39459 -0.29528 C -0.39711 -0.30599 -0.4042 -0.30808 -0.40987 -0.31564 C -0.41459 -0.32194 -0.41837 -0.32928 -0.42278 -0.336 C -0.42482 -0.33914 -0.42687 -0.34229 -0.42876 -0.34544 C -0.43081 -0.34901 -0.43459 -0.35635 -0.43459 -0.35635 C -0.43789 -0.36915 -0.44813 -0.38888 -0.45584 -0.39875 C -0.45757 -0.40315 -0.45899 -0.40777 -0.46167 -0.41134 " pathEditMode="relative" ptsTypes="ffffffffffffffffffffffA">
                                      <p:cBhvr>
                                        <p:cTn id="4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234E-6 4.7744E-6 C -0.00755 0.00671 -0.01464 0.01427 -0.02361 0.01741 C -0.03889 0.02917 -0.06046 0.04365 -0.07778 0.04722 C -0.09589 0.05939 -0.06361 0.03861 -0.09069 0.05183 C -0.09683 0.05477 -0.1025 0.05918 -0.10833 0.06296 C -0.11368 0.06631 -0.12013 0.06589 -0.12596 0.06757 C -0.14848 0.08268 -0.22169 0.07555 -0.2261 0.07555 C -0.26814 0.07387 -0.31018 0.07324 -0.35222 0.07072 C -0.37663 0.06925 -0.39946 0.05456 -0.42276 0.04722 C -0.43127 0.04071 -0.43725 0.03987 -0.44638 0.03462 C -0.45599 0.02917 -0.46622 0.02182 -0.47583 0.01574 C -0.49236 0.00524 -0.50622 -0.0105 -0.52291 -0.02036 C -0.53031 -0.0298 -0.53881 -0.03799 -0.54652 -0.04701 C -0.54857 -0.04932 -0.55015 -0.05247 -0.55235 -0.05478 C -0.55377 -0.05625 -0.55707 -0.06023 -0.55707 -0.05793 C -0.55707 -0.05541 -0.55424 -0.05331 -0.55235 -0.05331 C -0.55062 -0.05331 -0.55487 -0.05625 -0.55597 -0.05793 C -0.55692 -0.0594 -0.55739 -0.06128 -0.55833 -0.06275 C -0.56306 -0.06905 -0.56825 -0.07723 -0.57471 -0.07996 C -0.5799 -0.08668 -0.58542 -0.09046 -0.59124 -0.0957 C -0.59927 -0.10305 -0.59077 -0.09822 -0.59833 -0.102 C -0.60793 -0.11165 -0.61769 -0.11942 -0.62887 -0.1255 C -0.63627 -0.13495 -0.64525 -0.14145 -0.65375 -0.14901 C -0.65611 -0.15111 -0.658 -0.15404 -0.66068 -0.1553 C -0.66194 -0.15593 -0.6643 -0.15698 -0.6643 -0.15698 " pathEditMode="relative" ptsTypes="ffffffffffffffffffffffffA">
                                      <p:cBhvr>
                                        <p:cTn id="4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3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234E-6 9.54879E-7 C -0.00708 0.0021 -0.01432 0.00168 -0.02125 0.00483 C -0.07384 0.00378 -0.12643 0.00336 -0.17902 0.00168 C -0.19351 0.00126 -0.22264 -0.00147 -0.22264 -0.00147 C -0.23712 -0.00398 -0.24846 -0.00524 -0.26389 -0.00629 C -0.29475 -0.01112 -0.32577 -0.01511 -0.35679 -0.01867 C -0.37915 -0.02518 -0.40166 -0.03064 -0.42402 -0.03756 C -0.43473 -0.04722 -0.41804 -0.03295 -0.43347 -0.04239 C -0.43599 -0.04407 -0.43804 -0.0468 -0.44056 -0.04869 C -0.45174 -0.05687 -0.46449 -0.06149 -0.47583 -0.06904 C -0.47835 -0.07072 -0.48039 -0.07366 -0.48291 -0.07534 C -0.48827 -0.07891 -0.49409 -0.08121 -0.49944 -0.08478 C -0.5248 -0.10157 -0.49346 -0.08142 -0.51346 -0.09716 C -0.5196 -0.10199 -0.51865 -0.09842 -0.52417 -0.10346 C -0.5322 -0.11101 -0.5396 -0.11836 -0.54763 -0.1255 C -0.5544 -0.13158 -0.56258 -0.13578 -0.56888 -0.1427 C -0.57329 -0.14753 -0.5766 -0.15131 -0.58179 -0.15383 C -0.58589 -0.15907 -0.59486 -0.16789 -0.59486 -0.16789 C -0.59612 -0.17292 -0.60069 -0.18195 -0.60069 -0.18195 C -0.60321 -0.19307 -0.5999 -0.18048 -0.60415 -0.19139 C -0.60714 -0.19916 -0.60368 -0.19349 -0.60651 -0.20252 C -0.61108 -0.217 -0.60699 -0.19769 -0.61014 -0.21196 C -0.61061 -0.21406 -0.61077 -0.21595 -0.61124 -0.21805 C -0.61203 -0.22119 -0.6136 -0.22749 -0.6136 -0.22749 C -0.61187 -0.26002 -0.6125 -0.24113 -0.6125 -0.28415 " pathEditMode="relative" ptsTypes="ffffffffffffffffffffffffA">
                                      <p:cBhvr>
                                        <p:cTn id="6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1434E-6 1.13326E-6 C 0.003 0.0042 0.00567 0.01112 0.00929 0.01427 C 0.01307 0.01763 0.01937 0.01784 0.02346 0.02057 C 0.03795 0.03022 0.04708 0.03274 0.06346 0.03463 C 0.07605 0.03841 0.07054 0.03694 0.07999 0.03925 C 0.08597 0.04323 0.09243 0.0447 0.09889 0.04722 C 0.10345 0.0489 0.10723 0.05184 0.1118 0.05352 C 0.1203 0.06107 0.11684 0.05729 0.1225 0.06443 C 0.12975 0.085 0.11936 0.05729 0.12833 0.07534 C 0.12896 0.07681 0.1288 0.0787 0.12943 0.08017 C 0.13132 0.08542 0.13368 0.09045 0.13542 0.09591 C 0.13605 0.09801 0.13683 0.10032 0.13778 0.1022 C 0.13951 0.10598 0.1436 0.11312 0.1436 0.11312 C 0.14534 0.11941 0.14691 0.12571 0.14833 0.132 C 0.14722 0.14082 0.14612 0.14984 0.14486 0.15866 C 0.14014 0.19224 0.07857 0.1744 0.07763 0.1744 C 0.06551 0.17692 0.06519 0.18216 0.05653 0.18993 C 0.05322 0.19664 0.04787 0.20147 0.04346 0.20735 C 0.04 0.21196 0.03827 0.21616 0.03401 0.21994 C 0.02221 0.2447 -0.01558 0.22812 -0.02834 0.23715 " pathEditMode="relative" ptsTypes="fffffffffffffffffffA">
                                      <p:cBhvr>
                                        <p:cTn id="7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5766E-6 -3.68311E-6 C 0.00394 0.0191 0.00111 0.01217 0.00599 0.02204 C 0.00536 0.02833 0.00174 0.07618 -0.00472 0.08793 C -0.00787 0.09381 -0.00913 0.10179 -0.01291 0.10682 C -0.0148 0.10934 -0.01716 0.11165 -0.01873 0.11459 C -0.02031 0.11753 -0.02062 0.1213 -0.02235 0.12403 C -0.02424 0.12718 -0.02723 0.12907 -0.02944 0.1318 C -0.03479 0.1383 -0.03747 0.14418 -0.04345 0.149 C -0.05133 0.15551 -0.06172 0.15824 -0.06943 0.16474 C -0.07683 0.17083 -0.08203 0.17272 -0.09069 0.17419 C -0.10895 0.183 -0.12911 0.18552 -0.14832 0.18678 C -0.15918 0.19014 -0.1691 0.19455 -0.18012 0.19622 C -0.18375 0.19769 -0.18721 0.19937 -0.19067 0.20084 C -0.19429 0.20399 -0.19729 0.20546 -0.20138 0.20714 C -0.20358 0.21008 -0.20658 0.21196 -0.20847 0.21511 C -0.20925 0.21637 -0.2091 0.21826 -0.20957 0.21973 C -0.21319 0.23085 -0.21508 0.24554 -0.22138 0.25436 C -0.22264 0.25981 -0.22169 0.25792 -0.22374 0.26065 " pathEditMode="relative" ptsTypes="fffffffffffffffffA">
                                      <p:cBhvr>
                                        <p:cTn id="7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09384E-7 -2.18258E-6 C 0.00267 -0.01364 0.00629 -0.02225 0.01306 -0.03295 C 0.01401 -0.03442 0.01432 -0.03652 0.01543 -0.03778 C 0.02172 -0.04533 0.02519 -0.04512 0.0318 -0.05037 C 0.03999 -0.05687 0.04802 -0.06317 0.05652 -0.06905 C 0.06392 -0.07408 0.07337 -0.07576 0.0814 -0.07849 C 0.08612 -0.08017 0.08943 -0.08541 0.09431 -0.08646 C 0.10061 -0.08772 0.10691 -0.08856 0.11321 -0.08961 C 0.17414 -0.08793 0.23287 -0.08646 0.29333 -0.08164 C 0.31522 -0.07765 0.33726 -0.07723 0.35931 -0.07387 C 0.39584 -0.07492 0.43237 -0.07555 0.4689 -0.07702 C 0.48055 -0.07744 0.48968 -0.08961 0.5007 -0.09276 C 0.51015 -0.10178 0.50558 -0.09948 0.51361 -0.10199 C 0.51865 -0.10892 0.52527 -0.11186 0.53125 -0.11773 C 0.5429 -0.12907 0.55314 -0.14019 0.56195 -0.15551 C 0.56274 -0.15866 0.56353 -0.16181 0.56432 -0.16495 C 0.56463 -0.16642 0.56542 -0.16957 0.56542 -0.16957 C 0.56463 -0.19056 0.564 -0.21133 0.56306 -0.23232 C 0.56243 -0.24491 0.55597 -0.2575 0.55597 -0.27009 " pathEditMode="relative" ptsTypes="ffffffffffffffffffA">
                                      <p:cBhvr>
                                        <p:cTn id="8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Vytvoř příslovce                                                 z přídavného jména: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Přídavné jméno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Příslovce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červený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červeně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veselý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vesele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zdravý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zdravě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lenivý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lenivě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ochotný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ochotně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3635821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26997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Vytvoř příslovce                                                 z přídavného jména – řešení: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Přídavné jméno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Příslovce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červený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červeně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veselý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vesele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zdravý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zdravě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lenivý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lenivě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rgbClr val="002060"/>
                          </a:solidFill>
                        </a:rPr>
                        <a:t>ochotný</a:t>
                      </a:r>
                      <a:endParaRPr lang="cs-CZ" sz="40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ochotně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3635821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26997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1381</TotalTime>
  <Words>306</Words>
  <Application>Microsoft Office PowerPoint</Application>
  <PresentationFormat>Vlastní</PresentationFormat>
  <Paragraphs>102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Přídavná jména jsou slova, která určují:</vt:lpstr>
      <vt:lpstr>Odkryj příslovce pod beruškou                     a vytvoř na ně otázku:</vt:lpstr>
      <vt:lpstr>Prezentace aplikace PowerPoint</vt:lpstr>
      <vt:lpstr>Prezentace aplikace PowerPoint</vt:lpstr>
      <vt:lpstr>Vytvoř příslovce                                                 z přídavného jména:</vt:lpstr>
      <vt:lpstr>Vytvoř příslovce                                                 z přídavného jména – řešení:</vt:lpstr>
      <vt:lpstr>Zdroje: učebnice: Český jazyk pro třetí ročník, PhDr. Ladislav Dvorský, Ilustrace:Kateřina Lovis, naklad. Alter, 2001 MÜHLHAUSEROVÁ a kol. Český jazyk 3 - učebnice pro 3. ročník. Brno: Nová škola, 2003, ISBN 80-7289-088-3 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Příslovce</dc:title>
  <dc:subject>Český jazyk</dc:subject>
  <dc:creator>Mgr. Jana Kneřová</dc:creator>
  <cp:lastModifiedBy>Jana Kneřová</cp:lastModifiedBy>
  <cp:revision>169</cp:revision>
  <cp:lastPrinted>1601-01-01T00:00:00Z</cp:lastPrinted>
  <dcterms:created xsi:type="dcterms:W3CDTF">2011-08-21T18:05:50Z</dcterms:created>
  <dcterms:modified xsi:type="dcterms:W3CDTF">2013-01-14T09:53:08Z</dcterms:modified>
  <cp:category>Slovní druhy</cp:category>
</cp:coreProperties>
</file>