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9"/>
  </p:notesMasterIdLst>
  <p:sldIdLst>
    <p:sldId id="256" r:id="rId2"/>
    <p:sldId id="257" r:id="rId3"/>
    <p:sldId id="260" r:id="rId4"/>
    <p:sldId id="301" r:id="rId5"/>
    <p:sldId id="303" r:id="rId6"/>
    <p:sldId id="307" r:id="rId7"/>
    <p:sldId id="272" r:id="rId8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3305"/>
    <a:srgbClr val="006600"/>
    <a:srgbClr val="CC9900"/>
    <a:srgbClr val="008000"/>
    <a:srgbClr val="5F5F5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40" y="9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13341239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Žáci mohou poznávat i květiny – odkrývání</a:t>
            </a:r>
            <a:r>
              <a:rPr lang="cs-CZ" baseline="0" dirty="0" smtClean="0">
                <a:latin typeface="Times New Roman" pitchFamily="18" charset="0"/>
              </a:rPr>
              <a:t> probíhá</a:t>
            </a:r>
            <a:r>
              <a:rPr lang="cs-CZ" dirty="0" smtClean="0">
                <a:latin typeface="Times New Roman" pitchFamily="18" charset="0"/>
              </a:rPr>
              <a:t> po sloupcích.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5FB74-0068-4B86-81B7-0993E66C79E7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D3A06-D07C-4B9B-AD75-DD0CC54DF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91C506-1EA7-401B-8404-961235787F20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73E4B-E7BA-42BC-BDC4-6E77C72C6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FBA5C-15E6-41C8-A423-BA5FE4B4BB8F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924F5-183A-4038-AF4A-89572B9E4B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6B50E-88A8-4015-9E89-2EA1223618B5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ABAC5-07B3-47E1-A0D7-187B1BF4B3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55A0F-C15D-498E-9EE5-D98504B7358C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05DA2-DF7A-470F-A542-936F98C3D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FB820-84F1-4D95-A617-69DD0BE68A1F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38AE4-6F76-4828-903F-C2C376668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275D3-7C39-4D1C-879E-3B7EF1E87736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0F7E0-9DD9-4B3D-98F7-8B82BF622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A61E8-4E94-43EE-AF41-5B70320A1120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8794E-3A66-4F92-BB2A-D466A4370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 rtlCol="0">
            <a:normAutofit/>
          </a:bodyPr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4B130-D13E-4375-A166-FBBE413496FD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553FF-8856-4278-B113-A8FBB8BFA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1FAFA-201E-4230-88AB-F0E8F5422923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12B48-8A38-4BFC-8096-1CC24561DA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42A61-C265-42D4-BAB6-6AC6E39D03BE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5DC09-BB1E-4C94-A2F4-320677054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9CB86E"/>
            </a:gs>
            <a:gs pos="49001">
              <a:srgbClr val="156B13"/>
            </a:gs>
            <a:gs pos="100000">
              <a:srgbClr val="156B1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90741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72" tIns="50387" rIns="100772" bIns="5038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72" tIns="50387" rIns="100772" bIns="5038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>
                <a:solidFill>
                  <a:schemeClr val="tx1">
                    <a:tint val="75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D451271E-B11D-440E-994C-64BC9F396ED9}" type="datetimeFigureOut">
              <a:rPr lang="cs-CZ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>
                <a:solidFill>
                  <a:schemeClr val="tx1">
                    <a:tint val="75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>
                <a:solidFill>
                  <a:schemeClr val="tx1">
                    <a:tint val="75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463948C1-D294-491B-99F2-75AF2EC50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38" r:id="rId2"/>
    <p:sldLayoutId id="2147483837" r:id="rId3"/>
    <p:sldLayoutId id="2147483836" r:id="rId4"/>
    <p:sldLayoutId id="2147483835" r:id="rId5"/>
    <p:sldLayoutId id="2147483834" r:id="rId6"/>
    <p:sldLayoutId id="2147483833" r:id="rId7"/>
    <p:sldLayoutId id="2147483832" r:id="rId8"/>
    <p:sldLayoutId id="2147483831" r:id="rId9"/>
    <p:sldLayoutId id="2147483830" r:id="rId10"/>
    <p:sldLayoutId id="2147483829" r:id="rId11"/>
  </p:sldLayoutIdLst>
  <p:txStyles>
    <p:titleStyle>
      <a:lvl1pPr algn="ctr" defTabSz="1006475" rtl="0" eaLnBrk="0" fontAlgn="base" hangingPunct="0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2pPr>
      <a:lvl3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3pPr>
      <a:lvl4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4pPr>
      <a:lvl5pPr algn="ctr" defTabSz="1006475" rtl="0" eaLnBrk="0" fontAlgn="base" hangingPunct="0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5pPr>
      <a:lvl6pPr marL="4572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6pPr>
      <a:lvl7pPr marL="9144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7pPr>
      <a:lvl8pPr marL="13716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8pPr>
      <a:lvl9pPr marL="18288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9pPr>
    </p:titleStyle>
    <p:bodyStyle>
      <a:lvl1pPr marL="377825" indent="-377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2125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50" indent="-250825" algn="l" defTabSz="1006475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jpeg"/><Relationship Id="rId5" Type="http://schemas.openxmlformats.org/officeDocument/2006/relationships/image" Target="../media/image8.wmf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25" y="900113"/>
            <a:ext cx="5751513" cy="1408112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880660"/>
              </p:ext>
            </p:extLst>
          </p:nvPr>
        </p:nvGraphicFramePr>
        <p:xfrm>
          <a:off x="936625" y="2627313"/>
          <a:ext cx="8496300" cy="4324690"/>
        </p:xfrm>
        <a:graphic>
          <a:graphicData uri="http://schemas.openxmlformats.org/drawingml/2006/table">
            <a:tbl>
              <a:tblPr/>
              <a:tblGrid>
                <a:gridCol w="4152900"/>
                <a:gridCol w="4343400"/>
              </a:tblGrid>
              <a:tr h="2492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06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Mgr. Jana Kneřová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9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VY_32_INOVACE_19_ČJ_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Částice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06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S Gothic" pitchFamily="49" charset="-128"/>
                          <a:cs typeface="Arial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Seznámení s částicemi. Žáci tvoří věty na nejčastější částice, vyjadřují svá přání, rozhodují se a používají částice ANO-NE.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Mezipředmětové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vztahy – prvouka.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06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C:\Documents and Settings\Alena T\Local Settings\Temporary Internet Files\Content.IE5\01G1XPGU\MP9001787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28344" y="395461"/>
            <a:ext cx="3970761" cy="5112568"/>
          </a:xfrm>
          <a:prstGeom prst="rect">
            <a:avLst/>
          </a:prstGeom>
          <a:ln w="1270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719832" y="4427909"/>
            <a:ext cx="9073008" cy="195284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3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C99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cs typeface="+mn-cs"/>
              </a:rPr>
              <a:t>ČÁSTICE</a:t>
            </a:r>
            <a:endParaRPr lang="cs-CZ" sz="13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CC99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cs typeface="+mn-cs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650"/>
            <a:ext cx="9072563" cy="1260475"/>
          </a:xfrm>
        </p:spPr>
        <p:txBody>
          <a:bodyPr rtlCol="0">
            <a:normAutofit fontScale="90000"/>
          </a:bodyPr>
          <a:lstStyle/>
          <a:p>
            <a:pPr defTabSz="1007734"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101" name="Picture 5" descr="C:\Documents and Settings\Alena T\Local Settings\Temporary Internet Files\Content.IE5\SDLE6Y7K\MC9002956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78697">
            <a:off x="466814" y="1399503"/>
            <a:ext cx="2711040" cy="2604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 descr="učitel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4931965"/>
            <a:ext cx="1872208" cy="1872208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361487" cy="1258887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Částice jsou slova</a:t>
            </a:r>
            <a:r>
              <a:rPr lang="cs-CZ" sz="3600" b="1" dirty="0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, která uvozují věty</a:t>
            </a:r>
            <a:r>
              <a:rPr lang="cs-CZ" sz="3600" b="1" dirty="0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: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03238" y="1835150"/>
            <a:ext cx="9361487" cy="866775"/>
          </a:xfrm>
          <a:prstGeom prst="rect">
            <a:avLst/>
          </a:prstGeom>
          <a:solidFill>
            <a:srgbClr val="008000"/>
          </a:solidFill>
          <a:ln w="9525">
            <a:solidFill>
              <a:srgbClr val="D9D9D9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F2F2F2"/>
                </a:solidFill>
              </a:rPr>
              <a:t>     </a:t>
            </a:r>
            <a:r>
              <a:rPr lang="cs-CZ" sz="5400" b="1">
                <a:solidFill>
                  <a:srgbClr val="FFC000"/>
                </a:solidFill>
              </a:rPr>
              <a:t>Příklady některých částic:</a:t>
            </a:r>
            <a:endParaRPr lang="cs-CZ" sz="5400" b="1">
              <a:solidFill>
                <a:srgbClr val="F2F2F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238" y="2916238"/>
            <a:ext cx="7129362" cy="493084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>
                <a:solidFill>
                  <a:srgbClr val="C00000"/>
                </a:solidFill>
                <a:latin typeface="Arial Black" pitchFamily="34" charset="0"/>
              </a:rPr>
              <a:t>Kéž</a:t>
            </a:r>
            <a:r>
              <a:rPr lang="cs-CZ" sz="2800" b="1" dirty="0">
                <a:solidFill>
                  <a:srgbClr val="6B3305"/>
                </a:solidFill>
              </a:rPr>
              <a:t> se částice rychle a dobře naučíme!</a:t>
            </a:r>
          </a:p>
        </p:txBody>
      </p:sp>
      <p:sp>
        <p:nvSpPr>
          <p:cNvPr id="2" name="TextovéPole 20"/>
          <p:cNvSpPr txBox="1"/>
          <p:nvPr/>
        </p:nvSpPr>
        <p:spPr>
          <a:xfrm>
            <a:off x="503238" y="3851275"/>
            <a:ext cx="3961010" cy="493084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>
                <a:solidFill>
                  <a:srgbClr val="C00000"/>
                </a:solidFill>
                <a:latin typeface="Arial Black" pitchFamily="34" charset="0"/>
              </a:rPr>
              <a:t>Určitě</a:t>
            </a:r>
            <a:r>
              <a:rPr lang="cs-CZ" sz="2800" b="1" dirty="0">
                <a:solidFill>
                  <a:srgbClr val="6B3305"/>
                </a:solidFill>
              </a:rPr>
              <a:t> to zvládneme.</a:t>
            </a:r>
          </a:p>
        </p:txBody>
      </p:sp>
      <p:sp>
        <p:nvSpPr>
          <p:cNvPr id="3" name="TextovéPole 20"/>
          <p:cNvSpPr txBox="1"/>
          <p:nvPr/>
        </p:nvSpPr>
        <p:spPr>
          <a:xfrm>
            <a:off x="1799951" y="4643933"/>
            <a:ext cx="8136905" cy="493084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>
                <a:solidFill>
                  <a:srgbClr val="C00000"/>
                </a:solidFill>
                <a:latin typeface="Arial Black" pitchFamily="34" charset="0"/>
              </a:rPr>
              <a:t>Naštěstí</a:t>
            </a:r>
            <a:r>
              <a:rPr lang="cs-CZ" sz="2800" b="1" dirty="0">
                <a:solidFill>
                  <a:srgbClr val="6B3305"/>
                </a:solidFill>
              </a:rPr>
              <a:t> nám paní učitelka s </a:t>
            </a:r>
            <a:r>
              <a:rPr lang="cs-CZ" sz="2800" b="1" dirty="0" smtClean="0">
                <a:solidFill>
                  <a:srgbClr val="6B3305"/>
                </a:solidFill>
              </a:rPr>
              <a:t>učením </a:t>
            </a:r>
            <a:r>
              <a:rPr lang="cs-CZ" sz="2800" b="1" dirty="0">
                <a:solidFill>
                  <a:srgbClr val="6B3305"/>
                </a:solidFill>
              </a:rPr>
              <a:t>pomůže.</a:t>
            </a:r>
          </a:p>
        </p:txBody>
      </p:sp>
      <p:sp>
        <p:nvSpPr>
          <p:cNvPr id="4" name="TextovéPole 20"/>
          <p:cNvSpPr txBox="1"/>
          <p:nvPr/>
        </p:nvSpPr>
        <p:spPr>
          <a:xfrm>
            <a:off x="4608264" y="5508029"/>
            <a:ext cx="4321224" cy="893834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>
                <a:solidFill>
                  <a:srgbClr val="C00000"/>
                </a:solidFill>
                <a:latin typeface="Arial Black" pitchFamily="34" charset="0"/>
              </a:rPr>
              <a:t>Jestlipak</a:t>
            </a:r>
            <a:r>
              <a:rPr lang="cs-CZ" sz="2800" b="1" dirty="0">
                <a:solidFill>
                  <a:srgbClr val="6B3305"/>
                </a:solidFill>
              </a:rPr>
              <a:t> s tím bude </a:t>
            </a:r>
            <a:endParaRPr lang="cs-CZ" sz="2800" b="1" dirty="0" smtClean="0">
              <a:solidFill>
                <a:srgbClr val="6B3305"/>
              </a:solidFill>
            </a:endParaRP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 smtClean="0">
                <a:solidFill>
                  <a:srgbClr val="6B3305"/>
                </a:solidFill>
              </a:rPr>
              <a:t>zase </a:t>
            </a:r>
            <a:r>
              <a:rPr lang="cs-CZ" sz="2800" b="1" dirty="0">
                <a:solidFill>
                  <a:srgbClr val="6B3305"/>
                </a:solidFill>
              </a:rPr>
              <a:t>nějaká zábava…?</a:t>
            </a:r>
          </a:p>
        </p:txBody>
      </p:sp>
      <p:sp>
        <p:nvSpPr>
          <p:cNvPr id="5" name="TextovéPole 20"/>
          <p:cNvSpPr txBox="1"/>
          <p:nvPr/>
        </p:nvSpPr>
        <p:spPr>
          <a:xfrm>
            <a:off x="2736056" y="6732165"/>
            <a:ext cx="6192837" cy="508000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>
                <a:solidFill>
                  <a:srgbClr val="C00000"/>
                </a:solidFill>
                <a:latin typeface="Arial Black" pitchFamily="34" charset="0"/>
              </a:rPr>
              <a:t>Ano</a:t>
            </a:r>
            <a:r>
              <a:rPr lang="cs-CZ" sz="2800" b="1" dirty="0">
                <a:solidFill>
                  <a:srgbClr val="6B3305"/>
                </a:solidFill>
              </a:rPr>
              <a:t> - a </a:t>
            </a:r>
            <a:r>
              <a:rPr lang="cs-CZ" sz="2800" b="1" dirty="0" smtClean="0">
                <a:solidFill>
                  <a:srgbClr val="6B3305"/>
                </a:solidFill>
              </a:rPr>
              <a:t>můžeme </a:t>
            </a:r>
            <a:r>
              <a:rPr lang="cs-CZ" sz="2800" b="1" dirty="0">
                <a:solidFill>
                  <a:srgbClr val="6B3305"/>
                </a:solidFill>
              </a:rPr>
              <a:t>začít hned…</a:t>
            </a:r>
          </a:p>
        </p:txBody>
      </p:sp>
      <p:pic>
        <p:nvPicPr>
          <p:cNvPr id="17416" name="Picture 15" descr="MC90034334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61263" y="2843213"/>
            <a:ext cx="1755775" cy="162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1" grpId="0" animBg="1"/>
      <p:bldP spid="2" grpId="0" animBg="1"/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8"/>
          <p:cNvSpPr txBox="1"/>
          <p:nvPr/>
        </p:nvSpPr>
        <p:spPr>
          <a:xfrm>
            <a:off x="3240112" y="4355901"/>
            <a:ext cx="604837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002060"/>
                </a:solidFill>
              </a:rPr>
              <a:t>ať</a:t>
            </a:r>
          </a:p>
        </p:txBody>
      </p:sp>
      <p:pic>
        <p:nvPicPr>
          <p:cNvPr id="2053" name="Picture 5" descr="C:\Documents and Settings\Alena T\Local Settings\Temporary Internet Files\Content.IE5\EQZNP7W4\MC9001227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6056" y="3851845"/>
            <a:ext cx="2333111" cy="1550036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5400352" y="2987749"/>
            <a:ext cx="1716087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002060"/>
                </a:solidFill>
              </a:rPr>
              <a:t>naštěstí</a:t>
            </a:r>
          </a:p>
        </p:txBody>
      </p:sp>
      <p:pic>
        <p:nvPicPr>
          <p:cNvPr id="2057" name="Picture 9" descr="C:\Documents and Settings\Alena T\Local Settings\Temporary Internet Files\Content.IE5\01G1XPGU\MP9004072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6336" y="2483693"/>
            <a:ext cx="2029252" cy="1485476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361487" cy="1258887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6600" b="1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Nejčastější částice</a:t>
            </a:r>
            <a:r>
              <a:rPr lang="cs-CZ" sz="6600" b="1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: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1547589"/>
            <a:ext cx="9361040" cy="464423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600" b="1" dirty="0">
                <a:solidFill>
                  <a:srgbClr val="D9D9D9"/>
                </a:solidFill>
              </a:rPr>
              <a:t>Postupně odkrývejte </a:t>
            </a:r>
            <a:r>
              <a:rPr lang="cs-CZ" sz="2600" b="1" dirty="0" smtClean="0">
                <a:solidFill>
                  <a:srgbClr val="D9D9D9"/>
                </a:solidFill>
              </a:rPr>
              <a:t>částice a </a:t>
            </a:r>
            <a:r>
              <a:rPr lang="cs-CZ" sz="2600" b="1" dirty="0">
                <a:solidFill>
                  <a:srgbClr val="D9D9D9"/>
                </a:solidFill>
              </a:rPr>
              <a:t>zkuste s nimi tvořit věty: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223963" y="3059113"/>
            <a:ext cx="1471612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>
                <a:solidFill>
                  <a:srgbClr val="002060"/>
                </a:solidFill>
              </a:rPr>
              <a:t>zřejmě</a:t>
            </a:r>
          </a:p>
        </p:txBody>
      </p:sp>
      <p:sp>
        <p:nvSpPr>
          <p:cNvPr id="2" name="TextovéPole 18"/>
          <p:cNvSpPr txBox="1"/>
          <p:nvPr/>
        </p:nvSpPr>
        <p:spPr>
          <a:xfrm>
            <a:off x="5760392" y="6228109"/>
            <a:ext cx="1266825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002060"/>
                </a:solidFill>
              </a:rPr>
              <a:t>přece</a:t>
            </a:r>
          </a:p>
        </p:txBody>
      </p:sp>
      <p:sp>
        <p:nvSpPr>
          <p:cNvPr id="3" name="TextovéPole 18"/>
          <p:cNvSpPr txBox="1"/>
          <p:nvPr/>
        </p:nvSpPr>
        <p:spPr>
          <a:xfrm>
            <a:off x="2880072" y="6084093"/>
            <a:ext cx="1446213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002060"/>
                </a:solidFill>
              </a:rPr>
              <a:t>beztak</a:t>
            </a:r>
          </a:p>
        </p:txBody>
      </p:sp>
      <p:sp>
        <p:nvSpPr>
          <p:cNvPr id="5" name="TextovéPole 18"/>
          <p:cNvSpPr txBox="1"/>
          <p:nvPr/>
        </p:nvSpPr>
        <p:spPr>
          <a:xfrm>
            <a:off x="6192838" y="5003800"/>
            <a:ext cx="747712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>
                <a:solidFill>
                  <a:srgbClr val="002060"/>
                </a:solidFill>
              </a:rPr>
              <a:t>asi</a:t>
            </a:r>
          </a:p>
        </p:txBody>
      </p:sp>
      <p:sp>
        <p:nvSpPr>
          <p:cNvPr id="6" name="TextovéPole 18"/>
          <p:cNvSpPr txBox="1"/>
          <p:nvPr/>
        </p:nvSpPr>
        <p:spPr>
          <a:xfrm>
            <a:off x="8064648" y="3563813"/>
            <a:ext cx="1130300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002060"/>
                </a:solidFill>
              </a:rPr>
              <a:t>snad</a:t>
            </a:r>
          </a:p>
        </p:txBody>
      </p:sp>
      <p:sp>
        <p:nvSpPr>
          <p:cNvPr id="8" name="TextovéPole 18"/>
          <p:cNvSpPr txBox="1"/>
          <p:nvPr/>
        </p:nvSpPr>
        <p:spPr>
          <a:xfrm>
            <a:off x="3384128" y="3059757"/>
            <a:ext cx="838200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002060"/>
                </a:solidFill>
              </a:rPr>
              <a:t>kéž</a:t>
            </a:r>
          </a:p>
        </p:txBody>
      </p:sp>
      <p:sp>
        <p:nvSpPr>
          <p:cNvPr id="9" name="TextovéPole 18"/>
          <p:cNvSpPr txBox="1"/>
          <p:nvPr/>
        </p:nvSpPr>
        <p:spPr>
          <a:xfrm>
            <a:off x="431800" y="4427538"/>
            <a:ext cx="1806575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>
                <a:solidFill>
                  <a:srgbClr val="002060"/>
                </a:solidFill>
              </a:rPr>
              <a:t>jestlipak</a:t>
            </a:r>
          </a:p>
        </p:txBody>
      </p:sp>
      <p:sp>
        <p:nvSpPr>
          <p:cNvPr id="10" name="TextovéPole 18"/>
          <p:cNvSpPr txBox="1"/>
          <p:nvPr/>
        </p:nvSpPr>
        <p:spPr>
          <a:xfrm>
            <a:off x="7561263" y="6011863"/>
            <a:ext cx="1852612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>
                <a:solidFill>
                  <a:srgbClr val="002060"/>
                </a:solidFill>
              </a:rPr>
              <a:t>přibližně</a:t>
            </a:r>
          </a:p>
        </p:txBody>
      </p:sp>
      <p:sp>
        <p:nvSpPr>
          <p:cNvPr id="11" name="TextovéPole 18"/>
          <p:cNvSpPr txBox="1"/>
          <p:nvPr/>
        </p:nvSpPr>
        <p:spPr>
          <a:xfrm>
            <a:off x="1295400" y="6011863"/>
            <a:ext cx="815975" cy="5461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>
                <a:solidFill>
                  <a:srgbClr val="002060"/>
                </a:solidFill>
              </a:rPr>
              <a:t>prý</a:t>
            </a:r>
          </a:p>
        </p:txBody>
      </p:sp>
      <p:pic>
        <p:nvPicPr>
          <p:cNvPr id="2050" name="Picture 2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3848" y="5580037"/>
            <a:ext cx="1440160" cy="1361514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01G1XPGU\MC9001227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00352" y="4067869"/>
            <a:ext cx="2016352" cy="1659298"/>
          </a:xfrm>
          <a:prstGeom prst="rect">
            <a:avLst/>
          </a:prstGeom>
          <a:noFill/>
        </p:spPr>
      </p:pic>
      <p:pic>
        <p:nvPicPr>
          <p:cNvPr id="2052" name="Picture 4" descr="C:\Documents and Settings\Alena T\Local Settings\Temporary Internet Files\Content.IE5\EQZNP7W4\MP9004223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9792" y="3995861"/>
            <a:ext cx="2016224" cy="1338898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4" name="Picture 6" descr="C:\Documents and Settings\Alena T\Local Settings\Temporary Internet Files\Content.IE5\01G1XPGU\MP9003997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60592" y="5147989"/>
            <a:ext cx="2304256" cy="1535570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5" name="Picture 7" descr="C:\Documents and Settings\Alena T\Local Settings\Temporary Internet Files\Content.IE5\01G1XPGU\MP90044836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5400000">
            <a:off x="7824039" y="2868318"/>
            <a:ext cx="1488165" cy="1871043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8" name="Picture 10" descr="C:\Documents and Settings\Alena T\Local Settings\Temporary Internet Files\Content.IE5\01G1XPGU\MP90040727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12120" y="2510001"/>
            <a:ext cx="1008112" cy="1376408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3" name="Picture 15" descr="C:\Documents and Settings\Alena T\Local Settings\Temporary Internet Files\Content.IE5\BEOPWMS8\MP90042522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664048" y="5724053"/>
            <a:ext cx="2087737" cy="1391281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6" name="Picture 18" descr="C:\Documents and Settings\Alena T\Local Settings\Temporary Internet Files\Content.IE5\EQZNP7W4\MP900433110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56336" y="5940077"/>
            <a:ext cx="2016224" cy="1338388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7" name="Picture 19" descr="C:\Documents and Settings\Alena T\Local Settings\Temporary Internet Files\Content.IE5\01G1XPGU\MP900407461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079872" y="2555701"/>
            <a:ext cx="1944216" cy="1301713"/>
          </a:xfrm>
          <a:prstGeom prst="rect">
            <a:avLst/>
          </a:prstGeom>
          <a:ln w="28575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ýbuch 2 11"/>
          <p:cNvSpPr/>
          <p:nvPr/>
        </p:nvSpPr>
        <p:spPr>
          <a:xfrm>
            <a:off x="7344569" y="2627709"/>
            <a:ext cx="2376264" cy="2160240"/>
          </a:xfrm>
          <a:prstGeom prst="irregularSeal2">
            <a:avLst/>
          </a:prstGeom>
          <a:solidFill>
            <a:schemeClr val="bg1">
              <a:lumMod val="85000"/>
            </a:schemeClr>
          </a:solidFill>
          <a:ln>
            <a:solidFill>
              <a:srgbClr val="CC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Alena T\Local Settings\Temporary Internet Files\Content.IE5\SDLE6Y7K\MM91000114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424688" y="4931965"/>
            <a:ext cx="1397099" cy="1891457"/>
          </a:xfrm>
          <a:prstGeom prst="rect">
            <a:avLst/>
          </a:prstGeom>
          <a:ln w="19050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31"/>
          <p:cNvSpPr txBox="1"/>
          <p:nvPr/>
        </p:nvSpPr>
        <p:spPr>
          <a:xfrm>
            <a:off x="503808" y="3419797"/>
            <a:ext cx="5255642" cy="5556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>
                <a:solidFill>
                  <a:srgbClr val="FFC000"/>
                </a:solidFill>
              </a:rPr>
              <a:t>Potkat sedm trpaslíků…</a:t>
            </a:r>
          </a:p>
        </p:txBody>
      </p:sp>
      <p:sp>
        <p:nvSpPr>
          <p:cNvPr id="2" name="TextovéPole 31"/>
          <p:cNvSpPr txBox="1"/>
          <p:nvPr/>
        </p:nvSpPr>
        <p:spPr>
          <a:xfrm>
            <a:off x="503808" y="2555701"/>
            <a:ext cx="5545137" cy="5556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>
                <a:solidFill>
                  <a:srgbClr val="FFC000"/>
                </a:solidFill>
              </a:rPr>
              <a:t>Mít pěkné vysvědčení…</a:t>
            </a:r>
          </a:p>
        </p:txBody>
      </p:sp>
      <p:pic>
        <p:nvPicPr>
          <p:cNvPr id="3075" name="Picture 3" descr="C:\Documents and Settings\Alena T\Local Settings\Temporary Internet Files\Content.IE5\SDLE6Y7K\MP9001787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0352" y="2627709"/>
            <a:ext cx="1699999" cy="2188840"/>
          </a:xfrm>
          <a:prstGeom prst="rect">
            <a:avLst/>
          </a:prstGeom>
          <a:ln w="19050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Výbuch 2 13"/>
          <p:cNvSpPr/>
          <p:nvPr/>
        </p:nvSpPr>
        <p:spPr>
          <a:xfrm rot="1166549">
            <a:off x="5904408" y="4355901"/>
            <a:ext cx="3024336" cy="2232248"/>
          </a:xfrm>
          <a:prstGeom prst="irregularSeal2">
            <a:avLst/>
          </a:prstGeom>
          <a:solidFill>
            <a:schemeClr val="bg1">
              <a:lumMod val="85000"/>
            </a:schemeClr>
          </a:solidFill>
          <a:ln>
            <a:solidFill>
              <a:srgbClr val="CC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361487" cy="1258887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eaLnBrk="1" hangingPunct="1"/>
            <a:r>
              <a:rPr lang="cs-CZ" sz="3600" b="1" dirty="0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Říkejte svá přání a použijte některou                     z částic</a:t>
            </a:r>
            <a:r>
              <a:rPr lang="cs-CZ" sz="3600" b="1" dirty="0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: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03238" y="1763713"/>
            <a:ext cx="2736850" cy="5556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>
                <a:solidFill>
                  <a:srgbClr val="FFC000"/>
                </a:solidFill>
              </a:rPr>
              <a:t>Jet k moři…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3808" y="6444133"/>
            <a:ext cx="6119813" cy="565150"/>
          </a:xfrm>
          <a:prstGeom prst="rect">
            <a:avLst/>
          </a:prstGeom>
          <a:solidFill>
            <a:schemeClr val="bg1">
              <a:lumMod val="85000"/>
            </a:schemeClr>
          </a:solidFill>
          <a:ln w="19050">
            <a:solidFill>
              <a:srgbClr val="FFC000"/>
            </a:solidFill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>
                <a:solidFill>
                  <a:srgbClr val="984807"/>
                </a:solidFill>
              </a:rPr>
              <a:t>Vymýšlejte i další svá přání…</a:t>
            </a:r>
            <a:endParaRPr lang="cs-CZ" sz="2400" b="1" dirty="0">
              <a:solidFill>
                <a:srgbClr val="D9D9D9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92640" y="3347789"/>
            <a:ext cx="822661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800" b="1" dirty="0">
                <a:solidFill>
                  <a:srgbClr val="002060"/>
                </a:solidFill>
              </a:rPr>
              <a:t>ať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624488" y="5075981"/>
            <a:ext cx="1224681" cy="779316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800" b="1" dirty="0">
                <a:solidFill>
                  <a:srgbClr val="002060"/>
                </a:solidFill>
              </a:rPr>
              <a:t>kéž</a:t>
            </a:r>
            <a:endParaRPr lang="cs-CZ" sz="4800" b="1" dirty="0">
              <a:solidFill>
                <a:srgbClr val="984807"/>
              </a:solidFill>
            </a:endParaRPr>
          </a:p>
        </p:txBody>
      </p:sp>
      <p:sp>
        <p:nvSpPr>
          <p:cNvPr id="4" name="TextovéPole 31"/>
          <p:cNvSpPr txBox="1"/>
          <p:nvPr/>
        </p:nvSpPr>
        <p:spPr>
          <a:xfrm>
            <a:off x="503808" y="4283893"/>
            <a:ext cx="4608512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Cestovat </a:t>
            </a:r>
            <a:r>
              <a:rPr lang="cs-CZ" sz="3200" b="1" dirty="0">
                <a:solidFill>
                  <a:srgbClr val="FFC000"/>
                </a:solidFill>
              </a:rPr>
              <a:t>do vesmíru…</a:t>
            </a:r>
          </a:p>
        </p:txBody>
      </p:sp>
      <p:sp>
        <p:nvSpPr>
          <p:cNvPr id="5" name="TextovéPole 31"/>
          <p:cNvSpPr txBox="1"/>
          <p:nvPr/>
        </p:nvSpPr>
        <p:spPr>
          <a:xfrm>
            <a:off x="503808" y="5219997"/>
            <a:ext cx="4103687" cy="5556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>
                <a:solidFill>
                  <a:srgbClr val="FFC000"/>
                </a:solidFill>
              </a:rPr>
              <a:t>Dostat nové kolo…</a:t>
            </a:r>
          </a:p>
        </p:txBody>
      </p:sp>
      <p:pic>
        <p:nvPicPr>
          <p:cNvPr id="3076" name="Picture 4" descr="C:\Documents and Settings\Alena T\Local Settings\Temporary Internet Files\Content.IE5\SDLE6Y7K\MP9002016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36656" y="1691605"/>
            <a:ext cx="1684784" cy="1109149"/>
          </a:xfrm>
          <a:prstGeom prst="rect">
            <a:avLst/>
          </a:prstGeom>
          <a:ln w="19050">
            <a:solidFill>
              <a:srgbClr val="CC99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" grpId="0" animBg="1"/>
      <p:bldP spid="2" grpId="0" animBg="1"/>
      <p:bldP spid="14" grpId="0" animBg="1"/>
      <p:bldP spid="32" grpId="0" animBg="1"/>
      <p:bldP spid="13" grpId="0" animBg="1"/>
      <p:bldP spid="19" grpId="0" animBg="1"/>
      <p:bldP spid="24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503238" y="303213"/>
            <a:ext cx="9361487" cy="1258887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hangingPunct="1"/>
            <a:r>
              <a:rPr lang="cs-CZ" sz="4400" b="1" dirty="0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Odpověz na otázky a použij                          k odpovědi částice ANO-NE</a:t>
            </a:r>
            <a:r>
              <a:rPr lang="cs-CZ" sz="4400" b="1" dirty="0" smtClean="0">
                <a:solidFill>
                  <a:srgbClr val="D9D9D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: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03238" y="1763713"/>
            <a:ext cx="4105026" cy="55027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Týden má šest dnů.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07864" y="6516141"/>
            <a:ext cx="8856984" cy="550279"/>
          </a:xfrm>
          <a:prstGeom prst="rect">
            <a:avLst/>
          </a:prstGeom>
          <a:solidFill>
            <a:srgbClr val="6B3305"/>
          </a:solidFill>
          <a:ln w="19050"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>
                <a:solidFill>
                  <a:schemeClr val="bg1">
                    <a:lumMod val="85000"/>
                  </a:schemeClr>
                </a:solidFill>
              </a:rPr>
              <a:t>Vymýšlejte 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</a:rPr>
              <a:t>další otázky pro spolužáky……</a:t>
            </a:r>
            <a:endParaRPr lang="cs-CZ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28544" y="1763613"/>
            <a:ext cx="1186543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ANO</a:t>
            </a:r>
            <a:endParaRPr lang="cs-CZ" sz="32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496696" y="1763613"/>
            <a:ext cx="936625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NE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" name="TextovéPole 31"/>
          <p:cNvSpPr txBox="1"/>
          <p:nvPr/>
        </p:nvSpPr>
        <p:spPr>
          <a:xfrm>
            <a:off x="503238" y="2484438"/>
            <a:ext cx="5545137" cy="555625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Rok má dvanáct měsíců.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" name="TextovéPole 31"/>
          <p:cNvSpPr txBox="1"/>
          <p:nvPr/>
        </p:nvSpPr>
        <p:spPr>
          <a:xfrm>
            <a:off x="503808" y="3275781"/>
            <a:ext cx="6048672" cy="55027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Škola začíná v deset hodin.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" name="TextovéPole 31"/>
          <p:cNvSpPr txBox="1"/>
          <p:nvPr/>
        </p:nvSpPr>
        <p:spPr>
          <a:xfrm>
            <a:off x="503808" y="3995861"/>
            <a:ext cx="5976664" cy="55027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Hodiny ukazuje velká ručička.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5" name="TextovéPole 31"/>
          <p:cNvSpPr txBox="1"/>
          <p:nvPr/>
        </p:nvSpPr>
        <p:spPr>
          <a:xfrm>
            <a:off x="503808" y="4715941"/>
            <a:ext cx="4969122" cy="55027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Před čtvrtkem je středa.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28544" y="3203773"/>
            <a:ext cx="1186543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ANO</a:t>
            </a:r>
            <a:endParaRPr lang="cs-CZ" sz="32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496696" y="3203773"/>
            <a:ext cx="936625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NE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28544" y="3995861"/>
            <a:ext cx="1186543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ANO</a:t>
            </a:r>
            <a:endParaRPr lang="cs-CZ" sz="32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496696" y="3995861"/>
            <a:ext cx="936625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NE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28544" y="4715941"/>
            <a:ext cx="1186543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ANO</a:t>
            </a:r>
            <a:endParaRPr lang="cs-CZ" sz="32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496696" y="4715941"/>
            <a:ext cx="936625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NE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128544" y="2483693"/>
            <a:ext cx="1186543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ANO</a:t>
            </a:r>
            <a:endParaRPr lang="cs-CZ" sz="32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496696" y="2483693"/>
            <a:ext cx="936625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NE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28544" y="5436021"/>
            <a:ext cx="1186543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ANO</a:t>
            </a:r>
            <a:endParaRPr lang="cs-CZ" sz="32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496696" y="5436021"/>
            <a:ext cx="936625" cy="55027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006600"/>
                </a:solidFill>
                <a:latin typeface="Arial Black" pitchFamily="34" charset="0"/>
              </a:rPr>
              <a:t>NE</a:t>
            </a:r>
            <a:endParaRPr lang="cs-CZ" sz="32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3" name="TextovéPole 31"/>
          <p:cNvSpPr txBox="1"/>
          <p:nvPr/>
        </p:nvSpPr>
        <p:spPr>
          <a:xfrm>
            <a:off x="503808" y="5436021"/>
            <a:ext cx="5904656" cy="55027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Máme pět ročních období.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5124" name="Picture 4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4408" y="4139877"/>
            <a:ext cx="1264296" cy="13444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13" grpId="0" animBg="1"/>
      <p:bldP spid="19" grpId="0" animBg="1"/>
      <p:bldP spid="19" grpId="1" animBg="1"/>
      <p:bldP spid="24" grpId="0" animBg="1"/>
      <p:bldP spid="24" grpId="1" animBg="1"/>
      <p:bldP spid="2" grpId="0" animBg="1"/>
      <p:bldP spid="3" grpId="0" animBg="1"/>
      <p:bldP spid="4" grpId="0" animBg="1"/>
      <p:bldP spid="5" grpId="0" animBg="1"/>
      <p:bldP spid="15" grpId="0" animBg="1"/>
      <p:bldP spid="15" grpId="1" animBg="1"/>
      <p:bldP spid="16" grpId="0" animBg="1"/>
      <p:bldP spid="16" grpId="1" animBg="1"/>
      <p:bldP spid="18" grpId="0" animBg="1"/>
      <p:bldP spid="18" grpId="1" animBg="1"/>
      <p:bldP spid="20" grpId="0" animBg="1"/>
      <p:bldP spid="20" grpId="1" animBg="1"/>
      <p:bldP spid="22" grpId="0" animBg="1"/>
      <p:bldP spid="22" grpId="1" animBg="1"/>
      <p:bldP spid="23" grpId="0" animBg="1"/>
      <p:bldP spid="23" grpId="1" animBg="1"/>
      <p:bldP spid="27" grpId="0" animBg="1"/>
      <p:bldP spid="27" grpId="1" animBg="1"/>
      <p:bldP spid="28" grpId="0" animBg="1"/>
      <p:bldP spid="28" grpId="1" animBg="1"/>
      <p:bldP spid="30" grpId="0" animBg="1"/>
      <p:bldP spid="30" grpId="1" animBg="1"/>
      <p:bldP spid="31" grpId="0" animBg="1"/>
      <p:bldP spid="31" grpId="1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074150" cy="7005637"/>
          </a:xfrm>
        </p:spPr>
        <p:txBody>
          <a:bodyPr rtlCol="0"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Zdroje: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pro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třetí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PhDr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Ladislav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Dvorský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Ilustrace:Kateřina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Lovis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naklad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Alter, 2001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MÜHLHAUSEROVÁ a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kol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3 -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učebnice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pro 3.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Brno: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Nová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škola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>obrázky: </a:t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www.office.</a:t>
            </a:r>
            <a:r>
              <a:rPr lang="cs-CZ" sz="1800" dirty="0" err="1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microsoft.com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1624</TotalTime>
  <Words>232</Words>
  <Application>Microsoft Office PowerPoint</Application>
  <PresentationFormat>Vlastní</PresentationFormat>
  <Paragraphs>72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</vt:lpstr>
      <vt:lpstr>Částice jsou slova, která uvozují věty:</vt:lpstr>
      <vt:lpstr>Nejčastější částice:</vt:lpstr>
      <vt:lpstr>Říkejte svá přání a použijte některou                     z částic:</vt:lpstr>
      <vt:lpstr>Odpověz na otázky a použij                          k odpovědi částice ANO-NE:</vt:lpstr>
      <vt:lpstr>    Zdroje: učebnice: Český jazyk pro třetí ročník, PhDr. Ladislav Dvorský, Ilustrace:Kateřina Lovis, naklad. Alter, 2001 MÜHLHAUSEROVÁ a kol. Český jazyk 3 - učebnice pro 3. ročník. Brno: Nová škola, 2003, ISBN 80-7289-088-3   obrázky:  www.office.microsoft.com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Částice</dc:title>
  <dc:subject>Český jazyk</dc:subject>
  <dc:creator>Mgr. Jana Kneřová</dc:creator>
  <cp:lastModifiedBy>Jana Kneřová</cp:lastModifiedBy>
  <cp:revision>193</cp:revision>
  <cp:lastPrinted>1601-01-01T00:00:00Z</cp:lastPrinted>
  <dcterms:created xsi:type="dcterms:W3CDTF">2011-08-21T18:05:50Z</dcterms:created>
  <dcterms:modified xsi:type="dcterms:W3CDTF">2013-01-14T09:54:39Z</dcterms:modified>
  <cp:category>Slovní druhy</cp:category>
</cp:coreProperties>
</file>