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2"/>
  </p:notesMasterIdLst>
  <p:sldIdLst>
    <p:sldId id="256" r:id="rId2"/>
    <p:sldId id="257" r:id="rId3"/>
    <p:sldId id="260" r:id="rId4"/>
    <p:sldId id="305" r:id="rId5"/>
    <p:sldId id="300" r:id="rId6"/>
    <p:sldId id="306" r:id="rId7"/>
    <p:sldId id="302" r:id="rId8"/>
    <p:sldId id="280" r:id="rId9"/>
    <p:sldId id="304" r:id="rId10"/>
    <p:sldId id="272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6B3305"/>
    <a:srgbClr val="996600"/>
    <a:srgbClr val="008000"/>
    <a:srgbClr val="5F5F5F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522922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obrázek naskočí i s předložkou, další předložky u obrázku mohou už žáci určovat sami, pak kliknutím otevřou řešení.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pod obrázky – odkrývá se po řadách zleva doprava. 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Délka </a:t>
            </a:r>
            <a:r>
              <a:rPr lang="cs-CZ" dirty="0" err="1" smtClean="0"/>
              <a:t>videoukázky</a:t>
            </a:r>
            <a:r>
              <a:rPr lang="cs-CZ" dirty="0" smtClean="0"/>
              <a:t> – 10 minut. Je možné použít i v rámci prvouky. Pro spuštění klikněte</a:t>
            </a:r>
            <a:r>
              <a:rPr lang="cs-CZ" baseline="0" dirty="0" smtClean="0"/>
              <a:t> na kameru.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možné vytisknout i jako pomocnou tabulku žákům</a:t>
            </a:r>
            <a:r>
              <a:rPr lang="cs-CZ" baseline="0" dirty="0" smtClean="0"/>
              <a:t> pro výuku.</a:t>
            </a:r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postupné…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rgbClr val="002060"/>
            </a:gs>
            <a:gs pos="57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gif"/><Relationship Id="rId4" Type="http://schemas.openxmlformats.org/officeDocument/2006/relationships/hyperlink" Target="https://www.youtube.com/watch?v=6AZMBsSPq-E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uculus_canorus_vogelartinfo.jpg?uselang=cs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0441719"/>
              </p:ext>
            </p:extLst>
          </p:nvPr>
        </p:nvGraphicFramePr>
        <p:xfrm>
          <a:off x="935856" y="2627709"/>
          <a:ext cx="8496944" cy="470711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36114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114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02944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VY_32_INOVACE_20_ČJ_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Citoslovce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0646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citoslovci.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určují                 a třídí, přiřazují citoslovce. Tvoří vlastní citoslovce – zvuky zvířat z </a:t>
                      </a:r>
                      <a:r>
                        <a:rPr lang="cs-CZ" sz="1800" kern="12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videoukázky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 obsahuje animace a hypertextový odkaz, je nutné připojení k internetu.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Vložená tabulka s celkovým přehledem slovních druhů.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80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slunce 4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H="1">
            <a:off x="7920632" y="179437"/>
            <a:ext cx="1872208" cy="1872208"/>
          </a:xfrm>
          <a:prstGeom prst="rect">
            <a:avLst/>
          </a:prstGeom>
          <a:ln w="19050">
            <a:solidFill>
              <a:srgbClr val="FFC000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143768" y="1907629"/>
            <a:ext cx="9649072" cy="438581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0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CITOSLOVCE</a:t>
            </a:r>
          </a:p>
          <a:p>
            <a:endParaRPr lang="cs-CZ" sz="10000" b="1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C0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endParaRPr lang="cs-CZ" sz="10000" b="1" cap="none" spc="0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C00000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6" name="Obrázek 15" descr="skákání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3808" y="4859957"/>
            <a:ext cx="1584176" cy="2082060"/>
          </a:xfrm>
          <a:prstGeom prst="rect">
            <a:avLst/>
          </a:prstGeom>
        </p:spPr>
      </p:pic>
      <p:pic>
        <p:nvPicPr>
          <p:cNvPr id="1026" name="Picture 2" descr="C:\Documents and Settings\Alena T\Local Settings\Temporary Internet Files\Content.IE5\BEOPWMS8\MC9001921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36456" y="4571925"/>
            <a:ext cx="3375444" cy="25065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748908"/>
          </a:xfrm>
          <a:solidFill>
            <a:srgbClr val="0070C0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Citoslovce jsou slova, která vyjadřují: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03808" y="2339677"/>
            <a:ext cx="4968552" cy="951030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nálady a city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935856" y="3563813"/>
            <a:ext cx="6408712" cy="664797"/>
          </a:xfrm>
          <a:prstGeom prst="rect">
            <a:avLst/>
          </a:prstGeom>
          <a:solidFill>
            <a:srgbClr val="6B3305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ouvej, hurá, achich, brr…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3808" y="4787949"/>
            <a:ext cx="5400600" cy="951030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hlasy a zvuky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91840" y="6228109"/>
            <a:ext cx="6408712" cy="664797"/>
          </a:xfrm>
          <a:prstGeom prst="rect">
            <a:avLst/>
          </a:prstGeom>
          <a:solidFill>
            <a:srgbClr val="6B3305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cink, mňau, </a:t>
            </a:r>
            <a:r>
              <a:rPr lang="cs-CZ" sz="40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bé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40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hrr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…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EQZNP7W4\MC9004358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192440" y="4355901"/>
            <a:ext cx="2742982" cy="2699519"/>
          </a:xfrm>
          <a:prstGeom prst="rect">
            <a:avLst/>
          </a:prstGeom>
          <a:noFill/>
        </p:spPr>
      </p:pic>
      <p:pic>
        <p:nvPicPr>
          <p:cNvPr id="11" name="Obrázek 10" descr="a-kočk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640712" y="6300117"/>
            <a:ext cx="1162050" cy="1000125"/>
          </a:xfrm>
          <a:prstGeom prst="rect">
            <a:avLst/>
          </a:prstGeom>
        </p:spPr>
      </p:pic>
      <p:pic>
        <p:nvPicPr>
          <p:cNvPr id="2051" name="Picture 3" descr="C:\Documents and Settings\Alena T\Local Settings\Temporary Internet Files\Content.IE5\EQZNP7W4\MC9004114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84528" y="2195661"/>
            <a:ext cx="1844675" cy="1762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2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748908"/>
          </a:xfrm>
          <a:solidFill>
            <a:srgbClr val="0070C0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Zkuste roztřídit  tato citoslovce: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896296" y="2195661"/>
            <a:ext cx="4968552" cy="951030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nálady a city</a:t>
            </a:r>
          </a:p>
        </p:txBody>
      </p:sp>
      <p:pic>
        <p:nvPicPr>
          <p:cNvPr id="3074" name="Picture 2" descr="C:\Documents and Settings\Alena T\Local Settings\Temporary Internet Files\Content.IE5\SDLE6Y7K\MP9003991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4608" y="3203773"/>
            <a:ext cx="2188840" cy="3074386"/>
          </a:xfrm>
          <a:prstGeom prst="rect">
            <a:avLst/>
          </a:prstGeom>
          <a:noFill/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912520" y="6228109"/>
            <a:ext cx="3024336" cy="664797"/>
          </a:xfrm>
          <a:prstGeom prst="rect">
            <a:avLst/>
          </a:prstGeom>
          <a:solidFill>
            <a:srgbClr val="6B3305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překvapení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7784" y="6732165"/>
            <a:ext cx="1800200" cy="664797"/>
          </a:xfrm>
          <a:prstGeom prst="rect">
            <a:avLst/>
          </a:prstGeom>
          <a:solidFill>
            <a:srgbClr val="6B3305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bolest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 descr="C:\Documents and Settings\Alena T\Local Settings\Temporary Internet Files\Content.IE5\SDLE6Y7K\MC9002320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0" y="4427909"/>
            <a:ext cx="2099039" cy="2297623"/>
          </a:xfrm>
          <a:prstGeom prst="rect">
            <a:avLst/>
          </a:prstGeom>
          <a:noFill/>
        </p:spPr>
      </p:pic>
      <p:pic>
        <p:nvPicPr>
          <p:cNvPr id="3079" name="Picture 7" descr="C:\Documents and Settings\Alena T\Local Settings\Temporary Internet Files\Content.IE5\SDLE6Y7K\MC9002325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51880" y="2123653"/>
            <a:ext cx="1728192" cy="2381943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2880072" y="2411685"/>
            <a:ext cx="1800200" cy="664797"/>
          </a:xfrm>
          <a:prstGeom prst="rect">
            <a:avLst/>
          </a:prstGeom>
          <a:solidFill>
            <a:srgbClr val="6B3305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radost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320232" y="6084093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jupí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320232" y="4643933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achich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320232" y="3923853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jejda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320232" y="3203773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ouvej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320232" y="5364013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hurá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320232" y="6804173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jéje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 flipH="1">
            <a:off x="2304008" y="3635821"/>
            <a:ext cx="1728192" cy="2016224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6192440" y="4211885"/>
            <a:ext cx="1224136" cy="1152128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2376016" y="5075981"/>
            <a:ext cx="1728192" cy="792088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3096096" y="3851845"/>
            <a:ext cx="1008112" cy="1800200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 flipV="1">
            <a:off x="2952080" y="4211885"/>
            <a:ext cx="1224136" cy="208823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V="1">
            <a:off x="6120432" y="5652045"/>
            <a:ext cx="1152128" cy="122413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9" grpId="0" animBg="1"/>
      <p:bldP spid="12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Jaké zvuky dělají zvířátky                       na obrázku – vyjádři citoslovcem: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1840" y="2555701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mňau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5816" y="6084093"/>
            <a:ext cx="144016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C000"/>
                </a:solidFill>
              </a:rPr>
              <a:t>bé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40112" y="5868069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C000"/>
                </a:solidFill>
              </a:rPr>
              <a:t>bú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32200" y="2699717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mé…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88584" y="5724053"/>
            <a:ext cx="2304256" cy="49308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rgbClr val="FFC000"/>
                </a:solidFill>
              </a:rPr>
              <a:t>kokokodák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72560" y="2483693"/>
            <a:ext cx="1800200" cy="1122743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rgbClr val="FFC000"/>
                </a:solidFill>
              </a:rPr>
              <a:t>vrr</a:t>
            </a:r>
            <a:r>
              <a:rPr lang="cs-CZ" sz="3600" b="1" dirty="0" smtClean="0">
                <a:solidFill>
                  <a:srgbClr val="FFC000"/>
                </a:solidFill>
              </a:rPr>
              <a:t>, </a:t>
            </a:r>
          </a:p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haf haf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4100" name="Picture 4" descr="C:\Documents and Settings\Alena T\Local Settings\Temporary Internet Files\Content.IE5\EQZNP7W4\MP9004024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816" y="1691605"/>
            <a:ext cx="2160240" cy="2016224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1" name="Picture 5" descr="C:\Documents and Settings\Alena T\Local Settings\Temporary Internet Files\Content.IE5\SDLE6Y7K\MP90040161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12520" y="2051645"/>
            <a:ext cx="2917464" cy="2160240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7" name="Picture 11" descr="C:\Documents and Settings\Alena T\Local Settings\Temporary Internet Files\Content.IE5\SDLE6Y7K\MP90026282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68104" y="5292005"/>
            <a:ext cx="3024336" cy="2016224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10" name="Picture 14" descr="C:\Documents and Settings\Alena T\Local Settings\Temporary Internet Files\Content.IE5\BEOPWMS8\MP9004393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31800" y="4220769"/>
            <a:ext cx="2088232" cy="3135132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" name="Obrázek 28" descr="Stáj Salma - AT 13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384128" y="2267669"/>
            <a:ext cx="3101335" cy="2088232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12" name="Picture 16" descr="C:\Documents and Settings\Alena T\Local Settings\Temporary Internet Files\Content.IE5\EQZNP7W4\MP90018049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6720986" y="5292005"/>
            <a:ext cx="3144682" cy="2065008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59793" y="302737"/>
            <a:ext cx="9505056" cy="1748908"/>
          </a:xfrm>
          <a:solidFill>
            <a:srgbClr val="0070C0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Zkuste přiřadit  tato citoslovce: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320232" y="5940077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ihaha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320232" y="3275781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chrochro</a:t>
            </a:r>
            <a:endParaRPr lang="cs-CZ" sz="28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320232" y="2267669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cvrk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320232" y="4211885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hú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320232" y="5075981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kuku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320232" y="6804173"/>
            <a:ext cx="1656184" cy="648072"/>
          </a:xfrm>
          <a:prstGeom prst="roundRect">
            <a:avLst/>
          </a:prstGeom>
          <a:solidFill>
            <a:srgbClr val="0066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kvak</a:t>
            </a:r>
            <a:endParaRPr lang="cs-CZ" sz="4000" b="1" dirty="0">
              <a:solidFill>
                <a:schemeClr val="bg1">
                  <a:lumMod val="8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6048424" y="3563813"/>
            <a:ext cx="1080120" cy="2016224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6192440" y="2555701"/>
            <a:ext cx="1080120" cy="172819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H="1">
            <a:off x="3168104" y="6084093"/>
            <a:ext cx="1008112" cy="64807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2880072" y="3131765"/>
            <a:ext cx="1296144" cy="208823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 flipV="1">
            <a:off x="2808064" y="4571925"/>
            <a:ext cx="1368152" cy="244827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V="1">
            <a:off x="6120432" y="2987749"/>
            <a:ext cx="1440160" cy="1440160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Obrázek 21" descr="kobyl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9792" y="5652045"/>
            <a:ext cx="2664296" cy="1749554"/>
          </a:xfrm>
          <a:prstGeom prst="rect">
            <a:avLst/>
          </a:prstGeom>
          <a:ln w="28575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5" name="Picture 1" descr="C:\Documents and Settings\Alena T\Local Settings\Temporary Internet Files\Content.IE5\EQZNP7W4\MP9004317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72560" y="5628417"/>
            <a:ext cx="2592040" cy="1721277"/>
          </a:xfrm>
          <a:prstGeom prst="rect">
            <a:avLst/>
          </a:prstGeom>
          <a:ln w="28575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7" name="Picture 3" descr="C:\Documents and Settings\Alena T\Local Settings\Temporary Internet Files\Content.IE5\SDLE6Y7K\MP90040695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9792" y="3995861"/>
            <a:ext cx="2160240" cy="1440160"/>
          </a:xfrm>
          <a:prstGeom prst="rect">
            <a:avLst/>
          </a:prstGeom>
          <a:ln w="28575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0" name="Picture 6" descr="C:\Documents and Settings\Alena T\Local Settings\Temporary Internet Files\Content.IE5\SDLE6Y7K\MP90043876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704608" y="2195661"/>
            <a:ext cx="2211002" cy="1925960"/>
          </a:xfrm>
          <a:prstGeom prst="rect">
            <a:avLst/>
          </a:prstGeom>
          <a:ln w="28575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1" name="Picture 7" descr="C:\Documents and Settings\Alena T\Local Settings\Temporary Internet Files\Content.IE5\01G1XPGU\MC90008397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00552" y="4139877"/>
            <a:ext cx="2664296" cy="1345057"/>
          </a:xfrm>
          <a:prstGeom prst="rect">
            <a:avLst/>
          </a:prstGeom>
          <a:noFill/>
        </p:spPr>
      </p:pic>
      <p:pic>
        <p:nvPicPr>
          <p:cNvPr id="6153" name="Picture 9" descr="File:Cuculus canorus vogelartinfo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359792" y="2195661"/>
            <a:ext cx="2420867" cy="1676451"/>
          </a:xfrm>
          <a:prstGeom prst="rect">
            <a:avLst/>
          </a:prstGeom>
          <a:ln w="28575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6B33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A za odměnu malá </a:t>
            </a:r>
            <a:r>
              <a:rPr lang="cs-CZ" dirty="0" err="1" smtClean="0">
                <a:solidFill>
                  <a:srgbClr val="FFC000"/>
                </a:solidFill>
                <a:latin typeface="Arial Black" pitchFamily="34" charset="0"/>
              </a:rPr>
              <a:t>videoukázka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 – zvuky zvířat: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9" name="Nadpis 6"/>
          <p:cNvSpPr txBox="1">
            <a:spLocks/>
          </p:cNvSpPr>
          <p:nvPr/>
        </p:nvSpPr>
        <p:spPr>
          <a:xfrm>
            <a:off x="359792" y="2051645"/>
            <a:ext cx="9505056" cy="1748908"/>
          </a:xfrm>
          <a:prstGeom prst="rect">
            <a:avLst/>
          </a:prstGeom>
          <a:solidFill>
            <a:srgbClr val="0070C0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Můžete si zkusit aspoň některé zvuky „přeložit“ do českého jazyka a vyjádřit je jako citoslovce.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15361" name="Picture 1" descr="C:\Documents and Settings\Alena T\Local Settings\Temporary Internet Files\Content.IE5\01G1XPGU\MC9004380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176216" y="3275781"/>
            <a:ext cx="4471392" cy="4471392"/>
          </a:xfrm>
          <a:prstGeom prst="rect">
            <a:avLst/>
          </a:prstGeom>
          <a:noFill/>
        </p:spPr>
      </p:pic>
      <p:pic>
        <p:nvPicPr>
          <p:cNvPr id="15362" name="Picture 2" descr="C:\Documents and Settings\Alena T\Local Settings\Temporary Internet Files\Content.IE5\BEOPWMS8\MM900285287[1].gif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11920" y="5147989"/>
            <a:ext cx="1872208" cy="20692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Malé shrnutí na závěr</a:t>
            </a:r>
            <a:b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1763611"/>
          <a:ext cx="9361040" cy="56042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8512"/>
                <a:gridCol w="4752528"/>
              </a:tblGrid>
              <a:tr h="900748">
                <a:tc gridSpan="2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Slovní druhy</a:t>
                      </a:r>
                      <a:endParaRPr lang="cs-CZ" sz="66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54933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Slova ohebná</a:t>
                      </a:r>
                      <a:endParaRPr lang="cs-CZ" sz="44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Slova neohebná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754933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1. Podstatná jména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6. Příslovce </a:t>
                      </a:r>
                      <a:endParaRPr lang="cs-CZ" sz="40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747497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2. Přídavná jména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7. Předložky</a:t>
                      </a:r>
                      <a:endParaRPr lang="cs-CZ" sz="40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747497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3. Zájmena</a:t>
                      </a:r>
                      <a:r>
                        <a:rPr lang="cs-CZ" sz="4000" b="1" baseline="0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8. Spojky </a:t>
                      </a:r>
                      <a:endParaRPr lang="cs-CZ" sz="40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747497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4. Číslovky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9. Částice </a:t>
                      </a:r>
                      <a:endParaRPr lang="cs-CZ" sz="40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747497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5. Slovesa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0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10. Citoslovce </a:t>
                      </a:r>
                      <a:endParaRPr lang="cs-CZ" sz="40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Doplňte správné předložky:                  S/SE, Z/ZE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1763611"/>
          <a:ext cx="9361040" cy="547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5400600"/>
              </a:tblGrid>
              <a:tr h="910592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Zadání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1965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Šel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</a:rPr>
                        <a:t> ..... tatínkem.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Šel</a:t>
                      </a:r>
                      <a:r>
                        <a:rPr lang="cs-CZ" sz="44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4400" b="1" baseline="0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tatínkem.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Pero vzal ..... penálu.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Pero vzal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z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penálu.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Svetr vyndal ..... skříně.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Svetr vyndal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ze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skříně.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Jana</a:t>
                      </a:r>
                      <a:r>
                        <a:rPr lang="cs-CZ" sz="2800" b="1" baseline="0" dirty="0" smtClean="0">
                          <a:solidFill>
                            <a:srgbClr val="002060"/>
                          </a:solidFill>
                        </a:rPr>
                        <a:t> přišla i ….. Věrkou</a:t>
                      </a:r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.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Jana přišla i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Věrkou.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Pozdravil ….. úsměvem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Pozdravil </a:t>
                      </a:r>
                      <a:r>
                        <a:rPr lang="cs-CZ" sz="4400" b="1" dirty="0" smtClean="0">
                          <a:solidFill>
                            <a:srgbClr val="002060"/>
                          </a:solidFill>
                        </a:rPr>
                        <a:t>s</a:t>
                      </a:r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 úsměvem.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64248" y="2699717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64248" y="3563813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64248" y="44999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64248" y="6372125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4248" y="5436021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Český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jazyk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 pro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třetí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ročník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PhDr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Ladislav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Dvorský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Ilustrace:Kateřina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Lovis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,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naklad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. Alter, 2001</a:t>
            </a:r>
            <a:r>
              <a:rPr lang="cs-CZ" sz="14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MÜHLHAUSEROVÁ a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kol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. </a:t>
            </a:r>
            <a:r>
              <a:rPr lang="en-US" sz="1400" i="1" dirty="0" err="1" smtClean="0">
                <a:solidFill>
                  <a:schemeClr val="bg1">
                    <a:lumMod val="85000"/>
                  </a:schemeClr>
                </a:solidFill>
              </a:rPr>
              <a:t>Český</a:t>
            </a:r>
            <a:r>
              <a:rPr lang="en-US" sz="1400" i="1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400" i="1" dirty="0" err="1" smtClean="0">
                <a:solidFill>
                  <a:schemeClr val="bg1">
                    <a:lumMod val="85000"/>
                  </a:schemeClr>
                </a:solidFill>
              </a:rPr>
              <a:t>jazyk</a:t>
            </a:r>
            <a:r>
              <a:rPr lang="en-US" sz="1400" i="1" dirty="0" smtClean="0">
                <a:solidFill>
                  <a:schemeClr val="bg1">
                    <a:lumMod val="85000"/>
                  </a:schemeClr>
                </a:solidFill>
              </a:rPr>
              <a:t> 3 - </a:t>
            </a:r>
            <a:r>
              <a:rPr lang="en-US" sz="1400" i="1" dirty="0" err="1" smtClean="0">
                <a:solidFill>
                  <a:schemeClr val="bg1">
                    <a:lumMod val="85000"/>
                  </a:schemeClr>
                </a:solidFill>
              </a:rPr>
              <a:t>učebnice</a:t>
            </a:r>
            <a:r>
              <a:rPr lang="en-US" sz="1400" i="1" dirty="0" smtClean="0">
                <a:solidFill>
                  <a:schemeClr val="bg1">
                    <a:lumMod val="85000"/>
                  </a:schemeClr>
                </a:solidFill>
              </a:rPr>
              <a:t> pro 3. </a:t>
            </a:r>
            <a:r>
              <a:rPr lang="en-US" sz="1400" i="1" dirty="0" err="1" smtClean="0">
                <a:solidFill>
                  <a:schemeClr val="bg1">
                    <a:lumMod val="85000"/>
                  </a:schemeClr>
                </a:solidFill>
              </a:rPr>
              <a:t>ročník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. Brno: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Nová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en-US" sz="1400" dirty="0" err="1" smtClean="0">
                <a:solidFill>
                  <a:schemeClr val="bg1">
                    <a:lumMod val="85000"/>
                  </a:schemeClr>
                </a:solidFill>
              </a:rPr>
              <a:t>škola</a:t>
            </a:r>
            <a:r>
              <a:rPr lang="en-US" sz="1400" dirty="0" smtClean="0">
                <a:solidFill>
                  <a:schemeClr val="bg1">
                    <a:lumMod val="85000"/>
                  </a:schemeClr>
                </a:solidFill>
              </a:rPr>
              <a:t>, 2003, ISBN 80-7289-088-3</a:t>
            </a:r>
            <a:r>
              <a:rPr lang="cs-CZ" sz="14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>obrázky: 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www.office.</a:t>
            </a:r>
            <a:r>
              <a:rPr lang="cs-CZ" sz="1800" dirty="0" err="1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microsoft.com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kozel – foto Alena </a:t>
            </a:r>
            <a:r>
              <a:rPr lang="cs-CZ" sz="1800" dirty="0" err="1" smtClean="0">
                <a:solidFill>
                  <a:schemeClr val="bg1">
                    <a:lumMod val="85000"/>
                  </a:schemeClr>
                </a:solidFill>
              </a:rPr>
              <a:t>Tučímová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 – se souhlasem autorky</a:t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kukačka: </a:t>
            </a:r>
            <a:r>
              <a:rPr lang="it-IT" sz="1800" dirty="0" smtClean="0">
                <a:solidFill>
                  <a:schemeClr val="bg1">
                    <a:lumMod val="85000"/>
                  </a:schemeClr>
                </a:solidFill>
              </a:rPr>
              <a:t>VOGELARTINFO. </a:t>
            </a:r>
            <a:r>
              <a:rPr lang="it-IT" sz="1800" i="1" dirty="0" smtClean="0">
                <a:solidFill>
                  <a:schemeClr val="bg1">
                    <a:lumMod val="85000"/>
                  </a:schemeClr>
                </a:solidFill>
              </a:rPr>
              <a:t>wikipedia.cz</a:t>
            </a:r>
            <a:r>
              <a:rPr lang="it-IT" sz="1800" dirty="0" smtClean="0">
                <a:solidFill>
                  <a:schemeClr val="bg1">
                    <a:lumMod val="85000"/>
                  </a:schemeClr>
                </a:solidFill>
              </a:rPr>
              <a:t> [online]. [cit. 13.1.2013]. Dostupný na WWW: </a:t>
            </a:r>
            <a:r>
              <a:rPr lang="it-IT" sz="18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http://commons.wikimedia.org/wiki/File:Cuculus_canorus_vogelartinfo.jpg?uselang=cs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it-IT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1657</TotalTime>
  <Words>339</Words>
  <Application>Microsoft Office PowerPoint</Application>
  <PresentationFormat>Vlastní</PresentationFormat>
  <Paragraphs>88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Citoslovce jsou slova, která vyjadřují:</vt:lpstr>
      <vt:lpstr>Zkuste roztřídit  tato citoslovce:</vt:lpstr>
      <vt:lpstr>Jaké zvuky dělají zvířátky                       na obrázku – vyjádři citoslovcem:</vt:lpstr>
      <vt:lpstr>Zkuste přiřadit  tato citoslovce:</vt:lpstr>
      <vt:lpstr>A za odměnu malá videoukázka – zvuky zvířat:</vt:lpstr>
      <vt:lpstr>Malé shrnutí na závěr </vt:lpstr>
      <vt:lpstr>Doplňte správné předložky:                  S/SE, Z/ZE</vt:lpstr>
      <vt:lpstr>      Zdroje: učebnice:  Český jazyk pro třetí ročník, PhDr. Ladislav Dvorský, Ilustrace:Kateřina Lovis, naklad. Alter, 2001 MÜHLHAUSEROVÁ a kol. Český jazyk 3 - učebnice pro 3. ročník. Brno: Nová škola, 2003, ISBN 80-7289-088-3  obrázky: www.office.microsoft.com    kozel – foto Alena Tučímová – se souhlasem autorky  kukačka: VOGELARTINFO. wikipedia.cz [online]. [cit. 13.1.2013]. Dostupný na WWW: http://commons.wikimedia.org/wiki/File:Cuculus_canorus_vogelartinfo.jpg?uselang=cs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Citoslovce </dc:title>
  <dc:subject>Český jazyk</dc:subject>
  <dc:creator>Mgr. Jana Kneřová</dc:creator>
  <cp:lastModifiedBy>Jana Kneřová</cp:lastModifiedBy>
  <cp:revision>200</cp:revision>
  <cp:lastPrinted>1601-01-01T00:00:00Z</cp:lastPrinted>
  <dcterms:created xsi:type="dcterms:W3CDTF">2011-08-21T18:05:50Z</dcterms:created>
  <dcterms:modified xsi:type="dcterms:W3CDTF">2013-01-14T09:54:54Z</dcterms:modified>
  <cp:category>Slovní druhy</cp:category>
</cp:coreProperties>
</file>