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9"/>
  </p:notesMasterIdLst>
  <p:sldIdLst>
    <p:sldId id="266" r:id="rId2"/>
    <p:sldId id="267" r:id="rId3"/>
    <p:sldId id="270" r:id="rId4"/>
    <p:sldId id="271" r:id="rId5"/>
    <p:sldId id="272" r:id="rId6"/>
    <p:sldId id="273" r:id="rId7"/>
    <p:sldId id="274" r:id="rId8"/>
    <p:sldId id="275" r:id="rId9"/>
    <p:sldId id="277" r:id="rId10"/>
    <p:sldId id="276" r:id="rId11"/>
    <p:sldId id="279" r:id="rId12"/>
    <p:sldId id="280" r:id="rId13"/>
    <p:sldId id="285" r:id="rId14"/>
    <p:sldId id="286" r:id="rId15"/>
    <p:sldId id="287" r:id="rId16"/>
    <p:sldId id="269" r:id="rId17"/>
    <p:sldId id="258"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3" autoAdjust="0"/>
    <p:restoredTop sz="94624" autoAdjust="0"/>
  </p:normalViewPr>
  <p:slideViewPr>
    <p:cSldViewPr>
      <p:cViewPr varScale="1">
        <p:scale>
          <a:sx n="69" d="100"/>
          <a:sy n="69" d="100"/>
        </p:scale>
        <p:origin x="-858" y="-102"/>
      </p:cViewPr>
      <p:guideLst>
        <p:guide orient="horz" pos="2160"/>
        <p:guide pos="2880"/>
      </p:guideLst>
    </p:cSldViewPr>
  </p:slideViewPr>
  <p:outlineViewPr>
    <p:cViewPr>
      <p:scale>
        <a:sx n="33" d="100"/>
        <a:sy n="33" d="100"/>
      </p:scale>
      <p:origin x="0" y="309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000B787-71CA-4DBD-9498-97962836FA22}" type="datetimeFigureOut">
              <a:rPr lang="cs-CZ" smtClean="0"/>
              <a:pPr/>
              <a:t>10.11.2013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281214-207B-40A0-B7BE-B2708C9E2E21}"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Klepnutím lze upravit styl předlohy nadpisů.</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C4EDB111-EBB4-4E57-8399-2BB59B299CFA}" type="datetimeFigureOut">
              <a:rPr lang="cs-CZ" smtClean="0"/>
              <a:pPr/>
              <a:t>10.11.2013</a:t>
            </a:fld>
            <a:endParaRPr lang="cs-CZ"/>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cs-CZ"/>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Klepnutím lze upravit styl předlohy nadpisů.</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Klepnutím lze upravit styl předlohy nadpisů.</a:t>
            </a:r>
            <a:endParaRPr kumimoji="0" lang="en-US"/>
          </a:p>
        </p:txBody>
      </p:sp>
      <p:sp>
        <p:nvSpPr>
          <p:cNvPr id="12" name="Zástupný symbol pro datum 11"/>
          <p:cNvSpPr>
            <a:spLocks noGrp="1"/>
          </p:cNvSpPr>
          <p:nvPr>
            <p:ph type="dt" sz="half" idx="10"/>
          </p:nvPr>
        </p:nvSpPr>
        <p:spPr/>
        <p:txBody>
          <a:bodyPr/>
          <a:lstStyle/>
          <a:p>
            <a:fld id="{C4EDB111-EBB4-4E57-8399-2BB59B299CFA}" type="datetimeFigureOut">
              <a:rPr lang="cs-CZ" smtClean="0"/>
              <a:pPr/>
              <a:t>10.11.2013</a:t>
            </a:fld>
            <a:endParaRPr lang="cs-CZ"/>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p:txBody>
          <a:bodyPr/>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C4EDB111-EBB4-4E57-8399-2BB59B299CFA}" type="datetimeFigureOut">
              <a:rPr lang="cs-CZ" smtClean="0"/>
              <a:pPr/>
              <a:t>10.11.2013</a:t>
            </a:fld>
            <a:endParaRPr lang="cs-CZ"/>
          </a:p>
        </p:txBody>
      </p:sp>
      <p:sp>
        <p:nvSpPr>
          <p:cNvPr id="10" name="Zástupný symbol pro číslo snímku 9"/>
          <p:cNvSpPr>
            <a:spLocks noGrp="1"/>
          </p:cNvSpPr>
          <p:nvPr>
            <p:ph type="sldNum" sz="quarter" idx="16"/>
          </p:nvPr>
        </p:nvSpPr>
        <p:spPr/>
        <p:txBody>
          <a:bodyPr rtlCol="0"/>
          <a:lstStyle/>
          <a:p>
            <a:fld id="{E04D1B34-2B47-4A7F-8D7F-AD1FC333C4E0}" type="slidenum">
              <a:rPr lang="cs-CZ" smtClean="0"/>
              <a:pPr/>
              <a:t>‹#›</a:t>
            </a:fld>
            <a:endParaRPr lang="cs-CZ"/>
          </a:p>
        </p:txBody>
      </p:sp>
      <p:sp>
        <p:nvSpPr>
          <p:cNvPr id="12" name="Zástupný symbol pro zápatí 11"/>
          <p:cNvSpPr>
            <a:spLocks noGrp="1"/>
          </p:cNvSpPr>
          <p:nvPr>
            <p:ph type="ftr" sz="quarter" idx="17"/>
          </p:nvPr>
        </p:nvSpPr>
        <p:spPr/>
        <p:txBody>
          <a:bodyPr rtlCol="0"/>
          <a:lstStyle/>
          <a:p>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Klepnutím lze upravit styl předlohy nadpisů.</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C4EDB111-EBB4-4E57-8399-2BB59B299CFA}" type="datetimeFigureOut">
              <a:rPr lang="cs-CZ" smtClean="0"/>
              <a:pPr/>
              <a:t>10.11.2013</a:t>
            </a:fld>
            <a:endParaRPr lang="cs-CZ"/>
          </a:p>
        </p:txBody>
      </p:sp>
      <p:sp>
        <p:nvSpPr>
          <p:cNvPr id="12" name="Zástupný symbol pro číslo snímku 11"/>
          <p:cNvSpPr>
            <a:spLocks noGrp="1"/>
          </p:cNvSpPr>
          <p:nvPr>
            <p:ph type="sldNum" sz="quarter" idx="16"/>
          </p:nvPr>
        </p:nvSpPr>
        <p:spPr/>
        <p:txBody>
          <a:bodyPr rtlCol="0"/>
          <a:lstStyle/>
          <a:p>
            <a:fld id="{E04D1B34-2B47-4A7F-8D7F-AD1FC333C4E0}" type="slidenum">
              <a:rPr lang="cs-CZ" smtClean="0"/>
              <a:pPr/>
              <a:t>‹#›</a:t>
            </a:fld>
            <a:endParaRPr lang="cs-CZ"/>
          </a:p>
        </p:txBody>
      </p:sp>
      <p:sp>
        <p:nvSpPr>
          <p:cNvPr id="14" name="Zástupný symbol pro zápatí 13"/>
          <p:cNvSpPr>
            <a:spLocks noGrp="1"/>
          </p:cNvSpPr>
          <p:nvPr>
            <p:ph type="ftr" sz="quarter" idx="17"/>
          </p:nvPr>
        </p:nvSpPr>
        <p:spPr/>
        <p:txBody>
          <a:bodyPr rtlCol="0"/>
          <a:lstStyle/>
          <a:p>
            <a:endParaRPr lang="cs-CZ"/>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Klepnutím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C4EDB111-EBB4-4E57-8399-2BB59B299CFA}" type="datetimeFigureOut">
              <a:rPr lang="cs-CZ" smtClean="0"/>
              <a:pPr/>
              <a:t>10.11.2013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4EDB111-EBB4-4E57-8399-2BB59B299CFA}" type="datetimeFigureOut">
              <a:rPr lang="cs-CZ" smtClean="0"/>
              <a:pPr/>
              <a:t>10.11.2013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E04D1B34-2B47-4A7F-8D7F-AD1FC333C4E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p>
            <a:fld id="{C4EDB111-EBB4-4E57-8399-2BB59B299CFA}" type="datetimeFigureOut">
              <a:rPr lang="cs-CZ" smtClean="0"/>
              <a:pPr/>
              <a:t>10.11.2013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E04D1B34-2B47-4A7F-8D7F-AD1FC333C4E0}" type="slidenum">
              <a:rPr lang="cs-CZ" smtClean="0"/>
              <a:pPr/>
              <a:t>‹#›</a:t>
            </a:fld>
            <a:endParaRPr lang="cs-CZ"/>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Klepnutím lze upravit styl předlohy nadpisů.</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C4EDB111-EBB4-4E57-8399-2BB59B299CFA}" type="datetimeFigureOut">
              <a:rPr lang="cs-CZ" smtClean="0"/>
              <a:pPr/>
              <a:t>10.11.2013</a:t>
            </a:fld>
            <a:endParaRPr lang="cs-CZ"/>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E04D1B34-2B47-4A7F-8D7F-AD1FC333C4E0}" type="slidenum">
              <a:rPr lang="cs-CZ" smtClean="0"/>
              <a:pPr/>
              <a:t>‹#›</a:t>
            </a:fld>
            <a:endParaRPr lang="cs-CZ"/>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cs-CZ"/>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Klepnutím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4EDB111-EBB4-4E57-8399-2BB59B299CFA}" type="datetimeFigureOut">
              <a:rPr lang="cs-CZ" smtClean="0"/>
              <a:pPr/>
              <a:t>10.11.2013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04D1B34-2B47-4A7F-8D7F-AD1FC333C4E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C4EDB111-EBB4-4E57-8399-2BB59B299CFA}" type="datetimeFigureOut">
              <a:rPr lang="cs-CZ" smtClean="0"/>
              <a:pPr/>
              <a:t>10.11.2013</a:t>
            </a:fld>
            <a:endParaRPr lang="cs-CZ"/>
          </a:p>
        </p:txBody>
      </p:sp>
      <p:sp>
        <p:nvSpPr>
          <p:cNvPr id="5" name="Zástupný symbol pro zápatí 4"/>
          <p:cNvSpPr>
            <a:spLocks noGrp="1"/>
          </p:cNvSpPr>
          <p:nvPr>
            <p:ph type="ftr" sz="quarter" idx="11"/>
          </p:nvPr>
        </p:nvSpPr>
        <p:spPr>
          <a:xfrm>
            <a:off x="457201" y="6248207"/>
            <a:ext cx="5573483" cy="365125"/>
          </a:xfrm>
        </p:spPr>
        <p:txBody>
          <a:bodyPr/>
          <a:lstStyle/>
          <a:p>
            <a:endParaRPr lang="cs-CZ"/>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E04D1B34-2B47-4A7F-8D7F-AD1FC333C4E0}"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Klepnutím lze upravit styl předlohy nadpisů.</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C4EDB111-EBB4-4E57-8399-2BB59B299CFA}" type="datetimeFigureOut">
              <a:rPr lang="cs-CZ" smtClean="0"/>
              <a:pPr/>
              <a:t>10.11.2013</a:t>
            </a:fld>
            <a:endParaRPr lang="cs-CZ"/>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cs-CZ"/>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E04D1B34-2B47-4A7F-8D7F-AD1FC333C4E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img.fdb.cz/galerie/9/9376d1e44ac33666e7acd7ea90e.jpg" TargetMode="External"/><Relationship Id="rId2" Type="http://schemas.openxmlformats.org/officeDocument/2006/relationships/hyperlink" Target="http://www.penkavcivrch.cz/cjl/pictures/autori/otcenasek.jpg" TargetMode="External"/><Relationship Id="rId1" Type="http://schemas.openxmlformats.org/officeDocument/2006/relationships/slideLayout" Target="../slideLayouts/slideLayout2.xml"/><Relationship Id="rId5" Type="http://schemas.openxmlformats.org/officeDocument/2006/relationships/hyperlink" Target="http://www.terry-posters.com/images/product/image/20704/4351-oww.jpg" TargetMode="External"/><Relationship Id="rId4" Type="http://schemas.openxmlformats.org/officeDocument/2006/relationships/hyperlink" Target="http://files.knihyprovsechny.webnode.cz/system_preview_detail_200000015-319f232991/romeo%20julie%20a%20tma.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obrázek 1" descr="OPVK_hor_zakladni_logolink_RGB_cz.jpg"/>
          <p:cNvPicPr>
            <a:picLocks noChangeAspect="1" noChangeArrowheads="1"/>
          </p:cNvPicPr>
          <p:nvPr/>
        </p:nvPicPr>
        <p:blipFill>
          <a:blip r:embed="rId2" cstate="print">
            <a:lum bright="10000" contrast="16000"/>
            <a:extLst>
              <a:ext uri="{28A0092B-C50C-407E-A947-70E740481C1C}">
                <a14:useLocalDpi xmlns:a14="http://schemas.microsoft.com/office/drawing/2010/main" xmlns="" val="0"/>
              </a:ext>
            </a:extLst>
          </a:blip>
          <a:srcRect/>
          <a:stretch>
            <a:fillRect/>
          </a:stretch>
        </p:blipFill>
        <p:spPr bwMode="auto">
          <a:xfrm>
            <a:off x="1285875" y="285750"/>
            <a:ext cx="6896100" cy="1503363"/>
          </a:xfrm>
          <a:prstGeom prst="rect">
            <a:avLst/>
          </a:prstGeom>
          <a:noFill/>
          <a:ln>
            <a:noFill/>
          </a:ln>
          <a:effectLst>
            <a:outerShdw sx="999" sy="999" algn="ctr" rotWithShape="0">
              <a:srgbClr val="00000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4" name="Tabulka 13"/>
          <p:cNvGraphicFramePr>
            <a:graphicFrameLocks noGrp="1"/>
          </p:cNvGraphicFramePr>
          <p:nvPr>
            <p:extLst>
              <p:ext uri="{D42A27DB-BD31-4B8C-83A1-F6EECF244321}">
                <p14:modId xmlns:p14="http://schemas.microsoft.com/office/powerpoint/2010/main" xmlns="" val="1494365064"/>
              </p:ext>
            </p:extLst>
          </p:nvPr>
        </p:nvGraphicFramePr>
        <p:xfrm>
          <a:off x="1000100" y="2357430"/>
          <a:ext cx="6929486" cy="3579880"/>
        </p:xfrm>
        <a:graphic>
          <a:graphicData uri="http://schemas.openxmlformats.org/drawingml/2006/table">
            <a:tbl>
              <a:tblPr firstCol="1">
                <a:effectLst>
                  <a:innerShdw blurRad="63500" dist="50800" dir="16200000">
                    <a:prstClr val="black">
                      <a:alpha val="50000"/>
                    </a:prstClr>
                  </a:innerShdw>
                </a:effectLst>
                <a:tableStyleId>{8799B23B-EC83-4686-B30A-512413B5E67A}</a:tableStyleId>
              </a:tblPr>
              <a:tblGrid>
                <a:gridCol w="2786082"/>
                <a:gridCol w="4143404"/>
              </a:tblGrid>
              <a:tr h="500066">
                <a:tc gridSpan="2">
                  <a:txBody>
                    <a:bodyPr/>
                    <a:lstStyle/>
                    <a:p>
                      <a:pPr algn="ctr"/>
                      <a:r>
                        <a:rPr lang="cs-CZ" dirty="0" smtClean="0">
                          <a:latin typeface="Times New Roman" pitchFamily="18" charset="0"/>
                          <a:cs typeface="Times New Roman" pitchFamily="18" charset="0"/>
                        </a:rPr>
                        <a:t>Střední odborná</a:t>
                      </a:r>
                      <a:r>
                        <a:rPr lang="cs-CZ" baseline="0" dirty="0" smtClean="0">
                          <a:latin typeface="Times New Roman" pitchFamily="18" charset="0"/>
                          <a:cs typeface="Times New Roman" pitchFamily="18" charset="0"/>
                        </a:rPr>
                        <a:t> škola a Střední odborné učiliště,  </a:t>
                      </a:r>
                      <a:r>
                        <a:rPr lang="cs-CZ" baseline="0" dirty="0" err="1" smtClean="0">
                          <a:latin typeface="Times New Roman" pitchFamily="18" charset="0"/>
                          <a:cs typeface="Times New Roman" pitchFamily="18" charset="0"/>
                        </a:rPr>
                        <a:t>Vocelova</a:t>
                      </a:r>
                      <a:r>
                        <a:rPr lang="cs-CZ" baseline="0" dirty="0" smtClean="0">
                          <a:latin typeface="Times New Roman" pitchFamily="18" charset="0"/>
                          <a:cs typeface="Times New Roman" pitchFamily="18" charset="0"/>
                        </a:rPr>
                        <a:t> 1338</a:t>
                      </a:r>
                    </a:p>
                    <a:p>
                      <a:pPr algn="ctr"/>
                      <a:r>
                        <a:rPr lang="cs-CZ" baseline="0" dirty="0" smtClean="0">
                          <a:latin typeface="Times New Roman" pitchFamily="18" charset="0"/>
                          <a:cs typeface="Times New Roman" pitchFamily="18" charset="0"/>
                        </a:rPr>
                        <a:t>Hradec Králové</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noFill/>
                  </a:tcPr>
                </a:tc>
                <a:tc hMerge="1">
                  <a:txBody>
                    <a:bodyPr/>
                    <a:lstStyle/>
                    <a:p>
                      <a:pPr algn="ct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Registrační číslo projektu:</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l"/>
                      <a:r>
                        <a:rPr lang="cs-CZ" sz="1800" kern="1200" dirty="0" smtClean="0">
                          <a:latin typeface="Times New Roman" pitchFamily="18" charset="0"/>
                          <a:cs typeface="Times New Roman" pitchFamily="18" charset="0"/>
                        </a:rPr>
                        <a:t>CZ.1.07/1.5.00/34.0245</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solidFill>
                            <a:schemeClr val="tx1"/>
                          </a:solidFill>
                          <a:latin typeface="Times New Roman" pitchFamily="18" charset="0"/>
                          <a:cs typeface="Times New Roman" pitchFamily="18" charset="0"/>
                        </a:rPr>
                        <a:t>Číslo DUM:</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sz="1800" kern="1200" smtClean="0">
                          <a:solidFill>
                            <a:schemeClr val="tx1"/>
                          </a:solidFill>
                          <a:latin typeface="Times New Roman" pitchFamily="18" charset="0"/>
                          <a:cs typeface="Times New Roman" pitchFamily="18" charset="0"/>
                        </a:rPr>
                        <a:t>VY_32_INOVACE_01_C_13</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439470">
                <a:tc>
                  <a:txBody>
                    <a:bodyPr/>
                    <a:lstStyle/>
                    <a:p>
                      <a:r>
                        <a:rPr lang="cs-CZ" dirty="0" smtClean="0">
                          <a:latin typeface="Times New Roman" pitchFamily="18" charset="0"/>
                          <a:cs typeface="Times New Roman" pitchFamily="18" charset="0"/>
                        </a:rPr>
                        <a:t>Tematická oblast:</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solidFill>
                            <a:schemeClr val="tx1"/>
                          </a:solidFill>
                          <a:latin typeface="Times New Roman" pitchFamily="18" charset="0"/>
                          <a:cs typeface="Times New Roman" pitchFamily="18" charset="0"/>
                        </a:rPr>
                        <a:t>Humanitní předměty 4. ročník</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Téma:</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just"/>
                      <a:r>
                        <a:rPr lang="cs-CZ" dirty="0" smtClean="0">
                          <a:solidFill>
                            <a:schemeClr val="tx1"/>
                          </a:solidFill>
                          <a:latin typeface="Times New Roman" pitchFamily="18" charset="0"/>
                          <a:cs typeface="Times New Roman" pitchFamily="18" charset="0"/>
                        </a:rPr>
                        <a:t>Jan Otčenášek</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latin typeface="Times New Roman" pitchFamily="18" charset="0"/>
                          <a:cs typeface="Times New Roman" pitchFamily="18" charset="0"/>
                        </a:rPr>
                        <a:t>Autor:</a:t>
                      </a:r>
                      <a:endParaRPr lang="cs-CZ"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r>
                        <a:rPr lang="cs-CZ" dirty="0" smtClean="0">
                          <a:solidFill>
                            <a:schemeClr val="tx1"/>
                          </a:solidFill>
                          <a:latin typeface="Times New Roman" pitchFamily="18" charset="0"/>
                          <a:cs typeface="Times New Roman" pitchFamily="18" charset="0"/>
                        </a:rPr>
                        <a:t>Mgr. Tereza </a:t>
                      </a:r>
                      <a:r>
                        <a:rPr lang="cs-CZ" dirty="0" err="1" smtClean="0">
                          <a:solidFill>
                            <a:schemeClr val="tx1"/>
                          </a:solidFill>
                          <a:latin typeface="Times New Roman" pitchFamily="18" charset="0"/>
                          <a:cs typeface="Times New Roman" pitchFamily="18" charset="0"/>
                        </a:rPr>
                        <a:t>Federselová</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r h="500066">
                <a:tc>
                  <a:txBody>
                    <a:bodyPr/>
                    <a:lstStyle/>
                    <a:p>
                      <a:r>
                        <a:rPr lang="cs-CZ" dirty="0" smtClean="0">
                          <a:solidFill>
                            <a:schemeClr val="tx1"/>
                          </a:solidFill>
                          <a:latin typeface="Times New Roman" pitchFamily="18" charset="0"/>
                          <a:cs typeface="Times New Roman" pitchFamily="18" charset="0"/>
                        </a:rPr>
                        <a:t>Datum vytvoření:</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c>
                  <a:txBody>
                    <a:bodyPr/>
                    <a:lstStyle/>
                    <a:p>
                      <a:pPr algn="just"/>
                      <a:r>
                        <a:rPr lang="cs-CZ" dirty="0" smtClean="0">
                          <a:solidFill>
                            <a:schemeClr val="tx1"/>
                          </a:solidFill>
                          <a:latin typeface="Times New Roman" pitchFamily="18" charset="0"/>
                          <a:cs typeface="Times New Roman" pitchFamily="18" charset="0"/>
                        </a:rPr>
                        <a:t>září</a:t>
                      </a:r>
                      <a:r>
                        <a:rPr lang="cs-CZ" baseline="0" dirty="0" smtClean="0">
                          <a:solidFill>
                            <a:schemeClr val="tx1"/>
                          </a:solidFill>
                          <a:latin typeface="Times New Roman" pitchFamily="18" charset="0"/>
                          <a:cs typeface="Times New Roman" pitchFamily="18" charset="0"/>
                        </a:rPr>
                        <a:t> </a:t>
                      </a:r>
                      <a:r>
                        <a:rPr lang="cs-CZ" dirty="0" smtClean="0">
                          <a:solidFill>
                            <a:schemeClr val="tx1"/>
                          </a:solidFill>
                          <a:latin typeface="Times New Roman" pitchFamily="18" charset="0"/>
                          <a:cs typeface="Times New Roman" pitchFamily="18" charset="0"/>
                        </a:rPr>
                        <a:t>2013</a:t>
                      </a:r>
                      <a:endParaRPr lang="cs-CZ" dirty="0">
                        <a:solidFill>
                          <a:schemeClr val="tx1"/>
                        </a:solidFill>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cell3D prstMaterial="dkEdge">
                      <a:bevel w="25400" h="25400" prst="angle"/>
                      <a:lightRig rig="flood" dir="t"/>
                    </a:cell3D>
                  </a:tcPr>
                </a:tc>
              </a:tr>
            </a:tbl>
          </a:graphicData>
        </a:graphic>
      </p:graphicFrame>
    </p:spTree>
    <p:extLst>
      <p:ext uri="{BB962C8B-B14F-4D97-AF65-F5344CB8AC3E}">
        <p14:creationId xmlns:p14="http://schemas.microsoft.com/office/powerpoint/2010/main" xmlns="" val="1593863970"/>
      </p:ext>
    </p:extLst>
  </p:cSld>
  <p:clrMapOvr>
    <a:masterClrMapping/>
  </p:clrMapOvr>
  <p:transition spd="med"/>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Zástupný symbol pro obsah 1"/>
          <p:cNvSpPr>
            <a:spLocks noGrp="1"/>
          </p:cNvSpPr>
          <p:nvPr>
            <p:ph idx="1"/>
          </p:nvPr>
        </p:nvSpPr>
        <p:spPr>
          <a:xfrm>
            <a:off x="107504" y="1556792"/>
            <a:ext cx="8856984" cy="5204371"/>
          </a:xfrm>
        </p:spPr>
        <p:txBody>
          <a:bodyPr>
            <a:normAutofit lnSpcReduction="10000"/>
          </a:bodyPr>
          <a:lstStyle/>
          <a:p>
            <a:pPr marL="0" indent="0" eaLnBrk="1" hangingPunct="1">
              <a:buFont typeface="Wingdings 2" pitchFamily="18" charset="2"/>
              <a:buNone/>
            </a:pPr>
            <a:r>
              <a:rPr lang="cs-CZ" altLang="cs-CZ" sz="3200" b="1" dirty="0" smtClean="0">
                <a:solidFill>
                  <a:schemeClr val="accent2"/>
                </a:solidFill>
              </a:rPr>
              <a:t>Anotace:</a:t>
            </a:r>
          </a:p>
          <a:p>
            <a:pPr marL="0" indent="0" algn="just">
              <a:buNone/>
              <a:defRPr/>
            </a:pPr>
            <a:r>
              <a:rPr lang="cs-CZ" altLang="cs-CZ" sz="3200" dirty="0" smtClean="0"/>
              <a:t>Materiál je určen pro žáky 4. ročníku střední odborné školy a pro žáky nástavbového studia. Text zpracovává život a dílo českého spisovatele Jana Otčenáška. Prezentace je v závěru doplněna o text s otázkami pro zopakování probrané látky.</a:t>
            </a:r>
            <a:endParaRPr lang="cs-CZ" altLang="cs-CZ" sz="4400" dirty="0" smtClean="0">
              <a:solidFill>
                <a:srgbClr val="FF0000"/>
              </a:solidFill>
            </a:endParaRPr>
          </a:p>
          <a:p>
            <a:pPr marL="0" indent="0" algn="just" eaLnBrk="1" hangingPunct="1">
              <a:buFont typeface="Wingdings 2" pitchFamily="18" charset="2"/>
              <a:buNone/>
            </a:pPr>
            <a:endParaRPr lang="cs-CZ" altLang="cs-CZ" dirty="0" smtClean="0">
              <a:solidFill>
                <a:srgbClr val="FF0000"/>
              </a:solidFill>
            </a:endParaRPr>
          </a:p>
          <a:p>
            <a:pPr marL="0" indent="0" algn="just" eaLnBrk="1" hangingPunct="1">
              <a:buFont typeface="Wingdings 2" pitchFamily="18" charset="2"/>
              <a:buNone/>
            </a:pPr>
            <a:r>
              <a:rPr lang="cs-CZ" altLang="cs-CZ" sz="3200" b="1" dirty="0" smtClean="0">
                <a:solidFill>
                  <a:schemeClr val="accent2"/>
                </a:solidFill>
              </a:rPr>
              <a:t>Metodický pokyn:</a:t>
            </a:r>
          </a:p>
          <a:p>
            <a:pPr marL="0" indent="0" algn="just">
              <a:buNone/>
              <a:defRPr/>
            </a:pPr>
            <a:r>
              <a:rPr lang="cs-CZ" altLang="cs-CZ" sz="3200" dirty="0" smtClean="0"/>
              <a:t>Vyučující s pomocí multimediální techniky použije materiál k výkladu a samostatné práci žáků.</a:t>
            </a:r>
          </a:p>
        </p:txBody>
      </p:sp>
      <p:sp>
        <p:nvSpPr>
          <p:cNvPr id="3" name="Nadpis 2"/>
          <p:cNvSpPr>
            <a:spLocks noGrp="1"/>
          </p:cNvSpPr>
          <p:nvPr>
            <p:ph type="title"/>
          </p:nvPr>
        </p:nvSpPr>
        <p:spPr>
          <a:xfrm>
            <a:off x="0" y="152400"/>
            <a:ext cx="9144000" cy="1116360"/>
          </a:xfrm>
        </p:spPr>
        <p:txBody>
          <a:bodyPr/>
          <a:lstStyle/>
          <a:p>
            <a:pPr eaLnBrk="1" hangingPunct="1">
              <a:defRPr/>
            </a:pPr>
            <a:endParaRPr lang="cs-CZ" dirty="0"/>
          </a:p>
        </p:txBody>
      </p:sp>
      <p:pic>
        <p:nvPicPr>
          <p:cNvPr id="8196" name="obrázek 1" descr="OPVK_hor_zakladni_logolink_RGB_cz.jpg"/>
          <p:cNvPicPr>
            <a:picLocks noChangeAspect="1" noChangeArrowheads="1"/>
          </p:cNvPicPr>
          <p:nvPr/>
        </p:nvPicPr>
        <p:blipFill>
          <a:blip r:embed="rId2" cstate="print">
            <a:lum bright="10000" contrast="16000"/>
            <a:extLst>
              <a:ext uri="{28A0092B-C50C-407E-A947-70E740481C1C}">
                <a14:useLocalDpi xmlns:a14="http://schemas.microsoft.com/office/drawing/2010/main" xmlns="" val="0"/>
              </a:ext>
            </a:extLst>
          </a:blip>
          <a:srcRect/>
          <a:stretch>
            <a:fillRect/>
          </a:stretch>
        </p:blipFill>
        <p:spPr bwMode="auto">
          <a:xfrm>
            <a:off x="0" y="0"/>
            <a:ext cx="9144000" cy="1196752"/>
          </a:xfrm>
          <a:prstGeom prst="rect">
            <a:avLst/>
          </a:prstGeom>
          <a:noFill/>
          <a:ln>
            <a:noFill/>
          </a:ln>
          <a:effectLst>
            <a:outerShdw sx="999" sy="999" algn="ctr" rotWithShape="0">
              <a:srgbClr val="000000"/>
            </a:outerShdw>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686685669"/>
      </p:ext>
    </p:extLst>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Jan Otčenášek</a:t>
            </a:r>
            <a:endParaRPr lang="cs-CZ" b="1" dirty="0"/>
          </a:p>
        </p:txBody>
      </p:sp>
      <p:pic>
        <p:nvPicPr>
          <p:cNvPr id="4" name="Zástupný symbol pro obsah 3" descr="otcenasek.jpg"/>
          <p:cNvPicPr>
            <a:picLocks noGrp="1" noChangeAspect="1"/>
          </p:cNvPicPr>
          <p:nvPr>
            <p:ph sz="quarter" idx="1"/>
          </p:nvPr>
        </p:nvPicPr>
        <p:blipFill>
          <a:blip r:embed="rId2" cstate="print"/>
          <a:stretch>
            <a:fillRect/>
          </a:stretch>
        </p:blipFill>
        <p:spPr>
          <a:xfrm>
            <a:off x="2699792" y="1844824"/>
            <a:ext cx="4032448" cy="4464496"/>
          </a:xfrm>
        </p:spPr>
      </p:pic>
    </p:spTree>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Jan Otčenášek - život</a:t>
            </a:r>
            <a:endParaRPr lang="cs-CZ" dirty="0"/>
          </a:p>
        </p:txBody>
      </p:sp>
      <p:sp>
        <p:nvSpPr>
          <p:cNvPr id="3" name="Zástupný symbol pro obsah 2"/>
          <p:cNvSpPr>
            <a:spLocks noGrp="1"/>
          </p:cNvSpPr>
          <p:nvPr>
            <p:ph sz="quarter" idx="1"/>
          </p:nvPr>
        </p:nvSpPr>
        <p:spPr>
          <a:xfrm>
            <a:off x="179512" y="1600200"/>
            <a:ext cx="8784976" cy="5069160"/>
          </a:xfrm>
        </p:spPr>
        <p:txBody>
          <a:bodyPr>
            <a:normAutofit lnSpcReduction="10000"/>
          </a:bodyPr>
          <a:lstStyle/>
          <a:p>
            <a:pPr algn="just"/>
            <a:r>
              <a:rPr lang="cs-CZ" dirty="0" smtClean="0"/>
              <a:t>* 1924</a:t>
            </a:r>
          </a:p>
          <a:p>
            <a:pPr algn="just"/>
            <a:r>
              <a:rPr lang="cs-CZ" dirty="0" smtClean="0"/>
              <a:t>spisovatel a scénárista</a:t>
            </a:r>
          </a:p>
          <a:p>
            <a:pPr algn="just"/>
            <a:r>
              <a:rPr lang="cs-CZ" dirty="0" smtClean="0"/>
              <a:t>za války nasazen na práce v Německu</a:t>
            </a:r>
          </a:p>
          <a:p>
            <a:pPr algn="just"/>
            <a:r>
              <a:rPr lang="cs-CZ" dirty="0" smtClean="0"/>
              <a:t>na konci války se účastnil ilegálního hnutí</a:t>
            </a:r>
          </a:p>
          <a:p>
            <a:pPr algn="just"/>
            <a:r>
              <a:rPr lang="cs-CZ" dirty="0" smtClean="0"/>
              <a:t>od roku 1952 působil v sekretariátu Svazu československých spisovatelů</a:t>
            </a:r>
          </a:p>
          <a:p>
            <a:pPr algn="just"/>
            <a:r>
              <a:rPr lang="cs-CZ" dirty="0" smtClean="0"/>
              <a:t>později se stal tajemníkem Svazu československých spisovatelů</a:t>
            </a:r>
          </a:p>
          <a:p>
            <a:pPr algn="just"/>
            <a:r>
              <a:rPr lang="cs-CZ" dirty="0" smtClean="0"/>
              <a:t>v 60. letech se rozhodl pro povolání spisovatel</a:t>
            </a:r>
          </a:p>
          <a:p>
            <a:pPr algn="just"/>
            <a:r>
              <a:rPr lang="cs-CZ" dirty="0" smtClean="0"/>
              <a:t>+ 1979</a:t>
            </a:r>
            <a:endParaRPr lang="cs-CZ" dirty="0"/>
          </a:p>
        </p:txBody>
      </p:sp>
    </p:spTree>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Jan Otčenášek - dílo</a:t>
            </a:r>
            <a:endParaRPr lang="cs-CZ" dirty="0"/>
          </a:p>
        </p:txBody>
      </p:sp>
      <p:sp>
        <p:nvSpPr>
          <p:cNvPr id="4" name="Zástupný symbol pro obsah 3"/>
          <p:cNvSpPr>
            <a:spLocks noGrp="1"/>
          </p:cNvSpPr>
          <p:nvPr>
            <p:ph sz="quarter" idx="1"/>
          </p:nvPr>
        </p:nvSpPr>
        <p:spPr>
          <a:xfrm>
            <a:off x="179512" y="1589566"/>
            <a:ext cx="5472608" cy="5079793"/>
          </a:xfrm>
        </p:spPr>
        <p:txBody>
          <a:bodyPr>
            <a:normAutofit fontScale="92500" lnSpcReduction="10000"/>
          </a:bodyPr>
          <a:lstStyle/>
          <a:p>
            <a:pPr algn="just"/>
            <a:r>
              <a:rPr lang="cs-CZ" sz="3100" b="1" i="1" dirty="0" smtClean="0">
                <a:solidFill>
                  <a:schemeClr val="accent2"/>
                </a:solidFill>
              </a:rPr>
              <a:t>Občan </a:t>
            </a:r>
            <a:r>
              <a:rPr lang="cs-CZ" sz="3100" b="1" i="1" dirty="0" err="1" smtClean="0">
                <a:solidFill>
                  <a:schemeClr val="accent2"/>
                </a:solidFill>
              </a:rPr>
              <a:t>Brych</a:t>
            </a:r>
            <a:endParaRPr lang="cs-CZ" sz="3100" b="1" i="1" dirty="0" smtClean="0">
              <a:solidFill>
                <a:schemeClr val="accent2"/>
              </a:solidFill>
            </a:endParaRPr>
          </a:p>
          <a:p>
            <a:pPr lvl="1" algn="just">
              <a:lnSpc>
                <a:spcPct val="150000"/>
              </a:lnSpc>
            </a:pPr>
            <a:r>
              <a:rPr lang="cs-CZ" dirty="0" smtClean="0"/>
              <a:t>politický román o únorovém převratu 1948</a:t>
            </a:r>
          </a:p>
          <a:p>
            <a:pPr lvl="1" algn="just">
              <a:lnSpc>
                <a:spcPct val="150000"/>
              </a:lnSpc>
            </a:pPr>
            <a:r>
              <a:rPr lang="cs-CZ" dirty="0" smtClean="0"/>
              <a:t> hlavní hrdina, intelektuál </a:t>
            </a:r>
            <a:r>
              <a:rPr lang="cs-CZ" dirty="0" err="1" smtClean="0"/>
              <a:t>Brych</a:t>
            </a:r>
            <a:r>
              <a:rPr lang="cs-CZ" dirty="0" smtClean="0"/>
              <a:t>, váhá zda přijmout či odmítnout poúnorovou situaci </a:t>
            </a:r>
            <a:r>
              <a:rPr lang="cs-CZ" dirty="0" smtClean="0">
                <a:latin typeface="+mj-lt"/>
                <a:cs typeface="Arial"/>
              </a:rPr>
              <a:t>→ zpochybnění oficiálním pravdy</a:t>
            </a:r>
            <a:endParaRPr lang="cs-CZ" dirty="0" smtClean="0"/>
          </a:p>
          <a:p>
            <a:pPr lvl="1" algn="just">
              <a:lnSpc>
                <a:spcPct val="150000"/>
              </a:lnSpc>
            </a:pPr>
            <a:r>
              <a:rPr lang="cs-CZ" dirty="0" smtClean="0"/>
              <a:t>pod tlakem doby je román ukončen přitakáním životu u nás</a:t>
            </a:r>
            <a:endParaRPr lang="cs-CZ" sz="2300" b="1" i="1" dirty="0"/>
          </a:p>
        </p:txBody>
      </p:sp>
      <p:pic>
        <p:nvPicPr>
          <p:cNvPr id="10" name="Zástupný symbol pro obsah 9" descr="občan.jpg"/>
          <p:cNvPicPr>
            <a:picLocks noGrp="1" noChangeAspect="1"/>
          </p:cNvPicPr>
          <p:nvPr>
            <p:ph sz="quarter" idx="2"/>
          </p:nvPr>
        </p:nvPicPr>
        <p:blipFill>
          <a:blip r:embed="rId2" cstate="print"/>
          <a:stretch>
            <a:fillRect/>
          </a:stretch>
        </p:blipFill>
        <p:spPr>
          <a:xfrm>
            <a:off x="5867400" y="2132856"/>
            <a:ext cx="3097213" cy="4248472"/>
          </a:xfrm>
        </p:spPr>
      </p:pic>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lstStyle/>
          <a:p>
            <a:pPr algn="ctr"/>
            <a:r>
              <a:rPr lang="cs-CZ" b="1" dirty="0" smtClean="0"/>
              <a:t>Jan Otčenášek - dílo</a:t>
            </a:r>
            <a:endParaRPr lang="cs-CZ" dirty="0"/>
          </a:p>
        </p:txBody>
      </p:sp>
      <p:sp>
        <p:nvSpPr>
          <p:cNvPr id="6" name="Zástupný symbol pro obsah 5"/>
          <p:cNvSpPr>
            <a:spLocks noGrp="1"/>
          </p:cNvSpPr>
          <p:nvPr>
            <p:ph sz="quarter" idx="1"/>
          </p:nvPr>
        </p:nvSpPr>
        <p:spPr>
          <a:xfrm>
            <a:off x="179512" y="1600200"/>
            <a:ext cx="8784976" cy="5069160"/>
          </a:xfrm>
        </p:spPr>
        <p:txBody>
          <a:bodyPr/>
          <a:lstStyle/>
          <a:p>
            <a:pPr algn="just"/>
            <a:r>
              <a:rPr lang="cs-CZ" b="1" i="1" dirty="0" smtClean="0">
                <a:solidFill>
                  <a:schemeClr val="accent2"/>
                </a:solidFill>
              </a:rPr>
              <a:t>Romeo, Julie a tma</a:t>
            </a:r>
          </a:p>
          <a:p>
            <a:pPr algn="just">
              <a:buNone/>
            </a:pPr>
            <a:endParaRPr lang="cs-CZ" b="1" i="1" dirty="0" smtClean="0">
              <a:solidFill>
                <a:schemeClr val="accent1">
                  <a:lumMod val="60000"/>
                  <a:lumOff val="40000"/>
                </a:schemeClr>
              </a:solidFill>
            </a:endParaRPr>
          </a:p>
          <a:p>
            <a:pPr lvl="1" algn="just"/>
            <a:endParaRPr lang="cs-CZ" dirty="0"/>
          </a:p>
        </p:txBody>
      </p:sp>
      <p:pic>
        <p:nvPicPr>
          <p:cNvPr id="7" name="Obrázek 6" descr="romeo julie a tma.jpg"/>
          <p:cNvPicPr>
            <a:picLocks noChangeAspect="1"/>
          </p:cNvPicPr>
          <p:nvPr/>
        </p:nvPicPr>
        <p:blipFill>
          <a:blip r:embed="rId2" cstate="print"/>
          <a:stretch>
            <a:fillRect/>
          </a:stretch>
        </p:blipFill>
        <p:spPr>
          <a:xfrm>
            <a:off x="5868144" y="1988840"/>
            <a:ext cx="2762250" cy="4536504"/>
          </a:xfrm>
          <a:prstGeom prst="rect">
            <a:avLst/>
          </a:prstGeom>
        </p:spPr>
      </p:pic>
      <p:pic>
        <p:nvPicPr>
          <p:cNvPr id="8" name="Obrázek 7" descr="romeo.jpg"/>
          <p:cNvPicPr>
            <a:picLocks noChangeAspect="1"/>
          </p:cNvPicPr>
          <p:nvPr/>
        </p:nvPicPr>
        <p:blipFill>
          <a:blip r:embed="rId3" cstate="print"/>
          <a:stretch>
            <a:fillRect/>
          </a:stretch>
        </p:blipFill>
        <p:spPr>
          <a:xfrm>
            <a:off x="899592" y="2348880"/>
            <a:ext cx="3456384" cy="4176464"/>
          </a:xfrm>
          <a:prstGeom prst="rect">
            <a:avLst/>
          </a:prstGeom>
        </p:spPr>
      </p:pic>
    </p:spTree>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28600"/>
            <a:ext cx="9144000" cy="990600"/>
          </a:xfrm>
        </p:spPr>
        <p:txBody>
          <a:bodyPr/>
          <a:lstStyle/>
          <a:p>
            <a:pPr algn="ctr"/>
            <a:r>
              <a:rPr lang="cs-CZ" b="1" dirty="0" smtClean="0"/>
              <a:t>Jan Otčenášek - dílo</a:t>
            </a:r>
            <a:endParaRPr lang="cs-CZ" dirty="0"/>
          </a:p>
        </p:txBody>
      </p:sp>
      <p:sp>
        <p:nvSpPr>
          <p:cNvPr id="6" name="Zástupný symbol pro obsah 5"/>
          <p:cNvSpPr>
            <a:spLocks noGrp="1"/>
          </p:cNvSpPr>
          <p:nvPr>
            <p:ph sz="quarter" idx="1"/>
          </p:nvPr>
        </p:nvSpPr>
        <p:spPr>
          <a:xfrm>
            <a:off x="179512" y="1600200"/>
            <a:ext cx="8784976" cy="5069160"/>
          </a:xfrm>
        </p:spPr>
        <p:txBody>
          <a:bodyPr>
            <a:normAutofit lnSpcReduction="10000"/>
          </a:bodyPr>
          <a:lstStyle/>
          <a:p>
            <a:pPr algn="just"/>
            <a:r>
              <a:rPr lang="cs-CZ" b="1" i="1" dirty="0" smtClean="0">
                <a:solidFill>
                  <a:schemeClr val="accent2"/>
                </a:solidFill>
              </a:rPr>
              <a:t>Romeo, Julie a tma</a:t>
            </a:r>
          </a:p>
          <a:p>
            <a:pPr lvl="1" algn="just"/>
            <a:r>
              <a:rPr lang="cs-CZ" dirty="0" smtClean="0"/>
              <a:t>baladická milostná novela</a:t>
            </a:r>
          </a:p>
          <a:p>
            <a:pPr lvl="1" algn="just"/>
            <a:r>
              <a:rPr lang="cs-CZ" dirty="0" smtClean="0"/>
              <a:t>děj zasazen do doby okupace Československa, období heydrichiády</a:t>
            </a:r>
          </a:p>
          <a:p>
            <a:pPr lvl="1" algn="just"/>
            <a:r>
              <a:rPr lang="cs-CZ" dirty="0" smtClean="0"/>
              <a:t>příběh lásky mezi studentem Pavlem a židovkou Ester</a:t>
            </a:r>
          </a:p>
          <a:p>
            <a:pPr lvl="2" algn="just"/>
            <a:r>
              <a:rPr lang="cs-CZ" dirty="0" smtClean="0"/>
              <a:t>Při procházce parkem potká Pavel Ester, která se nedostavila ke transportu do Terezína. Pavel dívku ukryje. Po atentátu na </a:t>
            </a:r>
            <a:r>
              <a:rPr lang="cs-CZ" dirty="0" err="1" smtClean="0"/>
              <a:t>Heydricha</a:t>
            </a:r>
            <a:r>
              <a:rPr lang="cs-CZ" dirty="0" smtClean="0"/>
              <a:t> vstupují v platnost různá nařízení, mezi nimi i kruté tresty pro ty, kteří přechovávají nepřátele říše. Přestože milenci plánují svou budoucnost, Ester nakonec utíká, aby ochránila Pavla a jeho rodinu před nebezpečím. </a:t>
            </a:r>
          </a:p>
          <a:p>
            <a:pPr lvl="1" algn="just"/>
            <a:r>
              <a:rPr lang="cs-CZ" dirty="0" smtClean="0"/>
              <a:t> těžištěm díla je kontrast mezi láskou mladých lidí a teroru za heydrichiády</a:t>
            </a:r>
            <a:endParaRPr lang="cs-CZ" dirty="0"/>
          </a:p>
        </p:txBody>
      </p:sp>
    </p:spTree>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Jan Otčenášek - dílo</a:t>
            </a:r>
            <a:endParaRPr lang="cs-CZ" dirty="0"/>
          </a:p>
        </p:txBody>
      </p:sp>
      <p:sp>
        <p:nvSpPr>
          <p:cNvPr id="3" name="Zástupný symbol pro obsah 2"/>
          <p:cNvSpPr>
            <a:spLocks noGrp="1"/>
          </p:cNvSpPr>
          <p:nvPr>
            <p:ph sz="quarter" idx="1"/>
          </p:nvPr>
        </p:nvSpPr>
        <p:spPr>
          <a:xfrm>
            <a:off x="179512" y="1600200"/>
            <a:ext cx="8784976" cy="5069160"/>
          </a:xfrm>
        </p:spPr>
        <p:txBody>
          <a:bodyPr>
            <a:normAutofit fontScale="92500" lnSpcReduction="20000"/>
          </a:bodyPr>
          <a:lstStyle/>
          <a:p>
            <a:pPr algn="just">
              <a:lnSpc>
                <a:spcPct val="170000"/>
              </a:lnSpc>
            </a:pPr>
            <a:r>
              <a:rPr lang="cs-CZ" b="1" i="1" dirty="0" smtClean="0">
                <a:solidFill>
                  <a:schemeClr val="accent2"/>
                </a:solidFill>
              </a:rPr>
              <a:t>Kulhavý Orfeus</a:t>
            </a:r>
          </a:p>
          <a:p>
            <a:pPr lvl="1" algn="just">
              <a:lnSpc>
                <a:spcPct val="170000"/>
              </a:lnSpc>
            </a:pPr>
            <a:r>
              <a:rPr lang="cs-CZ" dirty="0" smtClean="0"/>
              <a:t>román, který ukazuje snahu mládeže aktivně se podílet na odbojové činnosti</a:t>
            </a:r>
          </a:p>
          <a:p>
            <a:pPr lvl="1" algn="just">
              <a:lnSpc>
                <a:spcPct val="170000"/>
              </a:lnSpc>
            </a:pPr>
            <a:r>
              <a:rPr lang="cs-CZ" dirty="0" smtClean="0"/>
              <a:t>vlastní zážitky autora z doby totálního nasazení</a:t>
            </a:r>
          </a:p>
          <a:p>
            <a:pPr lvl="1" algn="just">
              <a:lnSpc>
                <a:spcPct val="170000"/>
              </a:lnSpc>
              <a:buNone/>
            </a:pPr>
            <a:endParaRPr lang="cs-CZ" dirty="0" smtClean="0"/>
          </a:p>
          <a:p>
            <a:pPr algn="just">
              <a:lnSpc>
                <a:spcPct val="170000"/>
              </a:lnSpc>
            </a:pPr>
            <a:r>
              <a:rPr lang="cs-CZ" b="1" i="1" dirty="0" smtClean="0">
                <a:solidFill>
                  <a:schemeClr val="accent2"/>
                </a:solidFill>
              </a:rPr>
              <a:t>Když v ráji pršelo</a:t>
            </a:r>
          </a:p>
          <a:p>
            <a:pPr lvl="1" algn="just">
              <a:lnSpc>
                <a:spcPct val="170000"/>
              </a:lnSpc>
            </a:pPr>
            <a:r>
              <a:rPr lang="cs-CZ" dirty="0" smtClean="0"/>
              <a:t>román o mladé dvojici, která žije v primitivních podmínkách na Šumavě</a:t>
            </a:r>
            <a:endParaRPr lang="cs-CZ" dirty="0"/>
          </a:p>
        </p:txBody>
      </p:sp>
    </p:spTree>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Otázky</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fontScale="85000" lnSpcReduction="10000"/>
          </a:bodyPr>
          <a:lstStyle/>
          <a:p>
            <a:pPr algn="just">
              <a:lnSpc>
                <a:spcPct val="150000"/>
              </a:lnSpc>
            </a:pPr>
            <a:r>
              <a:rPr lang="cs-CZ" dirty="0" smtClean="0"/>
              <a:t>Zařaďte autora do kontextu české literatury.</a:t>
            </a:r>
          </a:p>
          <a:p>
            <a:pPr algn="just">
              <a:lnSpc>
                <a:spcPct val="150000"/>
              </a:lnSpc>
            </a:pPr>
            <a:r>
              <a:rPr lang="cs-CZ" dirty="0" smtClean="0"/>
              <a:t>Zařaďte dílo Romeo, Julie a tma do kontextu autorovy tvorby.</a:t>
            </a:r>
          </a:p>
          <a:p>
            <a:pPr algn="just">
              <a:lnSpc>
                <a:spcPct val="150000"/>
              </a:lnSpc>
            </a:pPr>
            <a:r>
              <a:rPr lang="cs-CZ" dirty="0" smtClean="0"/>
              <a:t>Uveďte hlavní motiv díla Romeo, Julie a tma. </a:t>
            </a:r>
          </a:p>
          <a:p>
            <a:pPr algn="just">
              <a:lnSpc>
                <a:spcPct val="150000"/>
              </a:lnSpc>
            </a:pPr>
            <a:r>
              <a:rPr lang="cs-CZ" dirty="0" smtClean="0"/>
              <a:t>Vysvětlete titul Romeo, Julie a tma.</a:t>
            </a:r>
          </a:p>
          <a:p>
            <a:pPr algn="just">
              <a:lnSpc>
                <a:spcPct val="150000"/>
              </a:lnSpc>
            </a:pPr>
            <a:r>
              <a:rPr lang="cs-CZ" dirty="0" smtClean="0"/>
              <a:t>Uveďte díla světové literatury se stejným námětem.</a:t>
            </a:r>
          </a:p>
          <a:p>
            <a:pPr algn="just">
              <a:lnSpc>
                <a:spcPct val="150000"/>
              </a:lnSpc>
            </a:pPr>
            <a:r>
              <a:rPr lang="cs-CZ" dirty="0" smtClean="0"/>
              <a:t>Určete literární žánr díla Romeo, Julie a tma a charakterizujte jej.</a:t>
            </a:r>
          </a:p>
          <a:p>
            <a:pPr algn="just">
              <a:lnSpc>
                <a:spcPct val="150000"/>
              </a:lnSpc>
            </a:pPr>
            <a:r>
              <a:rPr lang="cs-CZ" dirty="0" smtClean="0"/>
              <a:t>Jaká forma autorské řeči je použita v ukázce?</a:t>
            </a:r>
            <a:endParaRPr lang="cs-CZ" dirty="0"/>
          </a:p>
        </p:txBody>
      </p:sp>
    </p:spTree>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Romeo, Julie a tma - ukázka</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fontScale="70000" lnSpcReduction="20000"/>
          </a:bodyPr>
          <a:lstStyle/>
          <a:p>
            <a:pPr>
              <a:buNone/>
            </a:pPr>
            <a:r>
              <a:rPr lang="cs-CZ" dirty="0" smtClean="0"/>
              <a:t>	„Nespouštěj zatemnění, chci vidět oblohu. Připadám si tu v noci jako v kobce.Nenávidím tmu.”</a:t>
            </a:r>
            <a:br>
              <a:rPr lang="cs-CZ" dirty="0" smtClean="0"/>
            </a:br>
            <a:r>
              <a:rPr lang="cs-CZ" dirty="0" smtClean="0"/>
              <a:t>„Já také!”</a:t>
            </a:r>
            <a:br>
              <a:rPr lang="cs-CZ" dirty="0" smtClean="0"/>
            </a:br>
            <a:r>
              <a:rPr lang="cs-CZ" dirty="0" smtClean="0"/>
              <a:t>Vyhověl jí a vrátil se na pohovku, zapálil si cigaretu a rudé světélko zatěkalo nad nimi jako bóje na rozhoupané hladině. Levičkou ji objal kolem ramenou, pokoušeje se odvést myšlenky k všedním věcem. Nenáviděl celou bytostí ty marné, zbytečné, skličující úvahy o smrti. Proč o tom začíná? Není dost na tom, že je jí dnes napěchováno celé město? Ale ona nic neví.</a:t>
            </a:r>
            <a:br>
              <a:rPr lang="cs-CZ" dirty="0" smtClean="0"/>
            </a:br>
            <a:r>
              <a:rPr lang="cs-CZ" dirty="0" smtClean="0"/>
              <a:t>„Co budeš dělat, až bude po válce? Myslím – kromě toho, že budeš mou ženou?”</a:t>
            </a:r>
            <a:br>
              <a:rPr lang="cs-CZ" dirty="0" smtClean="0"/>
            </a:br>
            <a:r>
              <a:rPr lang="cs-CZ" dirty="0" smtClean="0"/>
              <a:t>Ucítil, jak se k němu vděčně přimkla.</a:t>
            </a:r>
            <a:br>
              <a:rPr lang="cs-CZ" dirty="0" smtClean="0"/>
            </a:br>
            <a:r>
              <a:rPr lang="cs-CZ" dirty="0" smtClean="0"/>
              <a:t>„Tvou ženou? Pavle...”</a:t>
            </a:r>
            <a:br>
              <a:rPr lang="cs-CZ" dirty="0" smtClean="0"/>
            </a:br>
            <a:r>
              <a:rPr lang="cs-CZ" dirty="0" smtClean="0"/>
              <a:t>„Nu? Co je na tom? To je samozřejmé.”</a:t>
            </a:r>
            <a:br>
              <a:rPr lang="cs-CZ" dirty="0" smtClean="0"/>
            </a:br>
            <a:r>
              <a:rPr lang="cs-CZ" dirty="0" smtClean="0"/>
              <a:t>„Samozřejmé...” opakovala si pro sebe.</a:t>
            </a:r>
            <a:br>
              <a:rPr lang="cs-CZ" dirty="0" smtClean="0"/>
            </a:br>
            <a:r>
              <a:rPr lang="cs-CZ" dirty="0" smtClean="0"/>
              <a:t>„Ty nevěříš?”</a:t>
            </a:r>
            <a:br>
              <a:rPr lang="cs-CZ" dirty="0" smtClean="0"/>
            </a:br>
            <a:r>
              <a:rPr lang="cs-CZ" dirty="0" smtClean="0"/>
              <a:t>„Věřím. Tobě věřím. Jinak nikomu. Já už nikoho jiného nemám, víš? Ale připadá mi to tak divné. Kdy to bude? A co by sis se mnou počal? Budeš mě mít ještě rád, až bude po všem? Možná, kdyby toho všeho nebylo, že bychom se ani nepoznali, ani se neměli tak rádi. Co myslíš? Třeba bychom se minuli jen tak na ulici, ty bys šel s jinou ženou a ani by ses neohlédl...”</a:t>
            </a:r>
            <a:br>
              <a:rPr lang="cs-CZ" dirty="0" smtClean="0"/>
            </a:br>
            <a:r>
              <a:rPr lang="cs-CZ" dirty="0" smtClean="0"/>
              <a:t>„To není pravda,” ohradil se zprudka.</a:t>
            </a:r>
            <a:endParaRPr lang="cs-CZ" dirty="0"/>
          </a:p>
        </p:txBody>
      </p:sp>
    </p:spTree>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a:bodyPr>
          <a:lstStyle/>
          <a:p>
            <a:pPr algn="just">
              <a:lnSpc>
                <a:spcPct val="200000"/>
              </a:lnSpc>
            </a:pPr>
            <a:r>
              <a:rPr lang="cs-CZ" b="1" dirty="0" smtClean="0">
                <a:solidFill>
                  <a:schemeClr val="accent2"/>
                </a:solidFill>
              </a:rPr>
              <a:t>Zařaďte autora do kontextu české literatury.</a:t>
            </a:r>
          </a:p>
          <a:p>
            <a:pPr lvl="1" algn="just">
              <a:lnSpc>
                <a:spcPct val="200000"/>
              </a:lnSpc>
            </a:pPr>
            <a:r>
              <a:rPr lang="cs-CZ" dirty="0" smtClean="0"/>
              <a:t>próza 2. </a:t>
            </a:r>
            <a:r>
              <a:rPr lang="cs-CZ" dirty="0" err="1" smtClean="0"/>
              <a:t>pol</a:t>
            </a:r>
            <a:r>
              <a:rPr lang="cs-CZ" dirty="0" smtClean="0"/>
              <a:t>. 20. století</a:t>
            </a:r>
          </a:p>
          <a:p>
            <a:pPr lvl="1" algn="just">
              <a:lnSpc>
                <a:spcPct val="200000"/>
              </a:lnSpc>
            </a:pPr>
            <a:r>
              <a:rPr lang="cs-CZ" dirty="0" smtClean="0"/>
              <a:t>autor oficiální literatury</a:t>
            </a:r>
          </a:p>
          <a:p>
            <a:pPr lvl="1" algn="just">
              <a:lnSpc>
                <a:spcPct val="200000"/>
              </a:lnSpc>
            </a:pPr>
            <a:r>
              <a:rPr lang="cs-CZ" u="sng" dirty="0" smtClean="0"/>
              <a:t>další oficiální autoři</a:t>
            </a:r>
            <a:r>
              <a:rPr lang="cs-CZ" dirty="0" smtClean="0"/>
              <a:t> – Jan Drda, Julius Fučík</a:t>
            </a:r>
          </a:p>
        </p:txBody>
      </p:sp>
    </p:spTree>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a:bodyPr>
          <a:lstStyle/>
          <a:p>
            <a:pPr algn="just">
              <a:lnSpc>
                <a:spcPct val="150000"/>
              </a:lnSpc>
            </a:pPr>
            <a:r>
              <a:rPr lang="cs-CZ" b="1" dirty="0" smtClean="0">
                <a:solidFill>
                  <a:schemeClr val="accent2"/>
                </a:solidFill>
              </a:rPr>
              <a:t>Zařaďte dílo Romeo, Julie a tma do kontextu autorovy tvorby.</a:t>
            </a:r>
          </a:p>
          <a:p>
            <a:pPr lvl="1" algn="just">
              <a:lnSpc>
                <a:spcPct val="150000"/>
              </a:lnSpc>
            </a:pPr>
            <a:r>
              <a:rPr lang="cs-CZ" dirty="0" smtClean="0"/>
              <a:t>dílo časově zařazené do období německé okupace</a:t>
            </a:r>
          </a:p>
          <a:p>
            <a:pPr lvl="1" algn="just">
              <a:lnSpc>
                <a:spcPct val="150000"/>
              </a:lnSpc>
            </a:pPr>
            <a:r>
              <a:rPr lang="cs-CZ" u="sng" dirty="0" smtClean="0"/>
              <a:t>díla s námětem okupace</a:t>
            </a:r>
            <a:r>
              <a:rPr lang="cs-CZ" dirty="0" smtClean="0"/>
              <a:t> – Kulhavý Orfeus</a:t>
            </a:r>
          </a:p>
          <a:p>
            <a:pPr lvl="1" algn="just">
              <a:lnSpc>
                <a:spcPct val="150000"/>
              </a:lnSpc>
            </a:pPr>
            <a:r>
              <a:rPr lang="cs-CZ" u="sng" dirty="0" smtClean="0"/>
              <a:t>díla s „budovatelskou“ tématikou</a:t>
            </a:r>
            <a:r>
              <a:rPr lang="cs-CZ" dirty="0" smtClean="0"/>
              <a:t> – Občan </a:t>
            </a:r>
            <a:r>
              <a:rPr lang="cs-CZ" dirty="0" err="1" smtClean="0"/>
              <a:t>Brych</a:t>
            </a:r>
            <a:endParaRPr lang="cs-CZ" dirty="0" smtClean="0"/>
          </a:p>
          <a:p>
            <a:pPr lvl="1" algn="just">
              <a:lnSpc>
                <a:spcPct val="150000"/>
              </a:lnSpc>
            </a:pPr>
            <a:r>
              <a:rPr lang="cs-CZ" u="sng" dirty="0" smtClean="0"/>
              <a:t>díla s milostným námětem</a:t>
            </a:r>
            <a:r>
              <a:rPr lang="cs-CZ" dirty="0" smtClean="0"/>
              <a:t> – Když v ráji pršelo</a:t>
            </a:r>
          </a:p>
          <a:p>
            <a:pPr lvl="1" algn="just">
              <a:lnSpc>
                <a:spcPct val="150000"/>
              </a:lnSpc>
            </a:pPr>
            <a:endParaRPr lang="cs-CZ" dirty="0" smtClean="0"/>
          </a:p>
        </p:txBody>
      </p:sp>
    </p:spTree>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fontScale="92500" lnSpcReduction="20000"/>
          </a:bodyPr>
          <a:lstStyle/>
          <a:p>
            <a:pPr algn="just">
              <a:lnSpc>
                <a:spcPct val="150000"/>
              </a:lnSpc>
            </a:pPr>
            <a:r>
              <a:rPr lang="cs-CZ" b="1" dirty="0" smtClean="0">
                <a:solidFill>
                  <a:schemeClr val="accent2"/>
                </a:solidFill>
              </a:rPr>
              <a:t>Uveďte hlavní námět díla.</a:t>
            </a:r>
          </a:p>
          <a:p>
            <a:pPr marL="594360" lvl="2" indent="-320040" algn="just">
              <a:lnSpc>
                <a:spcPct val="150000"/>
              </a:lnSpc>
              <a:spcBef>
                <a:spcPts val="700"/>
              </a:spcBef>
              <a:buSzPct val="60000"/>
              <a:buFont typeface="Wingdings"/>
              <a:buChar char=""/>
            </a:pPr>
            <a:r>
              <a:rPr lang="cs-CZ" sz="2600" dirty="0" smtClean="0"/>
              <a:t>námět tragické lásky dvou mladých lidí, kterým nepřejí okolnosti</a:t>
            </a:r>
            <a:endParaRPr lang="cs-CZ" sz="2600" b="1" dirty="0" smtClean="0">
              <a:solidFill>
                <a:schemeClr val="accent2"/>
              </a:solidFill>
            </a:endParaRPr>
          </a:p>
          <a:p>
            <a:pPr algn="just">
              <a:lnSpc>
                <a:spcPct val="150000"/>
              </a:lnSpc>
            </a:pPr>
            <a:r>
              <a:rPr lang="cs-CZ" b="1" dirty="0" smtClean="0">
                <a:solidFill>
                  <a:schemeClr val="accent2"/>
                </a:solidFill>
              </a:rPr>
              <a:t> Vysvětlete titul Romeo, Julie a tma.</a:t>
            </a:r>
          </a:p>
          <a:p>
            <a:pPr lvl="1" algn="just">
              <a:lnSpc>
                <a:spcPct val="150000"/>
              </a:lnSpc>
            </a:pPr>
            <a:r>
              <a:rPr lang="cs-CZ" dirty="0" smtClean="0"/>
              <a:t>Romeo, Julie</a:t>
            </a:r>
          </a:p>
          <a:p>
            <a:pPr lvl="2" algn="just">
              <a:lnSpc>
                <a:spcPct val="150000"/>
              </a:lnSpc>
            </a:pPr>
            <a:r>
              <a:rPr lang="cs-CZ" dirty="0" smtClean="0"/>
              <a:t>odkaz na William Shakespeara a jeho tragédii Romeo a Julie</a:t>
            </a:r>
          </a:p>
          <a:p>
            <a:pPr lvl="2" algn="just">
              <a:lnSpc>
                <a:spcPct val="150000"/>
              </a:lnSpc>
            </a:pPr>
            <a:r>
              <a:rPr lang="cs-CZ" dirty="0" smtClean="0"/>
              <a:t>Romeo a Julie = Pavel a Ester</a:t>
            </a:r>
          </a:p>
          <a:p>
            <a:pPr lvl="1" algn="just">
              <a:lnSpc>
                <a:spcPct val="150000"/>
              </a:lnSpc>
            </a:pPr>
            <a:r>
              <a:rPr lang="cs-CZ" dirty="0" smtClean="0"/>
              <a:t>tma</a:t>
            </a:r>
          </a:p>
          <a:p>
            <a:pPr lvl="2" algn="just">
              <a:lnSpc>
                <a:spcPct val="150000"/>
              </a:lnSpc>
            </a:pPr>
            <a:r>
              <a:rPr lang="cs-CZ" dirty="0" smtClean="0"/>
              <a:t>symbolika období války, prostředí v Protektorátu Čechy a Morava, období stanného práva</a:t>
            </a:r>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a:bodyPr>
          <a:lstStyle/>
          <a:p>
            <a:pPr algn="just">
              <a:lnSpc>
                <a:spcPct val="150000"/>
              </a:lnSpc>
            </a:pPr>
            <a:r>
              <a:rPr lang="cs-CZ" b="1" dirty="0" smtClean="0">
                <a:solidFill>
                  <a:schemeClr val="accent2"/>
                </a:solidFill>
              </a:rPr>
              <a:t>Uveďte díla světové literatury se stejným námětem.</a:t>
            </a:r>
          </a:p>
          <a:p>
            <a:pPr lvl="1" algn="just">
              <a:lnSpc>
                <a:spcPct val="150000"/>
              </a:lnSpc>
            </a:pPr>
            <a:r>
              <a:rPr lang="cs-CZ" dirty="0" smtClean="0"/>
              <a:t>W. Shakespeare: Romeo a Julie</a:t>
            </a:r>
          </a:p>
          <a:p>
            <a:pPr lvl="1" algn="just">
              <a:lnSpc>
                <a:spcPct val="150000"/>
              </a:lnSpc>
            </a:pPr>
            <a:r>
              <a:rPr lang="cs-CZ" dirty="0" smtClean="0"/>
              <a:t>R. Rolland: Petr a Lucie</a:t>
            </a:r>
          </a:p>
          <a:p>
            <a:pPr algn="just"/>
            <a:r>
              <a:rPr lang="cs-CZ" b="1" dirty="0" smtClean="0">
                <a:solidFill>
                  <a:schemeClr val="accent2"/>
                </a:solidFill>
              </a:rPr>
              <a:t>Určete literární žánr díla Romeo, Julie a tma a charakterizujte jej.</a:t>
            </a:r>
          </a:p>
          <a:p>
            <a:pPr lvl="1" algn="just">
              <a:defRPr/>
            </a:pPr>
            <a:r>
              <a:rPr lang="cs-CZ" b="1" dirty="0" smtClean="0"/>
              <a:t>novela</a:t>
            </a:r>
          </a:p>
          <a:p>
            <a:pPr lvl="2" algn="just">
              <a:defRPr/>
            </a:pPr>
            <a:r>
              <a:rPr lang="cs-CZ" dirty="0" smtClean="0"/>
              <a:t>próza kratšího rozsahu, stojící mezi povídkou a románem</a:t>
            </a:r>
          </a:p>
          <a:p>
            <a:pPr lvl="2" algn="just">
              <a:defRPr/>
            </a:pPr>
            <a:r>
              <a:rPr lang="cs-CZ" dirty="0" smtClean="0"/>
              <a:t>má sevřený děj a zajímavý příběh, který vede k překvapivému závěru</a:t>
            </a:r>
          </a:p>
          <a:p>
            <a:pPr lvl="1" algn="just">
              <a:lnSpc>
                <a:spcPct val="150000"/>
              </a:lnSpc>
              <a:buNone/>
            </a:pPr>
            <a:endParaRPr lang="cs-CZ" dirty="0"/>
          </a:p>
        </p:txBody>
      </p:sp>
    </p:spTree>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t>Řešení</a:t>
            </a:r>
            <a:endParaRPr lang="cs-CZ" b="1" dirty="0"/>
          </a:p>
        </p:txBody>
      </p:sp>
      <p:sp>
        <p:nvSpPr>
          <p:cNvPr id="3" name="Zástupný symbol pro obsah 2"/>
          <p:cNvSpPr>
            <a:spLocks noGrp="1"/>
          </p:cNvSpPr>
          <p:nvPr>
            <p:ph sz="quarter" idx="1"/>
          </p:nvPr>
        </p:nvSpPr>
        <p:spPr>
          <a:xfrm>
            <a:off x="179512" y="1600200"/>
            <a:ext cx="8784976" cy="5069160"/>
          </a:xfrm>
        </p:spPr>
        <p:txBody>
          <a:bodyPr>
            <a:normAutofit/>
          </a:bodyPr>
          <a:lstStyle/>
          <a:p>
            <a:pPr algn="just">
              <a:lnSpc>
                <a:spcPct val="200000"/>
              </a:lnSpc>
            </a:pPr>
            <a:r>
              <a:rPr lang="cs-CZ" b="1" dirty="0" smtClean="0">
                <a:solidFill>
                  <a:schemeClr val="accent2"/>
                </a:solidFill>
              </a:rPr>
              <a:t>Jaká forma autorské řeči je použita v ukázce?</a:t>
            </a:r>
          </a:p>
          <a:p>
            <a:pPr lvl="1" algn="just">
              <a:lnSpc>
                <a:spcPct val="200000"/>
              </a:lnSpc>
            </a:pPr>
            <a:r>
              <a:rPr lang="cs-CZ" sz="2800" dirty="0" err="1" smtClean="0"/>
              <a:t>er</a:t>
            </a:r>
            <a:r>
              <a:rPr lang="cs-CZ" sz="2800" dirty="0" smtClean="0"/>
              <a:t>-forma – vypravování ve 3. osobě</a:t>
            </a:r>
          </a:p>
          <a:p>
            <a:pPr lvl="1" algn="just">
              <a:lnSpc>
                <a:spcPct val="200000"/>
              </a:lnSpc>
            </a:pPr>
            <a:r>
              <a:rPr lang="cs-CZ" i="1" dirty="0" smtClean="0"/>
              <a:t>Vyhověl jí a vrátil se na pohovku, zapálil si cigaretu a rudé světélko zatěkalo nad nimi jako bóje na rozhoupané hladině.</a:t>
            </a:r>
            <a:endParaRPr lang="cs-CZ" b="1" i="1" dirty="0" smtClean="0">
              <a:solidFill>
                <a:schemeClr val="accent2"/>
              </a:solidFill>
            </a:endParaRPr>
          </a:p>
          <a:p>
            <a:pPr lvl="1" algn="just">
              <a:lnSpc>
                <a:spcPct val="150000"/>
              </a:lnSpc>
              <a:buNone/>
            </a:pPr>
            <a:endParaRPr lang="cs-CZ" dirty="0"/>
          </a:p>
        </p:txBody>
      </p:sp>
    </p:spTree>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0" y="260648"/>
            <a:ext cx="9144000" cy="990600"/>
          </a:xfrm>
        </p:spPr>
        <p:txBody>
          <a:bodyPr/>
          <a:lstStyle/>
          <a:p>
            <a:pPr algn="ctr"/>
            <a:r>
              <a:rPr lang="cs-CZ" b="1" dirty="0" smtClean="0">
                <a:solidFill>
                  <a:schemeClr val="accent1"/>
                </a:solidFill>
              </a:rPr>
              <a:t>Použité zdroje</a:t>
            </a:r>
            <a:endParaRPr lang="cs-CZ" b="1" dirty="0">
              <a:solidFill>
                <a:schemeClr val="accent1"/>
              </a:solidFill>
            </a:endParaRPr>
          </a:p>
        </p:txBody>
      </p:sp>
      <p:sp>
        <p:nvSpPr>
          <p:cNvPr id="6" name="Zástupný symbol pro obsah 5"/>
          <p:cNvSpPr>
            <a:spLocks noGrp="1"/>
          </p:cNvSpPr>
          <p:nvPr>
            <p:ph sz="quarter" idx="1"/>
          </p:nvPr>
        </p:nvSpPr>
        <p:spPr>
          <a:xfrm>
            <a:off x="179512" y="1600200"/>
            <a:ext cx="8784976" cy="5069160"/>
          </a:xfrm>
        </p:spPr>
        <p:txBody>
          <a:bodyPr/>
          <a:lstStyle/>
          <a:p>
            <a:pPr algn="just">
              <a:buNone/>
            </a:pPr>
            <a:r>
              <a:rPr lang="cs-CZ" sz="2800" b="1" dirty="0" smtClean="0">
                <a:solidFill>
                  <a:schemeClr val="accent2"/>
                </a:solidFill>
              </a:rPr>
              <a:t>Literatura</a:t>
            </a:r>
          </a:p>
          <a:p>
            <a:pPr marL="514350" indent="-514350" algn="just">
              <a:buFont typeface="Wingdings"/>
              <a:buAutoNum type="arabicPeriod"/>
            </a:pPr>
            <a:r>
              <a:rPr lang="cs-CZ" sz="2400" dirty="0" smtClean="0"/>
              <a:t>Prokop, V. </a:t>
            </a:r>
            <a:r>
              <a:rPr lang="cs-CZ" sz="2400" i="1" dirty="0" smtClean="0"/>
              <a:t>Čítanka k Přehledu české literatury 20. století</a:t>
            </a:r>
            <a:r>
              <a:rPr lang="cs-CZ" sz="2400" dirty="0" smtClean="0"/>
              <a:t>. 1. </a:t>
            </a:r>
            <a:r>
              <a:rPr lang="cs-CZ" sz="2400" dirty="0" err="1" smtClean="0"/>
              <a:t>vyd</a:t>
            </a:r>
            <a:r>
              <a:rPr lang="cs-CZ" sz="2400" dirty="0" smtClean="0"/>
              <a:t>. Karlovy Vary: O.K.-Soft, 2008.</a:t>
            </a:r>
          </a:p>
          <a:p>
            <a:pPr marL="514350" indent="-514350" algn="just">
              <a:buFont typeface="Wingdings"/>
              <a:buAutoNum type="arabicPeriod"/>
            </a:pPr>
            <a:r>
              <a:rPr lang="cs-CZ" sz="2400" dirty="0" smtClean="0"/>
              <a:t>Prokop, V. </a:t>
            </a:r>
            <a:r>
              <a:rPr lang="cs-CZ" sz="2400" i="1" dirty="0" smtClean="0"/>
              <a:t>Přehled české literatury 20. století</a:t>
            </a:r>
            <a:r>
              <a:rPr lang="cs-CZ" sz="2400" dirty="0" smtClean="0"/>
              <a:t>. 1. </a:t>
            </a:r>
            <a:r>
              <a:rPr lang="cs-CZ" sz="2400" dirty="0" err="1" smtClean="0"/>
              <a:t>vyd</a:t>
            </a:r>
            <a:r>
              <a:rPr lang="cs-CZ" sz="2400" dirty="0" smtClean="0"/>
              <a:t>. Karlovy Vary: O.K.-Soft, 2008.</a:t>
            </a:r>
          </a:p>
          <a:p>
            <a:pPr marL="514350" indent="-514350" algn="just">
              <a:buFont typeface="Wingdings"/>
              <a:buAutoNum type="arabicPeriod"/>
            </a:pPr>
            <a:r>
              <a:rPr lang="cs-CZ" sz="2400" dirty="0" err="1" smtClean="0"/>
              <a:t>Sochrová</a:t>
            </a:r>
            <a:r>
              <a:rPr lang="cs-CZ" sz="2400" dirty="0" smtClean="0"/>
              <a:t>, M</a:t>
            </a:r>
            <a:r>
              <a:rPr lang="cs-CZ" sz="2400" i="1" dirty="0" smtClean="0"/>
              <a:t>. Český jazyk a literatura. </a:t>
            </a:r>
            <a:r>
              <a:rPr lang="cs-CZ" sz="2400" dirty="0" smtClean="0"/>
              <a:t>1. </a:t>
            </a:r>
            <a:r>
              <a:rPr lang="cs-CZ" sz="2400" dirty="0" err="1" smtClean="0"/>
              <a:t>vyd</a:t>
            </a:r>
            <a:r>
              <a:rPr lang="cs-CZ" sz="2400" dirty="0" smtClean="0"/>
              <a:t>. Havlíčkův Brod: Fragment, 2009. ISBN 978-80-253-0468-6.</a:t>
            </a:r>
          </a:p>
          <a:p>
            <a:pPr marL="514350" indent="-514350" algn="just">
              <a:buAutoNum type="arabicPeriod"/>
            </a:pPr>
            <a:endParaRPr lang="cs-CZ" sz="2700" dirty="0" smtClean="0"/>
          </a:p>
          <a:p>
            <a:pPr algn="just">
              <a:buNone/>
            </a:pPr>
            <a:endParaRPr lang="cs-CZ" dirty="0" smtClean="0"/>
          </a:p>
          <a:p>
            <a:pPr>
              <a:buNone/>
            </a:pPr>
            <a:endParaRPr lang="cs-CZ" dirty="0"/>
          </a:p>
        </p:txBody>
      </p:sp>
    </p:spTree>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28600"/>
            <a:ext cx="9144000" cy="990600"/>
          </a:xfrm>
        </p:spPr>
        <p:txBody>
          <a:bodyPr/>
          <a:lstStyle/>
          <a:p>
            <a:pPr algn="ctr"/>
            <a:r>
              <a:rPr lang="cs-CZ" b="1" dirty="0" smtClean="0">
                <a:solidFill>
                  <a:schemeClr val="accent1"/>
                </a:solidFill>
              </a:rPr>
              <a:t>Použité zdroje</a:t>
            </a:r>
            <a:endParaRPr lang="cs-CZ" b="1" dirty="0">
              <a:solidFill>
                <a:schemeClr val="accent1"/>
              </a:solidFill>
            </a:endParaRPr>
          </a:p>
        </p:txBody>
      </p:sp>
      <p:sp>
        <p:nvSpPr>
          <p:cNvPr id="5" name="Zástupný symbol pro obsah 4"/>
          <p:cNvSpPr>
            <a:spLocks noGrp="1"/>
          </p:cNvSpPr>
          <p:nvPr>
            <p:ph sz="quarter" idx="1"/>
          </p:nvPr>
        </p:nvSpPr>
        <p:spPr>
          <a:xfrm>
            <a:off x="0" y="1600200"/>
            <a:ext cx="9144000" cy="5257800"/>
          </a:xfrm>
        </p:spPr>
        <p:txBody>
          <a:bodyPr>
            <a:normAutofit/>
          </a:bodyPr>
          <a:lstStyle/>
          <a:p>
            <a:pPr>
              <a:buNone/>
            </a:pPr>
            <a:r>
              <a:rPr lang="cs-CZ" sz="2800" b="1" dirty="0" smtClean="0">
                <a:solidFill>
                  <a:schemeClr val="accent2"/>
                </a:solidFill>
              </a:rPr>
              <a:t>Obrázky</a:t>
            </a:r>
          </a:p>
          <a:p>
            <a:pPr marL="342900" indent="-342900" algn="just">
              <a:buAutoNum type="arabicPeriod"/>
            </a:pPr>
            <a:r>
              <a:rPr lang="cs-CZ" sz="1800" dirty="0" smtClean="0">
                <a:hlinkClick r:id="rId2"/>
              </a:rPr>
              <a:t>http://www.</a:t>
            </a:r>
            <a:r>
              <a:rPr lang="cs-CZ" sz="1800" dirty="0" err="1" smtClean="0">
                <a:hlinkClick r:id="rId2"/>
              </a:rPr>
              <a:t>penkavcivrch.cz</a:t>
            </a:r>
            <a:r>
              <a:rPr lang="cs-CZ" sz="1800" dirty="0" smtClean="0">
                <a:hlinkClick r:id="rId2"/>
              </a:rPr>
              <a:t>/</a:t>
            </a:r>
            <a:r>
              <a:rPr lang="cs-CZ" sz="1800" dirty="0" err="1" smtClean="0">
                <a:hlinkClick r:id="rId2"/>
              </a:rPr>
              <a:t>cjl</a:t>
            </a:r>
            <a:r>
              <a:rPr lang="cs-CZ" sz="1800" dirty="0" smtClean="0">
                <a:hlinkClick r:id="rId2"/>
              </a:rPr>
              <a:t>/</a:t>
            </a:r>
            <a:r>
              <a:rPr lang="cs-CZ" sz="1800" dirty="0" err="1" smtClean="0">
                <a:hlinkClick r:id="rId2"/>
              </a:rPr>
              <a:t>pictures</a:t>
            </a:r>
            <a:r>
              <a:rPr lang="cs-CZ" sz="1800" dirty="0" smtClean="0">
                <a:hlinkClick r:id="rId2"/>
              </a:rPr>
              <a:t>/</a:t>
            </a:r>
            <a:r>
              <a:rPr lang="cs-CZ" sz="1800" dirty="0" err="1" smtClean="0">
                <a:hlinkClick r:id="rId2"/>
              </a:rPr>
              <a:t>autori</a:t>
            </a:r>
            <a:r>
              <a:rPr lang="cs-CZ" sz="1800" dirty="0" smtClean="0">
                <a:hlinkClick r:id="rId2"/>
              </a:rPr>
              <a:t>/</a:t>
            </a:r>
            <a:r>
              <a:rPr lang="cs-CZ" sz="1800" dirty="0" err="1" smtClean="0">
                <a:hlinkClick r:id="rId2"/>
              </a:rPr>
              <a:t>otcenasek.jpg</a:t>
            </a:r>
            <a:endParaRPr lang="cs-CZ" sz="1800" dirty="0" smtClean="0"/>
          </a:p>
          <a:p>
            <a:pPr marL="342900" indent="-342900" algn="just">
              <a:buAutoNum type="arabicPeriod"/>
            </a:pPr>
            <a:r>
              <a:rPr lang="cs-CZ" sz="1800" dirty="0" smtClean="0">
                <a:hlinkClick r:id="rId3"/>
              </a:rPr>
              <a:t>http://img.fdb.cz/galerie/9/9376d1e44ac33666e7acd7ea90e.jpg</a:t>
            </a:r>
            <a:endParaRPr lang="cs-CZ" sz="1800" dirty="0" smtClean="0"/>
          </a:p>
          <a:p>
            <a:pPr marL="342900" indent="-342900" algn="just">
              <a:buAutoNum type="arabicPeriod"/>
            </a:pPr>
            <a:r>
              <a:rPr lang="cs-CZ" sz="1800" dirty="0" smtClean="0">
                <a:hlinkClick r:id="rId4"/>
              </a:rPr>
              <a:t>http://files.knihyprovsechny.webnode.cz/system_preview_detail_200000015-319f232991/romeo%20julie%20a%20tma.jpg</a:t>
            </a:r>
            <a:endParaRPr lang="cs-CZ" sz="1800" dirty="0" smtClean="0"/>
          </a:p>
          <a:p>
            <a:pPr marL="342900" indent="-342900" algn="just">
              <a:buAutoNum type="arabicPeriod"/>
            </a:pPr>
            <a:r>
              <a:rPr lang="cs-CZ" sz="1800" dirty="0" smtClean="0">
                <a:hlinkClick r:id="rId5"/>
              </a:rPr>
              <a:t>http://www.</a:t>
            </a:r>
            <a:r>
              <a:rPr lang="cs-CZ" sz="1800" dirty="0" err="1" smtClean="0">
                <a:hlinkClick r:id="rId5"/>
              </a:rPr>
              <a:t>terry</a:t>
            </a:r>
            <a:r>
              <a:rPr lang="cs-CZ" sz="1800" dirty="0" smtClean="0">
                <a:hlinkClick r:id="rId5"/>
              </a:rPr>
              <a:t>-</a:t>
            </a:r>
            <a:r>
              <a:rPr lang="cs-CZ" sz="1800" dirty="0" err="1" smtClean="0">
                <a:hlinkClick r:id="rId5"/>
              </a:rPr>
              <a:t>posters.com</a:t>
            </a:r>
            <a:r>
              <a:rPr lang="cs-CZ" sz="1800" dirty="0" smtClean="0">
                <a:hlinkClick r:id="rId5"/>
              </a:rPr>
              <a:t>/</a:t>
            </a:r>
            <a:r>
              <a:rPr lang="cs-CZ" sz="1800" dirty="0" err="1" smtClean="0">
                <a:hlinkClick r:id="rId5"/>
              </a:rPr>
              <a:t>images</a:t>
            </a:r>
            <a:r>
              <a:rPr lang="cs-CZ" sz="1800" dirty="0" smtClean="0">
                <a:hlinkClick r:id="rId5"/>
              </a:rPr>
              <a:t>/</a:t>
            </a:r>
            <a:r>
              <a:rPr lang="cs-CZ" sz="1800" dirty="0" err="1" smtClean="0">
                <a:hlinkClick r:id="rId5"/>
              </a:rPr>
              <a:t>product</a:t>
            </a:r>
            <a:r>
              <a:rPr lang="cs-CZ" sz="1800" dirty="0" smtClean="0">
                <a:hlinkClick r:id="rId5"/>
              </a:rPr>
              <a:t>/image/20704/4351-</a:t>
            </a:r>
            <a:r>
              <a:rPr lang="cs-CZ" sz="1800" dirty="0" err="1" smtClean="0">
                <a:hlinkClick r:id="rId5"/>
              </a:rPr>
              <a:t>oww.jpg</a:t>
            </a:r>
            <a:endParaRPr lang="cs-CZ" sz="1800" dirty="0" smtClean="0"/>
          </a:p>
          <a:p>
            <a:pPr marL="342900" indent="-342900" algn="just">
              <a:buNone/>
            </a:pPr>
            <a:endParaRPr lang="cs-CZ" sz="1800" dirty="0" smtClean="0"/>
          </a:p>
          <a:p>
            <a:pPr marL="342900" indent="-342900" algn="just">
              <a:buAutoNum type="arabicPeriod"/>
            </a:pPr>
            <a:endParaRPr lang="cs-CZ" sz="1800" dirty="0" smtClean="0"/>
          </a:p>
        </p:txBody>
      </p:sp>
    </p:spTree>
  </p:cSld>
  <p:clrMapOvr>
    <a:masterClrMapping/>
  </p:clrMapOvr>
  <p:transition spd="med">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Vlastní 6">
      <a:dk1>
        <a:sysClr val="windowText" lastClr="000000"/>
      </a:dk1>
      <a:lt1>
        <a:sysClr val="window" lastClr="FFFFFF"/>
      </a:lt1>
      <a:dk2>
        <a:srgbClr val="830B44"/>
      </a:dk2>
      <a:lt2>
        <a:srgbClr val="D6ECFF"/>
      </a:lt2>
      <a:accent1>
        <a:srgbClr val="AF0F5B"/>
      </a:accent1>
      <a:accent2>
        <a:srgbClr val="EA157A"/>
      </a:accent2>
      <a:accent3>
        <a:srgbClr val="FEB80A"/>
      </a:accent3>
      <a:accent4>
        <a:srgbClr val="00ADDC"/>
      </a:accent4>
      <a:accent5>
        <a:srgbClr val="7FD13B"/>
      </a:accent5>
      <a:accent6>
        <a:srgbClr val="AF0F5B"/>
      </a:accent6>
      <a:hlink>
        <a:srgbClr val="00ADDC"/>
      </a:hlink>
      <a:folHlink>
        <a:srgbClr val="750A3D"/>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11666</TotalTime>
  <Words>744</Words>
  <Application>Microsoft Office PowerPoint</Application>
  <PresentationFormat>Předvádění na obrazovce (4:3)</PresentationFormat>
  <Paragraphs>104</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Medián</vt:lpstr>
      <vt:lpstr>Snímek 1</vt:lpstr>
      <vt:lpstr>Snímek 2</vt:lpstr>
      <vt:lpstr>Jan Otčenášek</vt:lpstr>
      <vt:lpstr>Jan Otčenášek - život</vt:lpstr>
      <vt:lpstr>Jan Otčenášek - dílo</vt:lpstr>
      <vt:lpstr>Jan Otčenášek - dílo</vt:lpstr>
      <vt:lpstr>Jan Otčenášek - dílo</vt:lpstr>
      <vt:lpstr>Jan Otčenášek - dílo</vt:lpstr>
      <vt:lpstr>Otázky</vt:lpstr>
      <vt:lpstr>Romeo, Julie a tma - ukázka</vt:lpstr>
      <vt:lpstr>Řešení</vt:lpstr>
      <vt:lpstr>Řešení</vt:lpstr>
      <vt:lpstr>Řešení</vt:lpstr>
      <vt:lpstr>Řešení</vt:lpstr>
      <vt:lpstr>Řešení</vt:lpstr>
      <vt:lpstr>Použité zdroje</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Uživatel</dc:creator>
  <cp:lastModifiedBy>Uživatel</cp:lastModifiedBy>
  <cp:revision>360</cp:revision>
  <dcterms:created xsi:type="dcterms:W3CDTF">2013-10-09T13:06:42Z</dcterms:created>
  <dcterms:modified xsi:type="dcterms:W3CDTF">2013-11-10T16:08:38Z</dcterms:modified>
</cp:coreProperties>
</file>