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6"/>
  </p:notesMasterIdLst>
  <p:sldIdLst>
    <p:sldId id="256" r:id="rId2"/>
    <p:sldId id="257" r:id="rId3"/>
    <p:sldId id="268" r:id="rId4"/>
    <p:sldId id="272" r:id="rId5"/>
    <p:sldId id="259" r:id="rId6"/>
    <p:sldId id="273" r:id="rId7"/>
    <p:sldId id="271" r:id="rId8"/>
    <p:sldId id="261" r:id="rId9"/>
    <p:sldId id="270" r:id="rId10"/>
    <p:sldId id="275" r:id="rId11"/>
    <p:sldId id="276" r:id="rId12"/>
    <p:sldId id="274" r:id="rId13"/>
    <p:sldId id="277" r:id="rId14"/>
    <p:sldId id="267" r:id="rId15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E2AC00"/>
    <a:srgbClr val="6F3505"/>
    <a:srgbClr val="820000"/>
    <a:srgbClr val="00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Vždycky jednou kliknout a pak chvilku počkat</a:t>
            </a:r>
            <a:r>
              <a:rPr lang="cs-CZ" baseline="0" dirty="0" smtClean="0"/>
              <a:t> – vhodný čas </a:t>
            </a:r>
            <a:r>
              <a:rPr lang="cs-CZ" baseline="0" smtClean="0"/>
              <a:t>k diskuzi se žáky.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Řešíme po sloupcích, kliknutím na modrý obdélník se ukáže výsledek. 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2060"/>
            </a:gs>
            <a:gs pos="25000">
              <a:srgbClr val="00206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575816" y="2771725"/>
          <a:ext cx="8784976" cy="3997335"/>
        </p:xfrm>
        <a:graphic>
          <a:graphicData uri="http://schemas.openxmlformats.org/drawingml/2006/table">
            <a:tbl>
              <a:tblPr/>
              <a:tblGrid>
                <a:gridCol w="4294879"/>
                <a:gridCol w="4490097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VY_32_INOVACE_01_MA_Násobení_a_dělení_čísly_ 0,1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– Násobení a dělení čísly 0 – 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násobením a dělením čísly 0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a 1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, slovní úlohy. Příklady z praktického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života.</a:t>
                      </a:r>
                    </a:p>
                    <a:p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Na každé straně animace.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619597"/>
            <a:ext cx="9072563" cy="4989036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</a:t>
            </a:r>
          </a:p>
          <a:p>
            <a:pPr algn="ctr"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dělení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0 a 1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Documents and Settings\Alena T\Local Settings\Temporary Internet Files\Content.IE5\IBIYOWO6\MC9004345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816" y="611485"/>
            <a:ext cx="2022871" cy="2376264"/>
          </a:xfrm>
          <a:prstGeom prst="rect">
            <a:avLst/>
          </a:prstGeom>
          <a:noFill/>
        </p:spPr>
      </p:pic>
      <p:pic>
        <p:nvPicPr>
          <p:cNvPr id="3076" name="Picture 4" descr="C:\Documents and Settings\Alena T\Local Settings\Temporary Internet Files\Content.IE5\VGA6LEDH\MC900434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88584" y="4571925"/>
            <a:ext cx="2285714" cy="22857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  <a:ln>
            <a:solidFill>
              <a:schemeClr val="bg1">
                <a:lumMod val="9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2">
                    <a:lumMod val="90000"/>
                  </a:schemeClr>
                </a:solidFill>
              </a:rPr>
              <a:t>Jaký bude výsledek, když něco násobím nulou?</a:t>
            </a:r>
            <a:endParaRPr lang="cs-CZ" sz="3600" b="1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1031" name="Picture 7" descr="C:\Documents and Settings\Alena T\Local Settings\Temporary Internet Files\Content.IE5\LV7IRU1Y\MC9004406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3491805"/>
            <a:ext cx="3744416" cy="3888432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4" name="Picture 10" descr="C:\Documents and Settings\Alena T\Local Settings\Temporary Internet Files\Content.IE5\Y7RZOU83\MC9004413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1840" y="971525"/>
            <a:ext cx="3744416" cy="37444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Obdélník 20"/>
          <p:cNvSpPr/>
          <p:nvPr/>
        </p:nvSpPr>
        <p:spPr>
          <a:xfrm>
            <a:off x="1223888" y="1907629"/>
            <a:ext cx="2952328" cy="1466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 Black" pitchFamily="34" charset="0"/>
              </a:rPr>
              <a:t>Když ti „dám“ jedenkrát žádné lízátko, co budeš mít?</a:t>
            </a:r>
            <a:endParaRPr lang="cs-CZ" sz="2400" dirty="0" smtClean="0">
              <a:solidFill>
                <a:srgbClr val="002060"/>
              </a:solidFill>
            </a:endParaRPr>
          </a:p>
        </p:txBody>
      </p:sp>
      <p:pic>
        <p:nvPicPr>
          <p:cNvPr id="1035" name="Picture 11" descr="C:\Documents and Settings\Alena T\Local Settings\Temporary Internet Files\Content.IE5\027WU3ZU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0472" y="4499917"/>
            <a:ext cx="2776619" cy="2776619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6" name="Picture 12" descr="C:\Documents and Settings\Alena T\Local Settings\Temporary Internet Files\Content.IE5\027WU3ZU\MC90044137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328344" y="2843733"/>
            <a:ext cx="2959224" cy="295922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5563056" y="3131765"/>
            <a:ext cx="2521844" cy="129458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Budu mít </a:t>
            </a:r>
          </a:p>
          <a:p>
            <a:pPr algn="ctr"/>
            <a:r>
              <a:rPr lang="cs-CZ" sz="2800" b="1" dirty="0" smtClean="0"/>
              <a:t>„nic“, </a:t>
            </a:r>
          </a:p>
          <a:p>
            <a:pPr algn="ctr"/>
            <a:r>
              <a:rPr lang="cs-CZ" sz="2800" b="1" dirty="0" smtClean="0"/>
              <a:t>žádné lízátko.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9872" y="1979637"/>
            <a:ext cx="3312061" cy="12372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Výborně! A co když ti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dám dvakrát žádné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lízátko, co teď budeš 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mít?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32400" y="3635821"/>
            <a:ext cx="1959191" cy="550279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Zase nic!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1" grpId="1"/>
      <p:bldP spid="31" grpId="0" uiExpand="1" build="allAtOnce"/>
      <p:bldP spid="12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2">
                    <a:lumMod val="90000"/>
                  </a:schemeClr>
                </a:solidFill>
              </a:rPr>
              <a:t>Jaký bude výsledek, když něco násobím nulou?</a:t>
            </a:r>
            <a:endParaRPr lang="cs-CZ" sz="3600" b="1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1031" name="Picture 7" descr="C:\Documents and Settings\Alena T\Local Settings\Temporary Internet Files\Content.IE5\LV7IRU1Y\MC9004406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3491805"/>
            <a:ext cx="3744416" cy="3888432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4" name="Picture 10" descr="C:\Documents and Settings\Alena T\Local Settings\Temporary Internet Files\Content.IE5\Y7RZOU83\MC9004413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1840" y="971525"/>
            <a:ext cx="3744416" cy="37444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Obdélník 20"/>
          <p:cNvSpPr/>
          <p:nvPr/>
        </p:nvSpPr>
        <p:spPr>
          <a:xfrm>
            <a:off x="1367904" y="1907629"/>
            <a:ext cx="2952328" cy="12372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Máš pravdu. Kdybych ti dala stokrát nic, budeš mít zase jen to nic.</a:t>
            </a:r>
            <a:endParaRPr lang="cs-CZ" sz="2000" dirty="0" smtClean="0">
              <a:solidFill>
                <a:srgbClr val="002060"/>
              </a:solidFill>
            </a:endParaRPr>
          </a:p>
        </p:txBody>
      </p:sp>
      <p:pic>
        <p:nvPicPr>
          <p:cNvPr id="1035" name="Picture 11" descr="C:\Documents and Settings\Alena T\Local Settings\Temporary Internet Files\Content.IE5\027WU3ZU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0472" y="4499917"/>
            <a:ext cx="2776619" cy="2776619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6" name="Picture 12" descr="C:\Documents and Settings\Alena T\Local Settings\Temporary Internet Files\Content.IE5\027WU3ZU\MC90044137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328344" y="2843733"/>
            <a:ext cx="2959224" cy="295922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5616376" y="3419797"/>
            <a:ext cx="2414444" cy="100822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Jasně, to je</a:t>
            </a:r>
          </a:p>
          <a:p>
            <a:r>
              <a:rPr lang="cs-CZ" sz="3200" b="1" dirty="0" smtClean="0"/>
              <a:t> hračka!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51880" y="1907629"/>
            <a:ext cx="2959593" cy="15234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A my si teď to NIC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zapíšeme jako nulu.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Už víš, jak bude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vypadat násobení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nulou?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84528" y="1331565"/>
            <a:ext cx="2412840" cy="1466299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75000"/>
                  </a:schemeClr>
                </a:solidFill>
              </a:rPr>
              <a:t>1 </a:t>
            </a:r>
            <a:r>
              <a:rPr lang="cs-CZ" sz="4800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 0 = </a:t>
            </a:r>
            <a:r>
              <a:rPr lang="cs-CZ" sz="4800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0</a:t>
            </a:r>
            <a:endParaRPr lang="cs-CZ" sz="4800" b="1" dirty="0" smtClean="0">
              <a:solidFill>
                <a:schemeClr val="bg1">
                  <a:lumMod val="75000"/>
                </a:schemeClr>
              </a:solidFill>
              <a:sym typeface="Symbol"/>
            </a:endParaRPr>
          </a:p>
          <a:p>
            <a:r>
              <a:rPr lang="cs-CZ" sz="4800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2  0 = </a:t>
            </a:r>
            <a:r>
              <a:rPr lang="cs-CZ" sz="4800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0</a:t>
            </a:r>
            <a:endParaRPr lang="cs-CZ" sz="4800" b="1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1" grpId="1"/>
      <p:bldP spid="31" grpId="0"/>
      <p:bldP spid="12" grpId="0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číslem 0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        0 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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0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= 0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1  0 =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0</a:t>
            </a:r>
            <a:endParaRPr lang="cs-CZ" b="1" dirty="0" smtClean="0">
              <a:solidFill>
                <a:schemeClr val="bg1">
                  <a:lumMod val="75000"/>
                </a:schemeClr>
              </a:solidFill>
              <a:sym typeface="Symbol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2  0 =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0</a:t>
            </a:r>
            <a:endParaRPr lang="cs-CZ" b="1" dirty="0" smtClean="0">
              <a:solidFill>
                <a:schemeClr val="bg1">
                  <a:lumMod val="75000"/>
                </a:schemeClr>
              </a:solidFill>
              <a:sym typeface="Symbol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3  0 =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0</a:t>
            </a:r>
            <a:endParaRPr lang="cs-CZ" b="1" dirty="0" smtClean="0">
              <a:solidFill>
                <a:schemeClr val="bg1">
                  <a:lumMod val="75000"/>
                </a:schemeClr>
              </a:solidFill>
              <a:sym typeface="Symbol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4  0 =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0</a:t>
            </a:r>
            <a:endParaRPr lang="cs-CZ" b="1" dirty="0" smtClean="0">
              <a:solidFill>
                <a:schemeClr val="bg1">
                  <a:lumMod val="75000"/>
                </a:schemeClr>
              </a:solidFill>
              <a:sym typeface="Symbol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5  0 =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0</a:t>
            </a:r>
            <a:endParaRPr lang="cs-CZ" b="1" dirty="0" smtClean="0">
              <a:solidFill>
                <a:schemeClr val="bg1">
                  <a:lumMod val="75000"/>
                </a:schemeClr>
              </a:solidFill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0 = </a:t>
            </a:r>
            <a:r>
              <a:rPr lang="cs-CZ" b="1" dirty="0" err="1" smtClean="0">
                <a:sym typeface="Symbol"/>
              </a:rPr>
              <a:t>0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0 = </a:t>
            </a:r>
            <a:r>
              <a:rPr lang="cs-CZ" b="1" dirty="0" err="1" smtClean="0">
                <a:sym typeface="Symbol"/>
              </a:rPr>
              <a:t>0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0 = </a:t>
            </a:r>
            <a:r>
              <a:rPr lang="cs-CZ" b="1" dirty="0" err="1" smtClean="0">
                <a:sym typeface="Symbol"/>
              </a:rPr>
              <a:t>0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0 = </a:t>
            </a:r>
            <a:r>
              <a:rPr lang="cs-CZ" b="1" dirty="0" err="1" smtClean="0">
                <a:sym typeface="Symbol"/>
              </a:rPr>
              <a:t>0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0 = </a:t>
            </a:r>
            <a:r>
              <a:rPr lang="cs-CZ" b="1" dirty="0" err="1" smtClean="0">
                <a:sym typeface="Symbol"/>
              </a:rPr>
              <a:t>0</a:t>
            </a:r>
            <a:endParaRPr lang="cs-CZ" b="1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755501"/>
            <a:ext cx="5781901" cy="550001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8000" b="1" dirty="0" smtClean="0">
                <a:solidFill>
                  <a:srgbClr val="8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8000" b="1" dirty="0" smtClean="0">
                <a:solidFill>
                  <a:srgbClr val="8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0 = </a:t>
            </a:r>
            <a:r>
              <a:rPr lang="cs-CZ" sz="8000" b="1" dirty="0" err="1" smtClean="0">
                <a:solidFill>
                  <a:srgbClr val="8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0</a:t>
            </a:r>
            <a:endParaRPr lang="cs-CZ" sz="8000" b="1" dirty="0">
              <a:solidFill>
                <a:srgbClr val="82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48224" y="1619597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činitel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92440" y="1619597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činitel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8344" y="4859957"/>
            <a:ext cx="413446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součin (násobení)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896296" y="2123653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192440" y="2195661"/>
            <a:ext cx="360040" cy="8640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120432" y="3995861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744168" y="5724053"/>
            <a:ext cx="5832648" cy="146617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Jestliže násobím nulou jakékoliv číslo, dostanu vždycky nulu!</a:t>
            </a:r>
            <a:endParaRPr lang="cs-CZ" sz="32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E2AC00"/>
                </a:solidFill>
              </a:rPr>
              <a:t>A co násobení jedničkou?</a:t>
            </a:r>
            <a:endParaRPr lang="cs-CZ" sz="3600" b="1" dirty="0">
              <a:solidFill>
                <a:srgbClr val="E2AC00"/>
              </a:solidFill>
            </a:endParaRPr>
          </a:p>
        </p:txBody>
      </p:sp>
      <p:pic>
        <p:nvPicPr>
          <p:cNvPr id="1031" name="Picture 7" descr="C:\Documents and Settings\Alena T\Local Settings\Temporary Internet Files\Content.IE5\LV7IRU1Y\MC9004406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3491805"/>
            <a:ext cx="3744416" cy="3888432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4" name="Picture 10" descr="C:\Documents and Settings\Alena T\Local Settings\Temporary Internet Files\Content.IE5\Y7RZOU83\MC9004413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611485"/>
            <a:ext cx="4104456" cy="410445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Obdélník 20"/>
          <p:cNvSpPr/>
          <p:nvPr/>
        </p:nvSpPr>
        <p:spPr>
          <a:xfrm>
            <a:off x="1079872" y="1619597"/>
            <a:ext cx="2952328" cy="18097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Nepřijdeš na to sám?                           Když dostaneš jednou jedno lízátko, kolik jich máš?</a:t>
            </a:r>
            <a:endParaRPr lang="cs-CZ" sz="2000" dirty="0" smtClean="0">
              <a:solidFill>
                <a:srgbClr val="002060"/>
              </a:solidFill>
            </a:endParaRPr>
          </a:p>
        </p:txBody>
      </p:sp>
      <p:pic>
        <p:nvPicPr>
          <p:cNvPr id="1035" name="Picture 11" descr="C:\Documents and Settings\Alena T\Local Settings\Temporary Internet Files\Content.IE5\027WU3ZU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0472" y="4499917"/>
            <a:ext cx="2776619" cy="2776619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6" name="Picture 12" descr="C:\Documents and Settings\Alena T\Local Settings\Temporary Internet Files\Content.IE5\027WU3ZU\MC90044137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824288" y="2987749"/>
            <a:ext cx="2959224" cy="295922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5112320" y="3563813"/>
            <a:ext cx="2284600" cy="89383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Aha, to je</a:t>
            </a:r>
          </a:p>
          <a:p>
            <a:pPr algn="ctr"/>
            <a:r>
              <a:rPr lang="cs-CZ" sz="2800" b="1" dirty="0" smtClean="0"/>
              <a:t>přece lehké!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9832" y="1835621"/>
            <a:ext cx="3591752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A když dostaneš jednou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dvě lízátka nebo jednou </a:t>
            </a: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tři lízátka…?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84528" y="1331565"/>
            <a:ext cx="2412840" cy="2153282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75000"/>
                  </a:schemeClr>
                </a:solidFill>
              </a:rPr>
              <a:t>1 </a:t>
            </a:r>
            <a:r>
              <a:rPr lang="cs-CZ" sz="4800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 </a:t>
            </a:r>
            <a:r>
              <a:rPr lang="cs-CZ" sz="4800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1</a:t>
            </a:r>
            <a:r>
              <a:rPr lang="cs-CZ" sz="4800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= </a:t>
            </a:r>
            <a:r>
              <a:rPr lang="cs-CZ" sz="4800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1</a:t>
            </a:r>
            <a:endParaRPr lang="cs-CZ" sz="4800" b="1" dirty="0" smtClean="0">
              <a:solidFill>
                <a:schemeClr val="bg1">
                  <a:lumMod val="75000"/>
                </a:schemeClr>
              </a:solidFill>
              <a:sym typeface="Symbol"/>
            </a:endParaRPr>
          </a:p>
          <a:p>
            <a:r>
              <a:rPr lang="cs-CZ" sz="4800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2  1 = 2</a:t>
            </a:r>
          </a:p>
          <a:p>
            <a:r>
              <a:rPr lang="cs-CZ" sz="4800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3  1 = 3</a:t>
            </a:r>
            <a:endParaRPr lang="cs-CZ" sz="48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84328" y="3635821"/>
            <a:ext cx="2161169" cy="89383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Mám jedno </a:t>
            </a:r>
          </a:p>
          <a:p>
            <a:pPr algn="ctr"/>
            <a:r>
              <a:rPr lang="cs-CZ" sz="2800" b="1" dirty="0" smtClean="0"/>
              <a:t>lízátko.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1" grpId="1"/>
      <p:bldP spid="31" grpId="0"/>
      <p:bldP spid="12" grpId="0"/>
      <p:bldP spid="19" grpId="0" animBg="1"/>
      <p:bldP spid="11" grpId="0"/>
      <p:bldP spid="1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Násobilka čísla 1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        0 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 1 = 0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1 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1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=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1</a:t>
            </a:r>
            <a:endParaRPr lang="cs-CZ" b="1" dirty="0" smtClean="0">
              <a:solidFill>
                <a:schemeClr val="bg1">
                  <a:lumMod val="75000"/>
                </a:schemeClr>
              </a:solidFill>
              <a:sym typeface="Symbol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2  1 = 2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3  1 = 3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4  1 = 4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sym typeface="Symbol"/>
              </a:rPr>
              <a:t>        5  1 = 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1 = 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1 = 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1 = 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1 = 9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1 = 10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755501"/>
            <a:ext cx="5781901" cy="550001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80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</a:t>
            </a:r>
            <a:r>
              <a:rPr lang="cs-CZ" sz="80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1 = 9</a:t>
            </a:r>
            <a:endParaRPr lang="cs-CZ" sz="80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48224" y="1619597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činitel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92440" y="1619597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činitel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8344" y="4859957"/>
            <a:ext cx="413446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součin (násobení)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896296" y="2123653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192440" y="2195661"/>
            <a:ext cx="360040" cy="8640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120432" y="3995861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528144" y="5796061"/>
            <a:ext cx="5832648" cy="129458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Jestliže násobím jedničkou  jakékoliv číslo, dostanu vždycky násobené číslo!</a:t>
            </a:r>
            <a:endParaRPr lang="cs-CZ" sz="28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E2AC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Vypočítej</a:t>
                      </a:r>
                      <a:r>
                        <a:rPr lang="cs-CZ" sz="66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6600" dirty="0" smtClean="0"/>
                        <a:t>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9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0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10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1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baseline="0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1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7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0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6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1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4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1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4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0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aseline="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8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1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2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0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50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0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4" name="Obdélník 33"/>
          <p:cNvSpPr/>
          <p:nvPr/>
        </p:nvSpPr>
        <p:spPr>
          <a:xfrm>
            <a:off x="2664048" y="1331565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416576" y="2555701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416576" y="1331565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416576" y="6084093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64048" y="6084093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664048" y="4931965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16576" y="4859957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416576" y="3707829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664048" y="2555701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664048" y="3707829"/>
            <a:ext cx="2376264" cy="122413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E2AC00"/>
                </a:solidFill>
                <a:latin typeface="Arial Black" pitchFamily="34" charset="0"/>
              </a:rPr>
              <a:t>PAMATUJ!</a:t>
            </a:r>
            <a:endParaRPr lang="cs-CZ" b="1" dirty="0">
              <a:solidFill>
                <a:srgbClr val="E2AC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2195661"/>
            <a:ext cx="9217024" cy="2410853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 Black" pitchFamily="34" charset="0"/>
              </a:rPr>
              <a:t>Dělit číslo nulou nelze,</a:t>
            </a:r>
          </a:p>
          <a:p>
            <a:r>
              <a:rPr lang="cs-CZ" sz="5400" b="1" dirty="0" smtClean="0">
                <a:latin typeface="Arial Black" pitchFamily="34" charset="0"/>
              </a:rPr>
              <a:t>toto dělení tedy nebudeme provádět!</a:t>
            </a:r>
            <a:endParaRPr lang="cs-CZ" sz="5400" b="1" dirty="0">
              <a:latin typeface="Arial Black" pitchFamily="34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719832" y="4931965"/>
            <a:ext cx="1949573" cy="1728192"/>
            <a:chOff x="719832" y="4931965"/>
            <a:chExt cx="1949573" cy="1728192"/>
          </a:xfrm>
        </p:grpSpPr>
        <p:sp>
          <p:nvSpPr>
            <p:cNvPr id="4" name="TextovéPole 3"/>
            <p:cNvSpPr txBox="1"/>
            <p:nvPr/>
          </p:nvSpPr>
          <p:spPr>
            <a:xfrm>
              <a:off x="719832" y="5364013"/>
              <a:ext cx="1949573" cy="77931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chemeClr val="bg1">
                      <a:lumMod val="75000"/>
                    </a:schemeClr>
                  </a:solidFill>
                </a:rPr>
                <a:t>5 : 0 =</a:t>
              </a:r>
              <a:endParaRPr lang="cs-CZ" sz="4800" b="1" dirty="0">
                <a:solidFill>
                  <a:schemeClr val="bg1">
                    <a:lumMod val="75000"/>
                  </a:schemeClr>
                </a:solidFill>
              </a:endParaRPr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>
              <a:off x="791840" y="4931965"/>
              <a:ext cx="1872208" cy="1656184"/>
            </a:xfrm>
            <a:prstGeom prst="line">
              <a:avLst/>
            </a:prstGeom>
            <a:ln w="5715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flipH="1">
              <a:off x="863848" y="5003973"/>
              <a:ext cx="1800200" cy="1656184"/>
            </a:xfrm>
            <a:prstGeom prst="line">
              <a:avLst/>
            </a:prstGeom>
            <a:ln w="5715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4464248" y="5580037"/>
            <a:ext cx="2292615" cy="1728192"/>
            <a:chOff x="4464248" y="5580037"/>
            <a:chExt cx="2292615" cy="1728192"/>
          </a:xfrm>
        </p:grpSpPr>
        <p:sp>
          <p:nvSpPr>
            <p:cNvPr id="16" name="TextovéPole 15"/>
            <p:cNvSpPr txBox="1"/>
            <p:nvPr/>
          </p:nvSpPr>
          <p:spPr>
            <a:xfrm>
              <a:off x="4464248" y="6012085"/>
              <a:ext cx="2292615" cy="77931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chemeClr val="bg1">
                      <a:lumMod val="75000"/>
                    </a:schemeClr>
                  </a:solidFill>
                </a:rPr>
                <a:t>10 : 0 =</a:t>
              </a:r>
              <a:endParaRPr lang="cs-CZ" sz="4800" b="1" dirty="0">
                <a:solidFill>
                  <a:schemeClr val="bg1">
                    <a:lumMod val="75000"/>
                  </a:schemeClr>
                </a:solidFill>
              </a:endParaRPr>
            </a:p>
          </p:txBody>
        </p:sp>
        <p:cxnSp>
          <p:nvCxnSpPr>
            <p:cNvPr id="17" name="Přímá spojovací čára 16"/>
            <p:cNvCxnSpPr/>
            <p:nvPr/>
          </p:nvCxnSpPr>
          <p:spPr>
            <a:xfrm>
              <a:off x="4536256" y="5580037"/>
              <a:ext cx="1872208" cy="1656184"/>
            </a:xfrm>
            <a:prstGeom prst="line">
              <a:avLst/>
            </a:prstGeom>
            <a:ln w="5715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flipH="1">
              <a:off x="4608264" y="5652045"/>
              <a:ext cx="1800200" cy="1656184"/>
            </a:xfrm>
            <a:prstGeom prst="line">
              <a:avLst/>
            </a:prstGeom>
            <a:ln w="5715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7344568" y="5003973"/>
            <a:ext cx="1949573" cy="1728192"/>
            <a:chOff x="7344568" y="5003973"/>
            <a:chExt cx="1949573" cy="1728192"/>
          </a:xfrm>
        </p:grpSpPr>
        <p:sp>
          <p:nvSpPr>
            <p:cNvPr id="20" name="TextovéPole 19"/>
            <p:cNvSpPr txBox="1"/>
            <p:nvPr/>
          </p:nvSpPr>
          <p:spPr>
            <a:xfrm>
              <a:off x="7344568" y="5436021"/>
              <a:ext cx="1949573" cy="77931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chemeClr val="bg1">
                      <a:lumMod val="75000"/>
                    </a:schemeClr>
                  </a:solidFill>
                </a:rPr>
                <a:t>3 : 0 =</a:t>
              </a:r>
              <a:endParaRPr lang="cs-CZ" sz="4800" b="1" dirty="0">
                <a:solidFill>
                  <a:schemeClr val="bg1">
                    <a:lumMod val="75000"/>
                  </a:schemeClr>
                </a:solidFill>
              </a:endParaRPr>
            </a:p>
          </p:txBody>
        </p:sp>
        <p:cxnSp>
          <p:nvCxnSpPr>
            <p:cNvPr id="21" name="Přímá spojovací čára 20"/>
            <p:cNvCxnSpPr/>
            <p:nvPr/>
          </p:nvCxnSpPr>
          <p:spPr>
            <a:xfrm>
              <a:off x="7416576" y="5003973"/>
              <a:ext cx="1872208" cy="1656184"/>
            </a:xfrm>
            <a:prstGeom prst="line">
              <a:avLst/>
            </a:prstGeom>
            <a:ln w="5715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flipH="1">
              <a:off x="7488584" y="5075981"/>
              <a:ext cx="1800200" cy="1656184"/>
            </a:xfrm>
            <a:prstGeom prst="line">
              <a:avLst/>
            </a:prstGeom>
            <a:ln w="5715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Dělíme jedničkou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1031" name="Picture 7" descr="C:\Documents and Settings\Alena T\Local Settings\Temporary Internet Files\Content.IE5\LV7IRU1Y\MC9004406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3491805"/>
            <a:ext cx="3744416" cy="3888432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4" name="Picture 10" descr="C:\Documents and Settings\Alena T\Local Settings\Temporary Internet Files\Content.IE5\Y7RZOU83\MC9004413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5776" y="467469"/>
            <a:ext cx="4320480" cy="432048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Obdélník 20"/>
          <p:cNvSpPr/>
          <p:nvPr/>
        </p:nvSpPr>
        <p:spPr>
          <a:xfrm>
            <a:off x="647824" y="1619597"/>
            <a:ext cx="3528392" cy="15234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A když bys měl dvě lízátka dát na jednu hromádku, tedy rozdělit jednou, kolik lízátek by bylo v té hromádce?</a:t>
            </a:r>
            <a:endParaRPr lang="cs-CZ" sz="2000" dirty="0" smtClean="0">
              <a:solidFill>
                <a:srgbClr val="002060"/>
              </a:solidFill>
            </a:endParaRPr>
          </a:p>
        </p:txBody>
      </p:sp>
      <p:pic>
        <p:nvPicPr>
          <p:cNvPr id="1035" name="Picture 11" descr="C:\Documents and Settings\Alena T\Local Settings\Temporary Internet Files\Content.IE5\027WU3ZU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0472" y="4499917"/>
            <a:ext cx="2776619" cy="2776619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6" name="Picture 12" descr="C:\Documents and Settings\Alena T\Local Settings\Temporary Internet Files\Content.IE5\027WU3ZU\MC90044137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824288" y="2987749"/>
            <a:ext cx="2959224" cy="295922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5263003" y="3563813"/>
            <a:ext cx="1983236" cy="129458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Přece dvě </a:t>
            </a:r>
          </a:p>
          <a:p>
            <a:pPr algn="ctr"/>
            <a:r>
              <a:rPr lang="cs-CZ" sz="2800" b="1" dirty="0" smtClean="0"/>
              <a:t>lízátka!</a:t>
            </a:r>
          </a:p>
          <a:p>
            <a:pPr algn="ctr"/>
            <a:endParaRPr lang="cs-CZ" sz="2800" b="1" dirty="0"/>
          </a:p>
        </p:txBody>
      </p:sp>
      <p:pic>
        <p:nvPicPr>
          <p:cNvPr id="2052" name="Picture 4" descr="C:\Documents and Settings\Alena T\Local Settings\Temporary Internet Files\Content.IE5\VGA6LEDH\MC90033149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12520" y="1043533"/>
            <a:ext cx="1228253" cy="179560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3" name="Picture 5" descr="C:\Documents and Settings\Alena T\Local Settings\Temporary Internet Files\Content.IE5\VGA6LEDH\MC90033149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755322">
            <a:off x="7522139" y="1824312"/>
            <a:ext cx="1228253" cy="179560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Dělíme jedničkou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1031" name="Picture 7" descr="C:\Documents and Settings\Alena T\Local Settings\Temporary Internet Files\Content.IE5\LV7IRU1Y\MC9004406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3491805"/>
            <a:ext cx="3744416" cy="3888432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4" name="Picture 10" descr="C:\Documents and Settings\Alena T\Local Settings\Temporary Internet Files\Content.IE5\Y7RZOU83\MC9004413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5776" y="467469"/>
            <a:ext cx="4320480" cy="432048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Obdélník 20"/>
          <p:cNvSpPr/>
          <p:nvPr/>
        </p:nvSpPr>
        <p:spPr>
          <a:xfrm>
            <a:off x="575816" y="1763613"/>
            <a:ext cx="3528392" cy="8938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 Black" pitchFamily="34" charset="0"/>
              </a:rPr>
              <a:t>A jak by to bylo</a:t>
            </a:r>
          </a:p>
          <a:p>
            <a:pPr algn="ctr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 Black" pitchFamily="34" charset="0"/>
              </a:rPr>
              <a:t>se třemi lízátky?</a:t>
            </a:r>
            <a:endParaRPr lang="cs-CZ" sz="2800" dirty="0" smtClean="0">
              <a:solidFill>
                <a:srgbClr val="002060"/>
              </a:solidFill>
            </a:endParaRPr>
          </a:p>
        </p:txBody>
      </p:sp>
      <p:pic>
        <p:nvPicPr>
          <p:cNvPr id="1035" name="Picture 11" descr="C:\Documents and Settings\Alena T\Local Settings\Temporary Internet Files\Content.IE5\027WU3ZU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0472" y="4499917"/>
            <a:ext cx="2776619" cy="2776619"/>
          </a:xfrm>
          <a:prstGeom prst="rect">
            <a:avLst/>
          </a:prstGeom>
          <a:ln w="228600" cap="sq" cmpd="thickThin">
            <a:solidFill>
              <a:srgbClr val="00206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6" name="Picture 12" descr="C:\Documents and Settings\Alena T\Local Settings\Temporary Internet Files\Content.IE5\027WU3ZU\MC90044137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824288" y="2987749"/>
            <a:ext cx="2959224" cy="295922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5040312" y="3635821"/>
            <a:ext cx="2587760" cy="106554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To by na hromádce </a:t>
            </a:r>
          </a:p>
          <a:p>
            <a:pPr algn="ctr"/>
            <a:r>
              <a:rPr lang="cs-CZ" sz="2000" b="1" dirty="0" smtClean="0"/>
              <a:t>byla tři lízátka.</a:t>
            </a:r>
          </a:p>
          <a:p>
            <a:pPr algn="ctr"/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13194" y="1331565"/>
            <a:ext cx="3094117" cy="1809726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>
                    <a:lumMod val="75000"/>
                  </a:schemeClr>
                </a:solidFill>
              </a:rPr>
              <a:t>Dělení si </a:t>
            </a:r>
          </a:p>
          <a:p>
            <a:pPr algn="ctr"/>
            <a:r>
              <a:rPr lang="cs-CZ" sz="4000" b="1" dirty="0" smtClean="0">
                <a:solidFill>
                  <a:schemeClr val="bg1">
                    <a:lumMod val="75000"/>
                  </a:schemeClr>
                </a:solidFill>
              </a:rPr>
              <a:t>můžeme </a:t>
            </a:r>
          </a:p>
          <a:p>
            <a:pPr algn="ctr"/>
            <a:r>
              <a:rPr lang="cs-CZ" sz="4000" b="1" dirty="0" smtClean="0">
                <a:solidFill>
                  <a:schemeClr val="bg1">
                    <a:lumMod val="75000"/>
                  </a:schemeClr>
                </a:solidFill>
              </a:rPr>
              <a:t>také zapsat.</a:t>
            </a:r>
            <a:endParaRPr lang="cs-CZ" sz="4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Alena T\Local Settings\Temporary Internet Files\Content.IE5\I0BVL639\MC90023730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9531194">
            <a:off x="4379053" y="4990366"/>
            <a:ext cx="1744301" cy="227543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1" grpId="0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číslem 1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6264696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</a:rPr>
              <a:t>          0 </a:t>
            </a:r>
            <a:r>
              <a:rPr lang="cs-CZ" b="1" dirty="0" smtClean="0">
                <a:solidFill>
                  <a:srgbClr val="FFDF79"/>
                </a:solidFill>
                <a:sym typeface="Symbol"/>
              </a:rPr>
              <a:t>: 1 = 0        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protože 0  1 = 0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          </a:t>
            </a:r>
            <a:r>
              <a:rPr lang="cs-CZ" b="1" dirty="0" smtClean="0">
                <a:solidFill>
                  <a:srgbClr val="FFDF79"/>
                </a:solidFill>
                <a:sym typeface="Symbol"/>
              </a:rPr>
              <a:t>1 : </a:t>
            </a:r>
            <a:r>
              <a:rPr lang="cs-CZ" b="1" dirty="0" err="1" smtClean="0">
                <a:solidFill>
                  <a:srgbClr val="FFDF79"/>
                </a:solidFill>
                <a:sym typeface="Symbol"/>
              </a:rPr>
              <a:t>1</a:t>
            </a:r>
            <a:r>
              <a:rPr lang="cs-CZ" b="1" dirty="0" smtClean="0">
                <a:solidFill>
                  <a:srgbClr val="FFDF79"/>
                </a:solidFill>
                <a:sym typeface="Symbol"/>
              </a:rPr>
              <a:t> = 1        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protože 1  </a:t>
            </a:r>
            <a:r>
              <a:rPr lang="cs-CZ" b="1" dirty="0" err="1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1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 = </a:t>
            </a:r>
            <a:r>
              <a:rPr lang="cs-CZ" b="1" dirty="0" err="1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1</a:t>
            </a:r>
            <a:endParaRPr lang="cs-CZ" b="1" dirty="0" smtClean="0">
              <a:solidFill>
                <a:schemeClr val="bg1">
                  <a:lumMod val="85000"/>
                </a:schemeClr>
              </a:solidFill>
              <a:sym typeface="Symbol"/>
            </a:endParaRP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  2 : 1 = 2        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protože 2  1 = 2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          </a:t>
            </a:r>
            <a:r>
              <a:rPr lang="cs-CZ" b="1" dirty="0" smtClean="0">
                <a:solidFill>
                  <a:srgbClr val="FFDF79"/>
                </a:solidFill>
                <a:sym typeface="Symbol"/>
              </a:rPr>
              <a:t>3 : 1 = 3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  4 : 1 = 4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  5 : 1 = 5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  6 : 1 = 6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  7 : 1 = 7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  8 : 1 = 8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  9 : 1 = 9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10 : 1 = 10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60192" y="1691605"/>
            <a:ext cx="5709893" cy="5572021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FFC000"/>
                </a:solidFill>
              </a:rPr>
              <a:t>   8 </a:t>
            </a:r>
            <a:r>
              <a:rPr lang="cs-CZ" sz="8000" b="1" dirty="0" smtClean="0">
                <a:solidFill>
                  <a:srgbClr val="FFC000"/>
                </a:solidFill>
                <a:sym typeface="Symbol"/>
              </a:rPr>
              <a:t>: 1 = 8</a:t>
            </a:r>
            <a:endParaRPr lang="cs-CZ" sz="80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4248" y="3203773"/>
            <a:ext cx="190308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dělenec</a:t>
            </a: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20432" y="5796061"/>
            <a:ext cx="3057247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</a:t>
            </a:r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/>
              <a:t>(dělení)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968304" y="3779837"/>
            <a:ext cx="576064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264448" y="3851845"/>
            <a:ext cx="1080120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7632600" y="5508029"/>
            <a:ext cx="648072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6496" y="2627709"/>
            <a:ext cx="2917786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 doplňujte sami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2520" y="320377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dělitel</a:t>
            </a: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56136" y="6372125"/>
            <a:ext cx="6192688" cy="89383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Při dělení čísla jedničkou je</a:t>
            </a:r>
          </a:p>
          <a:p>
            <a:r>
              <a:rPr lang="cs-CZ" sz="2800" b="1" dirty="0" smtClean="0">
                <a:latin typeface="Arial Black" pitchFamily="34" charset="0"/>
              </a:rPr>
              <a:t>výsledkem vždy dělené číslo!</a:t>
            </a:r>
            <a:endParaRPr lang="cs-CZ" sz="28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E2AC00"/>
                </a:solidFill>
                <a:latin typeface="Arial Black" pitchFamily="34" charset="0"/>
              </a:rPr>
              <a:t>Shrnutí</a:t>
            </a:r>
            <a:endParaRPr lang="cs-CZ" sz="6600" dirty="0">
              <a:solidFill>
                <a:srgbClr val="E2AC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816" y="1907629"/>
            <a:ext cx="9001000" cy="129458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Při násobení číslem 0 je výsledkem vždy 0.</a:t>
            </a:r>
          </a:p>
          <a:p>
            <a:endParaRPr lang="cs-CZ" sz="2800" b="1" dirty="0" smtClean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Dělit číslem 0 nelze!</a:t>
            </a:r>
            <a:endParaRPr lang="cs-CZ" sz="28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4427909"/>
            <a:ext cx="9001000" cy="2096087"/>
          </a:xfrm>
          <a:prstGeom prst="rect">
            <a:avLst/>
          </a:prstGeom>
          <a:solidFill>
            <a:srgbClr val="6F3505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2AC00"/>
                </a:solidFill>
                <a:latin typeface="Arial Black" pitchFamily="34" charset="0"/>
              </a:rPr>
              <a:t>Při násobení číslem 1 je výsledkem vždy násobené číslo.</a:t>
            </a:r>
          </a:p>
          <a:p>
            <a:endParaRPr lang="cs-CZ" sz="2800" b="1" dirty="0" smtClean="0">
              <a:solidFill>
                <a:srgbClr val="E2AC00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rgbClr val="E2AC00"/>
                </a:solidFill>
                <a:latin typeface="Arial Black" pitchFamily="34" charset="0"/>
              </a:rPr>
              <a:t>Při dělení číslem 1 je výsledkem vždy dělené číslo. </a:t>
            </a:r>
            <a:endParaRPr lang="cs-CZ" sz="2800" b="1" dirty="0">
              <a:solidFill>
                <a:srgbClr val="E2AC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32000" y="3347789"/>
            <a:ext cx="2797561" cy="7793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5 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  <a:sym typeface="Symbol"/>
              </a:rPr>
              <a:t> 0 = </a:t>
            </a:r>
            <a:r>
              <a:rPr lang="cs-CZ" sz="4800" b="1" dirty="0" err="1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  <a:sym typeface="Symbol"/>
              </a:rPr>
              <a:t>0</a:t>
            </a: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24488" y="6588149"/>
            <a:ext cx="2848857" cy="7793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6F3505"/>
                </a:solidFill>
                <a:latin typeface="Arial Black" pitchFamily="34" charset="0"/>
              </a:rPr>
              <a:t>5 : 1 = 5</a:t>
            </a:r>
            <a:endParaRPr lang="cs-CZ" sz="48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59992" y="6588149"/>
            <a:ext cx="2797561" cy="7793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6F3505"/>
                </a:solidFill>
                <a:latin typeface="Arial Black" pitchFamily="34" charset="0"/>
              </a:rPr>
              <a:t>5 </a:t>
            </a:r>
            <a:r>
              <a:rPr lang="cs-CZ" sz="4800" b="1" dirty="0" smtClean="0">
                <a:solidFill>
                  <a:srgbClr val="6F3505"/>
                </a:solidFill>
                <a:latin typeface="Arial Black" pitchFamily="34" charset="0"/>
                <a:sym typeface="Symbol"/>
              </a:rPr>
              <a:t></a:t>
            </a:r>
            <a:r>
              <a:rPr lang="cs-CZ" sz="4800" b="1" dirty="0" smtClean="0">
                <a:solidFill>
                  <a:srgbClr val="6F3505"/>
                </a:solidFill>
                <a:latin typeface="Arial Black" pitchFamily="34" charset="0"/>
              </a:rPr>
              <a:t> 1 = 5</a:t>
            </a:r>
            <a:endParaRPr lang="cs-CZ" sz="48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6624488" y="2411685"/>
            <a:ext cx="1949573" cy="1512168"/>
            <a:chOff x="6624488" y="2411685"/>
            <a:chExt cx="1949573" cy="1512168"/>
          </a:xfrm>
        </p:grpSpPr>
        <p:sp>
          <p:nvSpPr>
            <p:cNvPr id="12" name="TextovéPole 11"/>
            <p:cNvSpPr txBox="1"/>
            <p:nvPr/>
          </p:nvSpPr>
          <p:spPr>
            <a:xfrm>
              <a:off x="6624488" y="2771725"/>
              <a:ext cx="1949573" cy="77931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chemeClr val="bg1">
                      <a:lumMod val="75000"/>
                    </a:schemeClr>
                  </a:solidFill>
                </a:rPr>
                <a:t>5 : 0 =</a:t>
              </a:r>
              <a:endParaRPr lang="cs-CZ" sz="4800" b="1" dirty="0">
                <a:solidFill>
                  <a:schemeClr val="bg1">
                    <a:lumMod val="75000"/>
                  </a:schemeClr>
                </a:solidFill>
              </a:endParaRPr>
            </a:p>
          </p:txBody>
        </p:sp>
        <p:cxnSp>
          <p:nvCxnSpPr>
            <p:cNvPr id="13" name="Přímá spojovací čára 12"/>
            <p:cNvCxnSpPr/>
            <p:nvPr/>
          </p:nvCxnSpPr>
          <p:spPr>
            <a:xfrm>
              <a:off x="6840512" y="2483693"/>
              <a:ext cx="1656184" cy="1440160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flipH="1">
              <a:off x="6912520" y="2411685"/>
              <a:ext cx="1656184" cy="1512168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3851845"/>
            <a:ext cx="8568531" cy="338437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bg1">
                    <a:lumMod val="75000"/>
                  </a:schemeClr>
                </a:solidFill>
              </a:rPr>
              <a:t>Obrázky:</a:t>
            </a:r>
          </a:p>
          <a:p>
            <a:r>
              <a:rPr lang="cs-CZ" sz="1800" b="1" dirty="0" smtClean="0">
                <a:solidFill>
                  <a:schemeClr val="bg1">
                    <a:lumMod val="75000"/>
                  </a:schemeClr>
                </a:solidFill>
                <a:hlinkClick r:id="rId2"/>
              </a:rPr>
              <a:t>www.office.</a:t>
            </a:r>
            <a:r>
              <a:rPr lang="cs-CZ" sz="1800" b="1" dirty="0" err="1" smtClean="0">
                <a:solidFill>
                  <a:schemeClr val="bg1">
                    <a:lumMod val="75000"/>
                  </a:schemeClr>
                </a:solidFill>
                <a:hlinkClick r:id="rId2"/>
              </a:rPr>
              <a:t>microsoft.com</a:t>
            </a:r>
            <a:endParaRPr lang="cs-CZ" sz="1800" b="1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b="1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b="1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b="1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dirty="0" smtClean="0"/>
          </a:p>
          <a:p>
            <a:endParaRPr lang="cs-CZ" sz="1800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2341</TotalTime>
  <Words>735</Words>
  <Application>Microsoft Office PowerPoint</Application>
  <PresentationFormat>Vlastní</PresentationFormat>
  <Paragraphs>187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Jaký bude výsledek, když něco násobím nulou?</vt:lpstr>
      <vt:lpstr>Jaký bude výsledek, když něco násobím nulou?</vt:lpstr>
      <vt:lpstr>Násobení číslem 0</vt:lpstr>
      <vt:lpstr>A co násobení jedničkou?</vt:lpstr>
      <vt:lpstr>Násobilka čísla 1</vt:lpstr>
      <vt:lpstr>Snímek 8</vt:lpstr>
      <vt:lpstr>PAMATUJ!</vt:lpstr>
      <vt:lpstr>Dělíme jedničkou</vt:lpstr>
      <vt:lpstr>Dělíme jedničkou</vt:lpstr>
      <vt:lpstr>Dělení číslem 1</vt:lpstr>
      <vt:lpstr>Shrnutí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0 a 1</dc:title>
  <dc:subject>Matematika 2</dc:subject>
  <dc:creator>Mgr. Jana Kneřová</dc:creator>
  <cp:lastModifiedBy>Alena T.</cp:lastModifiedBy>
  <cp:revision>284</cp:revision>
  <cp:lastPrinted>1601-01-01T00:00:00Z</cp:lastPrinted>
  <dcterms:created xsi:type="dcterms:W3CDTF">2011-08-21T18:05:50Z</dcterms:created>
  <dcterms:modified xsi:type="dcterms:W3CDTF">2013-02-13T16:57:39Z</dcterms:modified>
</cp:coreProperties>
</file>