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66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0B787-71CA-4DBD-9498-97962836FA22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281214-207B-40A0-B7BE-B2708C9E2E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2.bookfan-static.eu/images/cover/book/2/7/1/1/7/Mor-Albert-Camus---w-220-h-null.jpg" TargetMode="External"/><Relationship Id="rId7" Type="http://schemas.openxmlformats.org/officeDocument/2006/relationships/hyperlink" Target="http://4.bp.blogspot.com/-9Z9l4SjnCC4/ThJNaIwtAgI/AAAAAAAAAL8/NxD-aeleT1M/s1600/ze%25C4%258F.jpg" TargetMode="External"/><Relationship Id="rId2" Type="http://schemas.openxmlformats.org/officeDocument/2006/relationships/hyperlink" Target="http://i2.listal.com/image/1091629/600full-albert-cam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j1982m.files.wordpress.com/2012/06/jean_paul_sartre_by_tormentil.jpg" TargetMode="External"/><Relationship Id="rId5" Type="http://schemas.openxmlformats.org/officeDocument/2006/relationships/hyperlink" Target="http://www2.bookfan-static.eu/images/cover/book/2/7/1/1/8/Mytus-o-Sisyfovi-Albert-Camus---w-220-h-null.jpg" TargetMode="External"/><Relationship Id="rId4" Type="http://schemas.openxmlformats.org/officeDocument/2006/relationships/hyperlink" Target="http://www.odaha.com/sites/default/files/albert-camus-cizine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94365064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VY_32_INOVACE_01_C_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Humanitní předměty 4. ročník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Existencialismus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Mgr. Tereza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Federselová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září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9386397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 idx="1"/>
          </p:nvPr>
        </p:nvSpPr>
        <p:spPr>
          <a:xfrm>
            <a:off x="107504" y="1556792"/>
            <a:ext cx="8856984" cy="5204371"/>
          </a:xfrm>
        </p:spPr>
        <p:txBody>
          <a:bodyPr>
            <a:normAutofit/>
          </a:bodyPr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tx2"/>
                </a:solidFill>
              </a:rPr>
              <a:t>Anotace:</a:t>
            </a:r>
          </a:p>
          <a:p>
            <a:pPr marL="0" indent="0" algn="just">
              <a:buNone/>
              <a:defRPr/>
            </a:pPr>
            <a:r>
              <a:rPr lang="cs-CZ" altLang="cs-CZ" sz="3200" dirty="0" smtClean="0"/>
              <a:t>Materiál je určen pro žáky 4. ročníku střední odborné školy a pro žáky nástavbového studia. Text zpracovává kulturní směr existencialismus a jeho příslušné autory – Albert </a:t>
            </a:r>
            <a:r>
              <a:rPr lang="cs-CZ" altLang="cs-CZ" sz="3200" dirty="0" err="1" smtClean="0"/>
              <a:t>Camus</a:t>
            </a:r>
            <a:r>
              <a:rPr lang="cs-CZ" altLang="cs-CZ" sz="3200" dirty="0" smtClean="0"/>
              <a:t>, Jean Paul </a:t>
            </a:r>
            <a:r>
              <a:rPr lang="cs-CZ" altLang="cs-CZ" sz="3200" dirty="0" err="1" smtClean="0"/>
              <a:t>Sartre</a:t>
            </a:r>
            <a:r>
              <a:rPr lang="cs-CZ" altLang="cs-CZ" sz="3200" dirty="0" smtClean="0"/>
              <a:t>.</a:t>
            </a:r>
            <a:endParaRPr lang="cs-CZ" altLang="cs-CZ" sz="4400" dirty="0" smtClean="0"/>
          </a:p>
          <a:p>
            <a:pPr marL="0" indent="0" algn="just" eaLnBrk="1" hangingPunct="1">
              <a:buFont typeface="Wingdings 2" pitchFamily="18" charset="2"/>
              <a:buNone/>
            </a:pPr>
            <a:endParaRPr lang="cs-CZ" altLang="cs-CZ" dirty="0" smtClean="0">
              <a:solidFill>
                <a:srgbClr val="FF0000"/>
              </a:solidFill>
            </a:endParaRP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tx2"/>
                </a:solidFill>
              </a:rPr>
              <a:t>Metodický pokyn:</a:t>
            </a:r>
          </a:p>
          <a:p>
            <a:pPr marL="0" indent="0" algn="just">
              <a:buNone/>
            </a:pPr>
            <a:r>
              <a:rPr lang="cs-CZ" altLang="cs-CZ" sz="3200" dirty="0" smtClean="0"/>
              <a:t>Vyučující pomocí multimediální techniky použije materiál k výkladu.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116360"/>
          </a:xfrm>
        </p:spPr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pic>
        <p:nvPicPr>
          <p:cNvPr id="819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9675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68668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Existencialismus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cs-CZ" dirty="0" smtClean="0"/>
              <a:t>filozofický a umělecký směr, který vznikl mezi světovými válkami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nejvíce se rozmohl v druhé polovině 20. století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zabývá se problematikou bytí člověka v soudobém světě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člověk je opuštěný Bohem a v soudobém světě se cítí jako cizinec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Albert </a:t>
            </a:r>
            <a:r>
              <a:rPr lang="cs-CZ" b="1" dirty="0" err="1" smtClean="0"/>
              <a:t>Camus</a:t>
            </a:r>
            <a:endParaRPr lang="cs-CZ" b="1" dirty="0"/>
          </a:p>
        </p:txBody>
      </p:sp>
      <p:pic>
        <p:nvPicPr>
          <p:cNvPr id="4" name="Zástupný symbol pro obsah 3" descr="600full-albert-camus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988840"/>
            <a:ext cx="3960440" cy="4392488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Albert </a:t>
            </a:r>
            <a:r>
              <a:rPr lang="cs-CZ" b="1" dirty="0" err="1" smtClean="0"/>
              <a:t>Camus</a:t>
            </a:r>
            <a:r>
              <a:rPr lang="cs-CZ" b="1" dirty="0" smtClean="0"/>
              <a:t>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5069160"/>
          </a:xfrm>
        </p:spPr>
        <p:txBody>
          <a:bodyPr/>
          <a:lstStyle/>
          <a:p>
            <a:pPr algn="just"/>
            <a:r>
              <a:rPr lang="cs-CZ" dirty="0" smtClean="0"/>
              <a:t>* 1913</a:t>
            </a:r>
          </a:p>
          <a:p>
            <a:pPr algn="just"/>
            <a:r>
              <a:rPr lang="cs-CZ" dirty="0" smtClean="0"/>
              <a:t>francouzský spisovatel a publicista</a:t>
            </a:r>
          </a:p>
          <a:p>
            <a:pPr algn="just"/>
            <a:r>
              <a:rPr lang="cs-CZ" dirty="0" smtClean="0"/>
              <a:t>dětství prožil v Alžírsku</a:t>
            </a:r>
          </a:p>
          <a:p>
            <a:pPr algn="just"/>
            <a:r>
              <a:rPr lang="cs-CZ" dirty="0" smtClean="0"/>
              <a:t>vystudoval filozofii a literaturu</a:t>
            </a:r>
          </a:p>
          <a:p>
            <a:pPr algn="just"/>
            <a:r>
              <a:rPr lang="cs-CZ" dirty="0" smtClean="0"/>
              <a:t>působil jako novinář v Alžírsku a Francii</a:t>
            </a:r>
          </a:p>
          <a:p>
            <a:pPr algn="just"/>
            <a:r>
              <a:rPr lang="cs-CZ" dirty="0" smtClean="0"/>
              <a:t>velmi oceňován za svůj vysoce morální postoj v politickém i kulturním životě</a:t>
            </a:r>
          </a:p>
          <a:p>
            <a:pPr algn="just"/>
            <a:r>
              <a:rPr lang="cs-CZ" dirty="0" smtClean="0"/>
              <a:t>1957 získal Nobelovu cenu za literaturu</a:t>
            </a:r>
          </a:p>
          <a:p>
            <a:pPr algn="just"/>
            <a:r>
              <a:rPr lang="cs-CZ" dirty="0" smtClean="0"/>
              <a:t>+ 1960 při autohavárii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Albert </a:t>
            </a:r>
            <a:r>
              <a:rPr lang="cs-CZ" b="1" dirty="0" err="1" smtClean="0"/>
              <a:t>Camus</a:t>
            </a:r>
            <a:r>
              <a:rPr lang="cs-CZ" b="1" dirty="0" smtClean="0"/>
              <a:t>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cs-CZ" dirty="0" smtClean="0"/>
              <a:t>v celém svém díle hledal odpověď na základní otázku:</a:t>
            </a:r>
          </a:p>
          <a:p>
            <a:pPr lvl="1" algn="just">
              <a:lnSpc>
                <a:spcPct val="150000"/>
              </a:lnSpc>
            </a:pPr>
            <a:r>
              <a:rPr lang="cs-CZ" dirty="0" smtClean="0"/>
              <a:t>Jak se má člověk chovat, když nevěří ani v Boha, ani v rozum?</a:t>
            </a:r>
          </a:p>
          <a:p>
            <a:pPr lvl="1" algn="just">
              <a:lnSpc>
                <a:spcPct val="150000"/>
              </a:lnSpc>
            </a:pPr>
            <a:r>
              <a:rPr lang="cs-CZ" dirty="0" smtClean="0"/>
              <a:t>Řešení </a:t>
            </a:r>
            <a:r>
              <a:rPr lang="cs-CZ" dirty="0" smtClean="0"/>
              <a:t>nachází ve vzdorování osudu, ať je jakýkoliv.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v dílech se často objevuje téma strachu a samoty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dílem reaguje na ztrátu tradičních hodnot</a:t>
            </a:r>
          </a:p>
          <a:p>
            <a:pPr algn="just"/>
            <a:endParaRPr lang="cs-CZ" dirty="0" smtClean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Albert </a:t>
            </a:r>
            <a:r>
              <a:rPr lang="cs-CZ" b="1" dirty="0" err="1" smtClean="0"/>
              <a:t>Camus</a:t>
            </a:r>
            <a:r>
              <a:rPr lang="cs-CZ" b="1" dirty="0" smtClean="0"/>
              <a:t> - dílo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5688632" cy="507979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20000"/>
              </a:lnSpc>
            </a:pPr>
            <a:r>
              <a:rPr lang="cs-CZ" b="1" dirty="0" smtClean="0">
                <a:solidFill>
                  <a:schemeClr val="tx2"/>
                </a:solidFill>
              </a:rPr>
              <a:t>Mor</a:t>
            </a:r>
          </a:p>
          <a:p>
            <a:pPr lvl="1" algn="just">
              <a:lnSpc>
                <a:spcPct val="120000"/>
              </a:lnSpc>
            </a:pPr>
            <a:r>
              <a:rPr lang="cs-CZ" dirty="0" smtClean="0"/>
              <a:t>románová kronika</a:t>
            </a:r>
          </a:p>
          <a:p>
            <a:pPr lvl="1" algn="just">
              <a:lnSpc>
                <a:spcPct val="120000"/>
              </a:lnSpc>
            </a:pPr>
            <a:r>
              <a:rPr lang="cs-CZ" dirty="0" smtClean="0"/>
              <a:t>kroniku píše lékař Bernard </a:t>
            </a:r>
            <a:r>
              <a:rPr lang="cs-CZ" dirty="0" err="1" smtClean="0"/>
              <a:t>Rieux</a:t>
            </a:r>
            <a:endParaRPr lang="cs-CZ" dirty="0" smtClean="0"/>
          </a:p>
          <a:p>
            <a:pPr lvl="1" algn="just">
              <a:lnSpc>
                <a:spcPct val="120000"/>
              </a:lnSpc>
            </a:pPr>
            <a:r>
              <a:rPr lang="cs-CZ" dirty="0" smtClean="0"/>
              <a:t>Děj se odehrává ve městě zamořené morem, které je z nutnosti karantény uzavřeno před okolním světem. Z města se stává mikrosvět.</a:t>
            </a:r>
          </a:p>
          <a:p>
            <a:pPr lvl="1" algn="just">
              <a:lnSpc>
                <a:spcPct val="120000"/>
              </a:lnSpc>
            </a:pPr>
            <a:r>
              <a:rPr lang="cs-CZ" dirty="0" smtClean="0"/>
              <a:t>filozofická rovina – vzpoura, boj, vzepření se neradostnému lidskému údělu</a:t>
            </a:r>
          </a:p>
        </p:txBody>
      </p:sp>
      <p:pic>
        <p:nvPicPr>
          <p:cNvPr id="6" name="Zástupný symbol pro obsah 5" descr="Mor-Albert-Camus---w-220-h-null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464300" y="1844824"/>
            <a:ext cx="2356172" cy="4536504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Albert </a:t>
            </a:r>
            <a:r>
              <a:rPr lang="cs-CZ" b="1" dirty="0" err="1" smtClean="0"/>
              <a:t>Camus</a:t>
            </a:r>
            <a:r>
              <a:rPr lang="cs-CZ" b="1" dirty="0" smtClean="0"/>
              <a:t>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5688632" cy="507979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30000"/>
              </a:lnSpc>
            </a:pPr>
            <a:r>
              <a:rPr lang="cs-CZ" b="1" dirty="0" smtClean="0">
                <a:solidFill>
                  <a:schemeClr val="tx2"/>
                </a:solidFill>
              </a:rPr>
              <a:t>Cizinec</a:t>
            </a:r>
          </a:p>
          <a:p>
            <a:pPr lvl="1" algn="just">
              <a:lnSpc>
                <a:spcPct val="130000"/>
              </a:lnSpc>
            </a:pPr>
            <a:r>
              <a:rPr lang="cs-CZ" dirty="0" smtClean="0"/>
              <a:t>novela</a:t>
            </a:r>
          </a:p>
          <a:p>
            <a:pPr lvl="1" algn="just">
              <a:lnSpc>
                <a:spcPct val="130000"/>
              </a:lnSpc>
            </a:pPr>
            <a:r>
              <a:rPr lang="cs-CZ" dirty="0" smtClean="0"/>
              <a:t>děj se odehrává v Alžírsku</a:t>
            </a:r>
          </a:p>
          <a:p>
            <a:pPr lvl="1" algn="just">
              <a:lnSpc>
                <a:spcPct val="130000"/>
              </a:lnSpc>
            </a:pPr>
            <a:r>
              <a:rPr lang="cs-CZ" dirty="0" smtClean="0"/>
              <a:t>Vypravěč </a:t>
            </a:r>
            <a:r>
              <a:rPr lang="cs-CZ" dirty="0" err="1" smtClean="0"/>
              <a:t>Mersault</a:t>
            </a:r>
            <a:r>
              <a:rPr lang="cs-CZ" dirty="0" smtClean="0"/>
              <a:t> zastřelí bezdůvodně na pláži Araba. Následuje zatčení a odsouzení na smrt.</a:t>
            </a:r>
          </a:p>
          <a:p>
            <a:pPr lvl="1" algn="just">
              <a:lnSpc>
                <a:spcPct val="130000"/>
              </a:lnSpc>
            </a:pPr>
            <a:r>
              <a:rPr lang="cs-CZ" dirty="0" smtClean="0"/>
              <a:t>myšlenky vypravěče se zabývají smyslem bytí; nechápe svět</a:t>
            </a:r>
            <a:endParaRPr lang="cs-CZ" dirty="0"/>
          </a:p>
        </p:txBody>
      </p:sp>
      <p:pic>
        <p:nvPicPr>
          <p:cNvPr id="5" name="Zástupný symbol pro obsah 4" descr="albert-camus-cizinec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156325" y="1781021"/>
            <a:ext cx="2808288" cy="4696134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Albert </a:t>
            </a:r>
            <a:r>
              <a:rPr lang="cs-CZ" b="1" dirty="0" err="1" smtClean="0"/>
              <a:t>Camus</a:t>
            </a:r>
            <a:r>
              <a:rPr lang="cs-CZ" b="1" dirty="0" smtClean="0"/>
              <a:t> - dílo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6048672" cy="5079793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Mýtus o </a:t>
            </a:r>
            <a:r>
              <a:rPr lang="cs-CZ" b="1" dirty="0" err="1" smtClean="0">
                <a:solidFill>
                  <a:schemeClr val="tx2"/>
                </a:solidFill>
              </a:rPr>
              <a:t>Sysifovi</a:t>
            </a:r>
            <a:endParaRPr lang="cs-CZ" b="1" dirty="0" smtClean="0">
              <a:solidFill>
                <a:schemeClr val="tx2"/>
              </a:solidFill>
            </a:endParaRPr>
          </a:p>
          <a:p>
            <a:pPr lvl="1">
              <a:lnSpc>
                <a:spcPct val="150000"/>
              </a:lnSpc>
            </a:pPr>
            <a:r>
              <a:rPr lang="cs-CZ" dirty="0" smtClean="0"/>
              <a:t>esejistické dílo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Sysifos</a:t>
            </a:r>
            <a:r>
              <a:rPr lang="cs-CZ" dirty="0" smtClean="0"/>
              <a:t> = symbol zbytečné a marné práce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Sysifos</a:t>
            </a:r>
            <a:r>
              <a:rPr lang="cs-CZ" dirty="0" smtClean="0"/>
              <a:t> je také velmi šťastný člověk </a:t>
            </a:r>
            <a:r>
              <a:rPr lang="cs-CZ" dirty="0" smtClean="0">
                <a:cs typeface="Arial"/>
              </a:rPr>
              <a:t>→ pokaždé najde sílu k novému pokusu s vědomím, že příště </a:t>
            </a:r>
            <a:r>
              <a:rPr lang="cs-CZ" smtClean="0">
                <a:cs typeface="Arial"/>
              </a:rPr>
              <a:t>může vyhrát.</a:t>
            </a:r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10" name="Zástupný symbol pro obsah 9" descr="Mytus-o-Sisyfovi-Albert-Camus---w-220-h-null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444208" y="1988840"/>
            <a:ext cx="2379911" cy="4248472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228600"/>
            <a:ext cx="8964488" cy="990600"/>
          </a:xfrm>
        </p:spPr>
        <p:txBody>
          <a:bodyPr/>
          <a:lstStyle/>
          <a:p>
            <a:pPr algn="ctr"/>
            <a:r>
              <a:rPr lang="cs-CZ" b="1" dirty="0" smtClean="0"/>
              <a:t>Jean Paul </a:t>
            </a:r>
            <a:r>
              <a:rPr lang="cs-CZ" b="1" dirty="0" err="1" smtClean="0"/>
              <a:t>Sartre</a:t>
            </a:r>
            <a:endParaRPr lang="cs-CZ" b="1" dirty="0"/>
          </a:p>
        </p:txBody>
      </p:sp>
      <p:pic>
        <p:nvPicPr>
          <p:cNvPr id="7" name="Zástupný symbol pro obsah 6" descr="jean_paul_sartre_by_tormentil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987824" y="1844824"/>
            <a:ext cx="3312368" cy="4608512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Jean Paul </a:t>
            </a:r>
            <a:r>
              <a:rPr lang="cs-CZ" b="1" dirty="0" err="1" smtClean="0"/>
              <a:t>Sartre</a:t>
            </a:r>
            <a:r>
              <a:rPr lang="cs-CZ" b="1" dirty="0" smtClean="0"/>
              <a:t>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30000"/>
              </a:lnSpc>
            </a:pPr>
            <a:r>
              <a:rPr lang="cs-CZ" dirty="0" smtClean="0"/>
              <a:t>* 1905</a:t>
            </a:r>
          </a:p>
          <a:p>
            <a:pPr algn="just">
              <a:lnSpc>
                <a:spcPct val="130000"/>
              </a:lnSpc>
            </a:pPr>
            <a:r>
              <a:rPr lang="cs-CZ" dirty="0" smtClean="0"/>
              <a:t>francouzský spisovatel, dramatik, literární kritik, filozof</a:t>
            </a:r>
          </a:p>
          <a:p>
            <a:pPr algn="just">
              <a:lnSpc>
                <a:spcPct val="130000"/>
              </a:lnSpc>
            </a:pPr>
            <a:r>
              <a:rPr lang="cs-CZ" dirty="0" smtClean="0"/>
              <a:t>inklinoval k marxismu, ale neuznával jeho základní principy</a:t>
            </a:r>
          </a:p>
          <a:p>
            <a:pPr algn="just">
              <a:lnSpc>
                <a:spcPct val="130000"/>
              </a:lnSpc>
            </a:pPr>
            <a:r>
              <a:rPr lang="cs-CZ" dirty="0" smtClean="0"/>
              <a:t>od roku 1945 působil jako spisovatel na volné noze</a:t>
            </a:r>
          </a:p>
          <a:p>
            <a:pPr algn="just">
              <a:lnSpc>
                <a:spcPct val="130000"/>
              </a:lnSpc>
            </a:pPr>
            <a:r>
              <a:rPr lang="cs-CZ" dirty="0" smtClean="0"/>
              <a:t>roku 1964 mu byla udělena Nobelova cena za literaturu, kterou však odmítl</a:t>
            </a:r>
          </a:p>
          <a:p>
            <a:pPr algn="just">
              <a:lnSpc>
                <a:spcPct val="130000"/>
              </a:lnSpc>
            </a:pPr>
            <a:r>
              <a:rPr lang="cs-CZ" dirty="0" smtClean="0"/>
              <a:t>+ 1980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Jean Paul </a:t>
            </a:r>
            <a:r>
              <a:rPr lang="cs-CZ" b="1" dirty="0" err="1" smtClean="0"/>
              <a:t>Sartre</a:t>
            </a:r>
            <a:r>
              <a:rPr lang="cs-CZ" b="1" dirty="0" smtClean="0"/>
              <a:t> - dílo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5616624" cy="5079793"/>
          </a:xfrm>
        </p:spPr>
        <p:txBody>
          <a:bodyPr/>
          <a:lstStyle/>
          <a:p>
            <a:pPr algn="just">
              <a:lnSpc>
                <a:spcPct val="130000"/>
              </a:lnSpc>
            </a:pPr>
            <a:r>
              <a:rPr lang="cs-CZ" b="1" dirty="0" smtClean="0">
                <a:solidFill>
                  <a:schemeClr val="tx2"/>
                </a:solidFill>
              </a:rPr>
              <a:t>Zeď</a:t>
            </a:r>
          </a:p>
          <a:p>
            <a:pPr lvl="1">
              <a:lnSpc>
                <a:spcPct val="130000"/>
              </a:lnSpc>
            </a:pPr>
            <a:r>
              <a:rPr lang="cs-CZ" dirty="0" smtClean="0"/>
              <a:t>soubor pěti novel</a:t>
            </a:r>
          </a:p>
          <a:p>
            <a:pPr lvl="1" algn="just">
              <a:lnSpc>
                <a:spcPct val="130000"/>
              </a:lnSpc>
            </a:pPr>
            <a:r>
              <a:rPr lang="cs-CZ" dirty="0" smtClean="0"/>
              <a:t>Hrdinové se uzavírají do svého nitra, chtějí žít mimo společnost. Svou volbou staví mezi sebe a ostatní lidi zeď.</a:t>
            </a:r>
          </a:p>
          <a:p>
            <a:pPr lvl="1" algn="just">
              <a:lnSpc>
                <a:spcPct val="130000"/>
              </a:lnSpc>
            </a:pPr>
            <a:r>
              <a:rPr lang="cs-CZ" dirty="0" smtClean="0"/>
              <a:t>nejznámější novela </a:t>
            </a:r>
            <a:r>
              <a:rPr lang="cs-CZ" b="1" i="1" dirty="0" smtClean="0"/>
              <a:t>Zeď</a:t>
            </a:r>
            <a:endParaRPr lang="cs-CZ" dirty="0" smtClean="0"/>
          </a:p>
          <a:p>
            <a:pPr lvl="2" algn="just">
              <a:lnSpc>
                <a:spcPct val="130000"/>
              </a:lnSpc>
            </a:pPr>
            <a:r>
              <a:rPr lang="cs-CZ" dirty="0" smtClean="0"/>
              <a:t>děj se odehrává za španělské občanské války</a:t>
            </a:r>
            <a:endParaRPr lang="cs-CZ" dirty="0"/>
          </a:p>
        </p:txBody>
      </p:sp>
      <p:pic>
        <p:nvPicPr>
          <p:cNvPr id="7" name="Zástupný symbol pro obsah 6" descr="zeď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334124" y="1844824"/>
            <a:ext cx="2558355" cy="4464496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Jean Paul </a:t>
            </a:r>
            <a:r>
              <a:rPr lang="cs-CZ" b="1" dirty="0" err="1" smtClean="0"/>
              <a:t>Sartre</a:t>
            </a:r>
            <a:r>
              <a:rPr lang="cs-CZ" b="1" dirty="0" smtClean="0"/>
              <a:t> - dílo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506916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220000"/>
              </a:lnSpc>
            </a:pPr>
            <a:r>
              <a:rPr lang="cs-CZ" b="1" dirty="0" smtClean="0">
                <a:solidFill>
                  <a:schemeClr val="tx2"/>
                </a:solidFill>
              </a:rPr>
              <a:t>ostatní díla</a:t>
            </a:r>
          </a:p>
          <a:p>
            <a:pPr lvl="1" algn="just">
              <a:lnSpc>
                <a:spcPct val="220000"/>
              </a:lnSpc>
            </a:pPr>
            <a:r>
              <a:rPr lang="cs-CZ" dirty="0" smtClean="0"/>
              <a:t>Nevolnost</a:t>
            </a:r>
          </a:p>
          <a:p>
            <a:pPr lvl="1" algn="just">
              <a:lnSpc>
                <a:spcPct val="220000"/>
              </a:lnSpc>
            </a:pPr>
            <a:r>
              <a:rPr lang="cs-CZ" dirty="0" smtClean="0"/>
              <a:t>Hnus</a:t>
            </a:r>
          </a:p>
          <a:p>
            <a:pPr lvl="1" algn="just">
              <a:lnSpc>
                <a:spcPct val="220000"/>
              </a:lnSpc>
            </a:pPr>
            <a:r>
              <a:rPr lang="cs-CZ" dirty="0" smtClean="0"/>
              <a:t>Bytí a nicota</a:t>
            </a:r>
          </a:p>
          <a:p>
            <a:pPr lvl="1" algn="just">
              <a:lnSpc>
                <a:spcPct val="220000"/>
              </a:lnSpc>
            </a:pPr>
            <a:r>
              <a:rPr lang="cs-CZ" dirty="0" smtClean="0"/>
              <a:t>Mouchy</a:t>
            </a:r>
          </a:p>
          <a:p>
            <a:pPr lvl="1" algn="just">
              <a:lnSpc>
                <a:spcPct val="220000"/>
              </a:lnSpc>
            </a:pPr>
            <a:r>
              <a:rPr lang="cs-CZ" dirty="0" smtClean="0"/>
              <a:t>Ďábel a Pánbůh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Použité zdroje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>
              <a:buNone/>
            </a:pPr>
            <a:r>
              <a:rPr lang="cs-CZ" sz="4000" b="1" dirty="0" smtClean="0">
                <a:solidFill>
                  <a:schemeClr val="accent2"/>
                </a:solidFill>
              </a:rPr>
              <a:t>Literatura</a:t>
            </a:r>
          </a:p>
          <a:p>
            <a:pPr marL="457200" indent="-457200" algn="just">
              <a:buFont typeface="Wingdings"/>
              <a:buAutoNum type="arabicPeriod"/>
            </a:pPr>
            <a:r>
              <a:rPr lang="cs-CZ" sz="3600" dirty="0" smtClean="0"/>
              <a:t>Prokop, V. </a:t>
            </a:r>
            <a:r>
              <a:rPr lang="cs-CZ" sz="3600" i="1" dirty="0" smtClean="0"/>
              <a:t>Přehled světové literatury 20. století</a:t>
            </a:r>
            <a:r>
              <a:rPr lang="cs-CZ" sz="3600" dirty="0" smtClean="0"/>
              <a:t>. 1. </a:t>
            </a:r>
            <a:r>
              <a:rPr lang="cs-CZ" sz="3600" dirty="0" err="1" smtClean="0"/>
              <a:t>vyd</a:t>
            </a:r>
            <a:r>
              <a:rPr lang="cs-CZ" sz="3600" dirty="0" smtClean="0"/>
              <a:t>. Karlovy Vary: O.K.-Soft, 2006.</a:t>
            </a:r>
          </a:p>
          <a:p>
            <a:pPr marL="457200" indent="-457200" algn="just">
              <a:buFont typeface="Wingdings"/>
              <a:buAutoNum type="arabicPeriod"/>
            </a:pPr>
            <a:r>
              <a:rPr lang="cs-CZ" sz="3600" dirty="0" err="1" smtClean="0"/>
              <a:t>Sochrová</a:t>
            </a:r>
            <a:r>
              <a:rPr lang="cs-CZ" sz="3600" dirty="0" smtClean="0"/>
              <a:t>, M</a:t>
            </a:r>
            <a:r>
              <a:rPr lang="cs-CZ" sz="3600" i="1" dirty="0" smtClean="0"/>
              <a:t>. Český jazyk a literatura. </a:t>
            </a:r>
            <a:r>
              <a:rPr lang="cs-CZ" sz="3600" dirty="0" smtClean="0"/>
              <a:t>1. </a:t>
            </a:r>
            <a:r>
              <a:rPr lang="cs-CZ" sz="3600" dirty="0" err="1" smtClean="0"/>
              <a:t>vyd</a:t>
            </a:r>
            <a:r>
              <a:rPr lang="cs-CZ" sz="3600" dirty="0" smtClean="0"/>
              <a:t>. Havlíčkův Brod: Fragment, 2009. ISBN 978-80-253-0468-6.</a:t>
            </a:r>
          </a:p>
          <a:p>
            <a:pPr marL="514350" indent="-514350" algn="just">
              <a:buAutoNum type="arabicPeriod"/>
            </a:pPr>
            <a:endParaRPr lang="cs-CZ" sz="2700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Použité zdroje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2"/>
                </a:solidFill>
              </a:rPr>
              <a:t>Obrázky</a:t>
            </a:r>
          </a:p>
          <a:p>
            <a:pPr marL="342900" indent="-342900" algn="just">
              <a:buFont typeface="Wingdings"/>
              <a:buAutoNum type="arabicPeriod"/>
            </a:pPr>
            <a:r>
              <a:rPr lang="cs-CZ" sz="1800" dirty="0" smtClean="0">
                <a:hlinkClick r:id="rId2"/>
              </a:rPr>
              <a:t>http://i2.listal.com/image/1091629/600full-</a:t>
            </a:r>
            <a:r>
              <a:rPr lang="cs-CZ" sz="1800" dirty="0" err="1" smtClean="0">
                <a:hlinkClick r:id="rId2"/>
              </a:rPr>
              <a:t>albert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camus.jpg</a:t>
            </a:r>
            <a:endParaRPr lang="cs-CZ" sz="1800" dirty="0" smtClean="0"/>
          </a:p>
          <a:p>
            <a:pPr marL="342900" indent="-342900" algn="just">
              <a:buFont typeface="Wingdings"/>
              <a:buAutoNum type="arabicPeriod"/>
            </a:pPr>
            <a:r>
              <a:rPr lang="cs-CZ" sz="1800" dirty="0" smtClean="0">
                <a:hlinkClick r:id="rId3"/>
              </a:rPr>
              <a:t>http://www2.bookfan-static.</a:t>
            </a:r>
            <a:r>
              <a:rPr lang="cs-CZ" sz="1800" dirty="0" err="1" smtClean="0">
                <a:hlinkClick r:id="rId3"/>
              </a:rPr>
              <a:t>eu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images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cover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book</a:t>
            </a:r>
            <a:r>
              <a:rPr lang="cs-CZ" sz="1800" dirty="0" smtClean="0">
                <a:hlinkClick r:id="rId3"/>
              </a:rPr>
              <a:t>/2/7/1/1/7/Mor-</a:t>
            </a:r>
            <a:r>
              <a:rPr lang="cs-CZ" sz="1800" dirty="0" err="1" smtClean="0">
                <a:hlinkClick r:id="rId3"/>
              </a:rPr>
              <a:t>Albert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Camus</a:t>
            </a:r>
            <a:r>
              <a:rPr lang="cs-CZ" sz="1800" dirty="0" smtClean="0">
                <a:hlinkClick r:id="rId3"/>
              </a:rPr>
              <a:t>---w-220-h-</a:t>
            </a:r>
            <a:r>
              <a:rPr lang="cs-CZ" sz="1800" dirty="0" err="1" smtClean="0">
                <a:hlinkClick r:id="rId3"/>
              </a:rPr>
              <a:t>null.jpg</a:t>
            </a:r>
            <a:endParaRPr lang="cs-CZ" sz="1800" dirty="0" smtClean="0"/>
          </a:p>
          <a:p>
            <a:pPr marL="342900" indent="-342900" algn="just">
              <a:buFont typeface="Wingdings"/>
              <a:buAutoNum type="arabicPeriod"/>
            </a:pP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odaha.com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sites</a:t>
            </a:r>
            <a:r>
              <a:rPr lang="cs-CZ" sz="1800" dirty="0" smtClean="0">
                <a:hlinkClick r:id="rId4"/>
              </a:rPr>
              <a:t>/default/</a:t>
            </a:r>
            <a:r>
              <a:rPr lang="cs-CZ" sz="1800" dirty="0" err="1" smtClean="0">
                <a:hlinkClick r:id="rId4"/>
              </a:rPr>
              <a:t>files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albert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camus</a:t>
            </a:r>
            <a:r>
              <a:rPr lang="cs-CZ" sz="1800" dirty="0" smtClean="0">
                <a:hlinkClick r:id="rId4"/>
              </a:rPr>
              <a:t>-cizinec.</a:t>
            </a:r>
            <a:r>
              <a:rPr lang="cs-CZ" sz="1800" dirty="0" err="1" smtClean="0">
                <a:hlinkClick r:id="rId4"/>
              </a:rPr>
              <a:t>jpg</a:t>
            </a:r>
            <a:endParaRPr lang="cs-CZ" sz="1800" dirty="0" smtClean="0"/>
          </a:p>
          <a:p>
            <a:pPr marL="342900" indent="-342900" algn="just">
              <a:buFont typeface="Wingdings"/>
              <a:buAutoNum type="arabicPeriod"/>
            </a:pPr>
            <a:r>
              <a:rPr lang="cs-CZ" sz="1800" dirty="0" smtClean="0">
                <a:hlinkClick r:id="rId5"/>
              </a:rPr>
              <a:t>http://www2.bookfan-static.</a:t>
            </a:r>
            <a:r>
              <a:rPr lang="cs-CZ" sz="1800" dirty="0" err="1" smtClean="0">
                <a:hlinkClick r:id="rId5"/>
              </a:rPr>
              <a:t>eu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images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cover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book</a:t>
            </a:r>
            <a:r>
              <a:rPr lang="cs-CZ" sz="1800" dirty="0" smtClean="0">
                <a:hlinkClick r:id="rId5"/>
              </a:rPr>
              <a:t>/2/7/1/1/8/</a:t>
            </a:r>
            <a:r>
              <a:rPr lang="cs-CZ" sz="1800" dirty="0" err="1" smtClean="0">
                <a:hlinkClick r:id="rId5"/>
              </a:rPr>
              <a:t>Mytus</a:t>
            </a:r>
            <a:r>
              <a:rPr lang="cs-CZ" sz="1800" dirty="0" smtClean="0">
                <a:hlinkClick r:id="rId5"/>
              </a:rPr>
              <a:t>-o-</a:t>
            </a:r>
            <a:r>
              <a:rPr lang="cs-CZ" sz="1800" dirty="0" err="1" smtClean="0">
                <a:hlinkClick r:id="rId5"/>
              </a:rPr>
              <a:t>Sisyfovi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Albert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Camus</a:t>
            </a:r>
            <a:r>
              <a:rPr lang="cs-CZ" sz="1800" dirty="0" smtClean="0">
                <a:hlinkClick r:id="rId5"/>
              </a:rPr>
              <a:t>---w-220-h-</a:t>
            </a:r>
            <a:r>
              <a:rPr lang="cs-CZ" sz="1800" dirty="0" err="1" smtClean="0">
                <a:hlinkClick r:id="rId5"/>
              </a:rPr>
              <a:t>null.jpg</a:t>
            </a:r>
            <a:endParaRPr lang="cs-CZ" sz="1800" dirty="0" smtClean="0"/>
          </a:p>
          <a:p>
            <a:pPr marL="342900" indent="-342900" algn="just">
              <a:buFont typeface="Wingdings"/>
              <a:buAutoNum type="arabicPeriod"/>
            </a:pPr>
            <a:r>
              <a:rPr lang="cs-CZ" sz="1800" dirty="0" smtClean="0">
                <a:hlinkClick r:id="rId6"/>
              </a:rPr>
              <a:t>http://mj1982m.files.wordpress.com/2012/06/</a:t>
            </a:r>
            <a:r>
              <a:rPr lang="cs-CZ" sz="1800" dirty="0" err="1" smtClean="0">
                <a:hlinkClick r:id="rId6"/>
              </a:rPr>
              <a:t>jean</a:t>
            </a:r>
            <a:r>
              <a:rPr lang="cs-CZ" sz="1800" dirty="0" smtClean="0">
                <a:hlinkClick r:id="rId6"/>
              </a:rPr>
              <a:t>_</a:t>
            </a:r>
            <a:r>
              <a:rPr lang="cs-CZ" sz="1800" dirty="0" err="1" smtClean="0">
                <a:hlinkClick r:id="rId6"/>
              </a:rPr>
              <a:t>paul</a:t>
            </a:r>
            <a:r>
              <a:rPr lang="cs-CZ" sz="1800" dirty="0" smtClean="0">
                <a:hlinkClick r:id="rId6"/>
              </a:rPr>
              <a:t>_</a:t>
            </a:r>
            <a:r>
              <a:rPr lang="cs-CZ" sz="1800" dirty="0" err="1" smtClean="0">
                <a:hlinkClick r:id="rId6"/>
              </a:rPr>
              <a:t>sartre</a:t>
            </a:r>
            <a:r>
              <a:rPr lang="cs-CZ" sz="1800" dirty="0" smtClean="0">
                <a:hlinkClick r:id="rId6"/>
              </a:rPr>
              <a:t>_by_</a:t>
            </a:r>
            <a:r>
              <a:rPr lang="cs-CZ" sz="1800" dirty="0" err="1" smtClean="0">
                <a:hlinkClick r:id="rId6"/>
              </a:rPr>
              <a:t>tormentil.jpg</a:t>
            </a:r>
            <a:endParaRPr lang="cs-CZ" sz="1800" dirty="0" smtClean="0"/>
          </a:p>
          <a:p>
            <a:pPr marL="342900" indent="-342900" algn="just">
              <a:buFont typeface="Wingdings"/>
              <a:buAutoNum type="arabicPeriod"/>
            </a:pPr>
            <a:r>
              <a:rPr lang="cs-CZ" sz="1800" dirty="0" smtClean="0">
                <a:hlinkClick r:id="rId7"/>
              </a:rPr>
              <a:t>http://4.bp.blogspot.com/-9Z9l4SjnCC4/</a:t>
            </a:r>
            <a:r>
              <a:rPr lang="cs-CZ" sz="1800" dirty="0" err="1" smtClean="0">
                <a:hlinkClick r:id="rId7"/>
              </a:rPr>
              <a:t>ThJNaIwtAgI</a:t>
            </a:r>
            <a:r>
              <a:rPr lang="cs-CZ" sz="1800" dirty="0" smtClean="0">
                <a:hlinkClick r:id="rId7"/>
              </a:rPr>
              <a:t>/AAAAAAAAAL8/</a:t>
            </a:r>
            <a:r>
              <a:rPr lang="cs-CZ" sz="1800" dirty="0" err="1" smtClean="0">
                <a:hlinkClick r:id="rId7"/>
              </a:rPr>
              <a:t>NxD</a:t>
            </a:r>
            <a:r>
              <a:rPr lang="cs-CZ" sz="1800" smtClean="0">
                <a:hlinkClick r:id="rId7"/>
              </a:rPr>
              <a:t>-aeleT1M/s1600/ze%25C4%258F.jpg</a:t>
            </a:r>
            <a:endParaRPr lang="cs-CZ" sz="1800" dirty="0" smtClean="0"/>
          </a:p>
          <a:p>
            <a:pPr marL="342900" indent="-342900" algn="just">
              <a:buFont typeface="Wingdings"/>
              <a:buAutoNum type="arabicPeriod"/>
            </a:pPr>
            <a:endParaRPr lang="cs-CZ" sz="1800" dirty="0" smtClean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35">
      <a:dk1>
        <a:sysClr val="windowText" lastClr="000000"/>
      </a:dk1>
      <a:lt1>
        <a:sysClr val="window" lastClr="FFFFFF"/>
      </a:lt1>
      <a:dk2>
        <a:srgbClr val="20C8F7"/>
      </a:dk2>
      <a:lt2>
        <a:srgbClr val="DBF5F9"/>
      </a:lt2>
      <a:accent1>
        <a:srgbClr val="20C8F7"/>
      </a:accent1>
      <a:accent2>
        <a:srgbClr val="0BD0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4998</TotalTime>
  <Words>541</Words>
  <Application>Microsoft Office PowerPoint</Application>
  <PresentationFormat>Předvádění na obrazovce (4:3)</PresentationFormat>
  <Paragraphs>91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Medián</vt:lpstr>
      <vt:lpstr>Snímek 1</vt:lpstr>
      <vt:lpstr>Snímek 2</vt:lpstr>
      <vt:lpstr>Existencialismus</vt:lpstr>
      <vt:lpstr>Albert Camus</vt:lpstr>
      <vt:lpstr>Albert Camus - život</vt:lpstr>
      <vt:lpstr>Albert Camus - dílo</vt:lpstr>
      <vt:lpstr>Albert Camus - dílo</vt:lpstr>
      <vt:lpstr>Albert Camus - dílo</vt:lpstr>
      <vt:lpstr>Albert Camus - dílo</vt:lpstr>
      <vt:lpstr>Jean Paul Sartre</vt:lpstr>
      <vt:lpstr>Jean Paul Sartre - život</vt:lpstr>
      <vt:lpstr>Jean Paul Sartre - dílo</vt:lpstr>
      <vt:lpstr>Jean Paul Sartre - dílo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295</cp:revision>
  <dcterms:created xsi:type="dcterms:W3CDTF">2013-10-09T13:06:42Z</dcterms:created>
  <dcterms:modified xsi:type="dcterms:W3CDTF">2013-11-10T16:14:41Z</dcterms:modified>
</cp:coreProperties>
</file>