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792" r:id="rId1"/>
  </p:sldMasterIdLst>
  <p:notesMasterIdLst>
    <p:notesMasterId r:id="rId10"/>
  </p:notesMasterIdLst>
  <p:sldIdLst>
    <p:sldId id="256" r:id="rId2"/>
    <p:sldId id="257" r:id="rId3"/>
    <p:sldId id="268" r:id="rId4"/>
    <p:sldId id="259" r:id="rId5"/>
    <p:sldId id="261" r:id="rId6"/>
    <p:sldId id="263" r:id="rId7"/>
    <p:sldId id="269" r:id="rId8"/>
    <p:sldId id="267" r:id="rId9"/>
  </p:sldIdLst>
  <p:sldSz cx="10080625" cy="7559675"/>
  <p:notesSz cx="7559675" cy="10691813"/>
  <p:defaultTextStyle>
    <a:defPPr>
      <a:defRPr lang="en-GB"/>
    </a:defPPr>
    <a:lvl1pPr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742719" indent="-285662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1142643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599702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2056760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5289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2347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199405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6462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</p:showPr>
  <p:clrMru>
    <a:srgbClr val="6F3505"/>
    <a:srgbClr val="82000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8FB837D-C827-4EFA-A057-4D05807E0F7C}" styleName="Styl s motivem 1 – zvýraznění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E269D01E-BC32-4049-B463-5C60D7B0CCD2}" styleName="Styl s motivem 2 – zvýraznění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618" y="-216"/>
      </p:cViewPr>
      <p:guideLst>
        <p:guide orient="horz" pos="2161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9" name="Rectangle 1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312863" y="1027113"/>
            <a:ext cx="4932362" cy="36988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sp>
      <p:sp>
        <p:nvSpPr>
          <p:cNvPr id="2050" name="Rectangle 2"/>
          <p:cNvSpPr>
            <a:spLocks noGrp="1" noChangeArrowheads="1"/>
          </p:cNvSpPr>
          <p:nvPr>
            <p:ph type="body"/>
          </p:nvPr>
        </p:nvSpPr>
        <p:spPr bwMode="auto">
          <a:xfrm>
            <a:off x="1169988" y="5086350"/>
            <a:ext cx="5224462" cy="41052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719" indent="-285662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2643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599702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6760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5289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2347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199405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6462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9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312863" y="1027113"/>
            <a:ext cx="4933950" cy="3700462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290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1169988" y="5086350"/>
            <a:ext cx="5226050" cy="4106863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Počítáme po sloupcích. Kliknutím na obrázek vedle</a:t>
            </a:r>
            <a:r>
              <a:rPr lang="cs-CZ" baseline="0" dirty="0" smtClean="0"/>
              <a:t> příkladu se ukáže výsledek.</a:t>
            </a:r>
            <a:endParaRPr lang="cs-CZ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Postupné počítání a třídění </a:t>
            </a:r>
            <a:r>
              <a:rPr lang="cs-CZ" dirty="0" smtClean="0"/>
              <a:t>prvků</a:t>
            </a:r>
            <a:r>
              <a:rPr lang="cs-CZ" baseline="0" dirty="0" smtClean="0"/>
              <a:t> (po sloupcích).</a:t>
            </a:r>
            <a:endParaRPr lang="cs-CZ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Nejdříve žáci sami vyhledávají </a:t>
            </a:r>
            <a:r>
              <a:rPr lang="cs-CZ" smtClean="0"/>
              <a:t>dvojice</a:t>
            </a:r>
            <a:r>
              <a:rPr lang="cs-CZ" baseline="0" smtClean="0"/>
              <a:t> (lze </a:t>
            </a:r>
            <a:r>
              <a:rPr lang="cs-CZ" baseline="0" dirty="0" smtClean="0"/>
              <a:t>i </a:t>
            </a:r>
            <a:r>
              <a:rPr lang="cs-CZ" baseline="0" smtClean="0"/>
              <a:t>jako soutěž).</a:t>
            </a:r>
            <a:r>
              <a:rPr lang="cs-CZ" smtClean="0"/>
              <a:t> </a:t>
            </a:r>
            <a:r>
              <a:rPr lang="cs-CZ" dirty="0" smtClean="0"/>
              <a:t>Nakonec po jednom kliknutí se ukáže celé řešení jako kontrola.</a:t>
            </a:r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6047" y="2348403"/>
            <a:ext cx="8568531" cy="162043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12094" y="4283818"/>
            <a:ext cx="7056438" cy="1931917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50376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00752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51128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01505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51881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02257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52633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0301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96300" y="4857796"/>
            <a:ext cx="8568531" cy="1501435"/>
          </a:xfrm>
        </p:spPr>
        <p:txBody>
          <a:bodyPr anchor="t"/>
          <a:lstStyle>
            <a:lvl1pPr algn="l">
              <a:defRPr sz="44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96300" y="3204118"/>
            <a:ext cx="8568531" cy="1653678"/>
          </a:xfrm>
        </p:spPr>
        <p:txBody>
          <a:bodyPr anchor="b"/>
          <a:lstStyle>
            <a:lvl1pPr marL="0" indent="0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503763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1007525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511289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4pPr>
            <a:lvl5pPr marL="201505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5pPr>
            <a:lvl6pPr marL="2518813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6pPr>
            <a:lvl7pPr marL="3022575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7pPr>
            <a:lvl8pPr marL="3526337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8pPr>
            <a:lvl9pPr marL="40301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54790" y="1944167"/>
            <a:ext cx="4917805" cy="5500013"/>
          </a:xfrm>
        </p:spPr>
        <p:txBody>
          <a:bodyPr/>
          <a:lstStyle>
            <a:lvl1pPr>
              <a:defRPr sz="3100"/>
            </a:lvl1pPr>
            <a:lvl2pPr>
              <a:defRPr sz="26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640605" y="1944167"/>
            <a:ext cx="4917805" cy="5500013"/>
          </a:xfrm>
        </p:spPr>
        <p:txBody>
          <a:bodyPr/>
          <a:lstStyle>
            <a:lvl1pPr>
              <a:defRPr sz="3100"/>
            </a:lvl1pPr>
            <a:lvl2pPr>
              <a:defRPr sz="26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2737"/>
            <a:ext cx="9072563" cy="1259946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4031" y="1692179"/>
            <a:ext cx="4454027" cy="705219"/>
          </a:xfrm>
        </p:spPr>
        <p:txBody>
          <a:bodyPr anchor="b"/>
          <a:lstStyle>
            <a:lvl1pPr marL="0" indent="0">
              <a:buNone/>
              <a:defRPr sz="2600" b="1"/>
            </a:lvl1pPr>
            <a:lvl2pPr marL="503763" indent="0">
              <a:buNone/>
              <a:defRPr sz="2200" b="1"/>
            </a:lvl2pPr>
            <a:lvl3pPr marL="1007525" indent="0">
              <a:buNone/>
              <a:defRPr sz="2000" b="1"/>
            </a:lvl3pPr>
            <a:lvl4pPr marL="1511289" indent="0">
              <a:buNone/>
              <a:defRPr sz="1800" b="1"/>
            </a:lvl4pPr>
            <a:lvl5pPr marL="2015050" indent="0">
              <a:buNone/>
              <a:defRPr sz="1800" b="1"/>
            </a:lvl5pPr>
            <a:lvl6pPr marL="2518813" indent="0">
              <a:buNone/>
              <a:defRPr sz="1800" b="1"/>
            </a:lvl6pPr>
            <a:lvl7pPr marL="3022575" indent="0">
              <a:buNone/>
              <a:defRPr sz="1800" b="1"/>
            </a:lvl7pPr>
            <a:lvl8pPr marL="3526337" indent="0">
              <a:buNone/>
              <a:defRPr sz="1800" b="1"/>
            </a:lvl8pPr>
            <a:lvl9pPr marL="4030100" indent="0">
              <a:buNone/>
              <a:defRPr sz="18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04031" y="2397397"/>
            <a:ext cx="4454027" cy="43555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5120818" y="1692179"/>
            <a:ext cx="4455776" cy="705219"/>
          </a:xfrm>
        </p:spPr>
        <p:txBody>
          <a:bodyPr anchor="b"/>
          <a:lstStyle>
            <a:lvl1pPr marL="0" indent="0">
              <a:buNone/>
              <a:defRPr sz="2600" b="1"/>
            </a:lvl1pPr>
            <a:lvl2pPr marL="503763" indent="0">
              <a:buNone/>
              <a:defRPr sz="2200" b="1"/>
            </a:lvl2pPr>
            <a:lvl3pPr marL="1007525" indent="0">
              <a:buNone/>
              <a:defRPr sz="2000" b="1"/>
            </a:lvl3pPr>
            <a:lvl4pPr marL="1511289" indent="0">
              <a:buNone/>
              <a:defRPr sz="1800" b="1"/>
            </a:lvl4pPr>
            <a:lvl5pPr marL="2015050" indent="0">
              <a:buNone/>
              <a:defRPr sz="1800" b="1"/>
            </a:lvl5pPr>
            <a:lvl6pPr marL="2518813" indent="0">
              <a:buNone/>
              <a:defRPr sz="1800" b="1"/>
            </a:lvl6pPr>
            <a:lvl7pPr marL="3022575" indent="0">
              <a:buNone/>
              <a:defRPr sz="1800" b="1"/>
            </a:lvl7pPr>
            <a:lvl8pPr marL="3526337" indent="0">
              <a:buNone/>
              <a:defRPr sz="1800" b="1"/>
            </a:lvl8pPr>
            <a:lvl9pPr marL="4030100" indent="0">
              <a:buNone/>
              <a:defRPr sz="18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120818" y="2397397"/>
            <a:ext cx="4455776" cy="43555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4" y="300987"/>
            <a:ext cx="3316456" cy="1280945"/>
          </a:xfrm>
        </p:spPr>
        <p:txBody>
          <a:bodyPr anchor="b"/>
          <a:lstStyle>
            <a:lvl1pPr algn="l">
              <a:defRPr sz="22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41249" y="300992"/>
            <a:ext cx="5635349" cy="6451973"/>
          </a:xfrm>
        </p:spPr>
        <p:txBody>
          <a:bodyPr/>
          <a:lstStyle>
            <a:lvl1pPr>
              <a:defRPr sz="3500"/>
            </a:lvl1pPr>
            <a:lvl2pPr>
              <a:defRPr sz="3100"/>
            </a:lvl2pPr>
            <a:lvl3pPr>
              <a:defRPr sz="2600"/>
            </a:lvl3pPr>
            <a:lvl4pPr>
              <a:defRPr sz="2200"/>
            </a:lvl4pPr>
            <a:lvl5pPr>
              <a:defRPr sz="2200"/>
            </a:lvl5pPr>
            <a:lvl6pPr>
              <a:defRPr sz="2200"/>
            </a:lvl6pPr>
            <a:lvl7pPr>
              <a:defRPr sz="2200"/>
            </a:lvl7pPr>
            <a:lvl8pPr>
              <a:defRPr sz="2200"/>
            </a:lvl8pPr>
            <a:lvl9pPr>
              <a:defRPr sz="22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04034" y="1581937"/>
            <a:ext cx="3316456" cy="5171028"/>
          </a:xfrm>
        </p:spPr>
        <p:txBody>
          <a:bodyPr/>
          <a:lstStyle>
            <a:lvl1pPr marL="0" indent="0">
              <a:buNone/>
              <a:defRPr sz="1500"/>
            </a:lvl1pPr>
            <a:lvl2pPr marL="503763" indent="0">
              <a:buNone/>
              <a:defRPr sz="1300"/>
            </a:lvl2pPr>
            <a:lvl3pPr marL="1007525" indent="0">
              <a:buNone/>
              <a:defRPr sz="1100"/>
            </a:lvl3pPr>
            <a:lvl4pPr marL="1511289" indent="0">
              <a:buNone/>
              <a:defRPr sz="1000"/>
            </a:lvl4pPr>
            <a:lvl5pPr marL="2015050" indent="0">
              <a:buNone/>
              <a:defRPr sz="1000"/>
            </a:lvl5pPr>
            <a:lvl6pPr marL="2518813" indent="0">
              <a:buNone/>
              <a:defRPr sz="1000"/>
            </a:lvl6pPr>
            <a:lvl7pPr marL="3022575" indent="0">
              <a:buNone/>
              <a:defRPr sz="1000"/>
            </a:lvl7pPr>
            <a:lvl8pPr marL="3526337" indent="0">
              <a:buNone/>
              <a:defRPr sz="1000"/>
            </a:lvl8pPr>
            <a:lvl9pPr marL="4030100" indent="0">
              <a:buNone/>
              <a:defRPr sz="1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75873" y="5291772"/>
            <a:ext cx="6048375" cy="624724"/>
          </a:xfrm>
        </p:spPr>
        <p:txBody>
          <a:bodyPr anchor="b"/>
          <a:lstStyle>
            <a:lvl1pPr algn="l">
              <a:defRPr sz="22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975873" y="675471"/>
            <a:ext cx="6048375" cy="4535805"/>
          </a:xfrm>
        </p:spPr>
        <p:txBody>
          <a:bodyPr/>
          <a:lstStyle>
            <a:lvl1pPr marL="0" indent="0">
              <a:buNone/>
              <a:defRPr sz="3500"/>
            </a:lvl1pPr>
            <a:lvl2pPr marL="503763" indent="0">
              <a:buNone/>
              <a:defRPr sz="3100"/>
            </a:lvl2pPr>
            <a:lvl3pPr marL="1007525" indent="0">
              <a:buNone/>
              <a:defRPr sz="2600"/>
            </a:lvl3pPr>
            <a:lvl4pPr marL="1511289" indent="0">
              <a:buNone/>
              <a:defRPr sz="2200"/>
            </a:lvl4pPr>
            <a:lvl5pPr marL="2015050" indent="0">
              <a:buNone/>
              <a:defRPr sz="2200"/>
            </a:lvl5pPr>
            <a:lvl6pPr marL="2518813" indent="0">
              <a:buNone/>
              <a:defRPr sz="2200"/>
            </a:lvl6pPr>
            <a:lvl7pPr marL="3022575" indent="0">
              <a:buNone/>
              <a:defRPr sz="2200"/>
            </a:lvl7pPr>
            <a:lvl8pPr marL="3526337" indent="0">
              <a:buNone/>
              <a:defRPr sz="2200"/>
            </a:lvl8pPr>
            <a:lvl9pPr marL="4030100" indent="0">
              <a:buNone/>
              <a:defRPr sz="22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975873" y="5916496"/>
            <a:ext cx="6048375" cy="887211"/>
          </a:xfrm>
        </p:spPr>
        <p:txBody>
          <a:bodyPr/>
          <a:lstStyle>
            <a:lvl1pPr marL="0" indent="0">
              <a:buNone/>
              <a:defRPr sz="1500"/>
            </a:lvl1pPr>
            <a:lvl2pPr marL="503763" indent="0">
              <a:buNone/>
              <a:defRPr sz="1300"/>
            </a:lvl2pPr>
            <a:lvl3pPr marL="1007525" indent="0">
              <a:buNone/>
              <a:defRPr sz="1100"/>
            </a:lvl3pPr>
            <a:lvl4pPr marL="1511289" indent="0">
              <a:buNone/>
              <a:defRPr sz="1000"/>
            </a:lvl4pPr>
            <a:lvl5pPr marL="2015050" indent="0">
              <a:buNone/>
              <a:defRPr sz="1000"/>
            </a:lvl5pPr>
            <a:lvl6pPr marL="2518813" indent="0">
              <a:buNone/>
              <a:defRPr sz="1000"/>
            </a:lvl6pPr>
            <a:lvl7pPr marL="3022575" indent="0">
              <a:buNone/>
              <a:defRPr sz="1000"/>
            </a:lvl7pPr>
            <a:lvl8pPr marL="3526337" indent="0">
              <a:buNone/>
              <a:defRPr sz="1000"/>
            </a:lvl8pPr>
            <a:lvl9pPr marL="4030100" indent="0">
              <a:buNone/>
              <a:defRPr sz="1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057499" y="334236"/>
            <a:ext cx="2500906" cy="7109944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54785" y="334236"/>
            <a:ext cx="7334704" cy="7109944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2">
                <a:lumMod val="75000"/>
              </a:schemeClr>
            </a:gs>
            <a:gs pos="29000">
              <a:schemeClr val="accent6">
                <a:lumMod val="5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504031" y="302737"/>
            <a:ext cx="9072563" cy="1259946"/>
          </a:xfrm>
          <a:prstGeom prst="rect">
            <a:avLst/>
          </a:prstGeom>
        </p:spPr>
        <p:txBody>
          <a:bodyPr vert="horz" lIns="100750" tIns="50377" rIns="100750" bIns="50377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4031" y="1763928"/>
            <a:ext cx="9072563" cy="4989036"/>
          </a:xfrm>
          <a:prstGeom prst="rect">
            <a:avLst/>
          </a:prstGeom>
        </p:spPr>
        <p:txBody>
          <a:bodyPr vert="horz" lIns="100750" tIns="50377" rIns="100750" bIns="50377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504031" y="7006704"/>
            <a:ext cx="2352146" cy="402483"/>
          </a:xfrm>
          <a:prstGeom prst="rect">
            <a:avLst/>
          </a:prstGeom>
        </p:spPr>
        <p:txBody>
          <a:bodyPr vert="horz" lIns="100750" tIns="50377" rIns="100750" bIns="50377" rtlCol="0" anchor="ctr"/>
          <a:lstStyle>
            <a:lvl1pPr algn="l">
              <a:defRPr sz="13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56266C-A932-4797-A742-7BB4CAE8A728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444214" y="7006704"/>
            <a:ext cx="3192198" cy="402483"/>
          </a:xfrm>
          <a:prstGeom prst="rect">
            <a:avLst/>
          </a:prstGeom>
        </p:spPr>
        <p:txBody>
          <a:bodyPr vert="horz" lIns="100750" tIns="50377" rIns="100750" bIns="50377" rtlCol="0" anchor="ctr"/>
          <a:lstStyle>
            <a:lvl1pPr algn="ctr">
              <a:defRPr sz="13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7224448" y="7006704"/>
            <a:ext cx="2352146" cy="402483"/>
          </a:xfrm>
          <a:prstGeom prst="rect">
            <a:avLst/>
          </a:prstGeom>
        </p:spPr>
        <p:txBody>
          <a:bodyPr vert="horz" lIns="100750" tIns="50377" rIns="100750" bIns="50377" rtlCol="0" anchor="ctr"/>
          <a:lstStyle>
            <a:lvl1pPr algn="r">
              <a:defRPr sz="13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ctr" defTabSz="1007525" rtl="0" eaLnBrk="1" latinLnBrk="0" hangingPunct="1">
        <a:spcBef>
          <a:spcPct val="0"/>
        </a:spcBef>
        <a:buNone/>
        <a:defRPr sz="49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77822" indent="-377822" algn="l" defTabSz="1007525" rtl="0" eaLnBrk="1" latinLnBrk="0" hangingPunct="1">
        <a:spcBef>
          <a:spcPct val="20000"/>
        </a:spcBef>
        <a:buFont typeface="Arial" pitchFamily="34" charset="0"/>
        <a:buChar char="•"/>
        <a:defRPr sz="3500" kern="1200">
          <a:solidFill>
            <a:schemeClr val="tx1"/>
          </a:solidFill>
          <a:latin typeface="+mn-lt"/>
          <a:ea typeface="+mn-ea"/>
          <a:cs typeface="+mn-cs"/>
        </a:defRPr>
      </a:lvl1pPr>
      <a:lvl2pPr marL="818614" indent="-314850" algn="l" defTabSz="1007525" rtl="0" eaLnBrk="1" latinLnBrk="0" hangingPunct="1">
        <a:spcBef>
          <a:spcPct val="20000"/>
        </a:spcBef>
        <a:buFont typeface="Arial" pitchFamily="34" charset="0"/>
        <a:buChar char="–"/>
        <a:defRPr sz="3100" kern="1200">
          <a:solidFill>
            <a:schemeClr val="tx1"/>
          </a:solidFill>
          <a:latin typeface="+mn-lt"/>
          <a:ea typeface="+mn-ea"/>
          <a:cs typeface="+mn-cs"/>
        </a:defRPr>
      </a:lvl2pPr>
      <a:lvl3pPr marL="1259409" indent="-251882" algn="l" defTabSz="1007525" rtl="0" eaLnBrk="1" latinLnBrk="0" hangingPunct="1">
        <a:spcBef>
          <a:spcPct val="20000"/>
        </a:spcBef>
        <a:buFont typeface="Arial" pitchFamily="34" charset="0"/>
        <a:buChar char="•"/>
        <a:defRPr sz="2600" kern="1200">
          <a:solidFill>
            <a:schemeClr val="tx1"/>
          </a:solidFill>
          <a:latin typeface="+mn-lt"/>
          <a:ea typeface="+mn-ea"/>
          <a:cs typeface="+mn-cs"/>
        </a:defRPr>
      </a:lvl3pPr>
      <a:lvl4pPr marL="1763170" indent="-251882" algn="l" defTabSz="1007525" rtl="0" eaLnBrk="1" latinLnBrk="0" hangingPunct="1">
        <a:spcBef>
          <a:spcPct val="20000"/>
        </a:spcBef>
        <a:buFont typeface="Arial" pitchFamily="34" charset="0"/>
        <a:buChar char="–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2266932" indent="-251882" algn="l" defTabSz="1007525" rtl="0" eaLnBrk="1" latinLnBrk="0" hangingPunct="1">
        <a:spcBef>
          <a:spcPct val="20000"/>
        </a:spcBef>
        <a:buFont typeface="Arial" pitchFamily="34" charset="0"/>
        <a:buChar char="»"/>
        <a:defRPr sz="2200" kern="1200">
          <a:solidFill>
            <a:schemeClr val="tx1"/>
          </a:solidFill>
          <a:latin typeface="+mn-lt"/>
          <a:ea typeface="+mn-ea"/>
          <a:cs typeface="+mn-cs"/>
        </a:defRPr>
      </a:lvl5pPr>
      <a:lvl6pPr marL="2770695" indent="-251882" algn="l" defTabSz="1007525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6pPr>
      <a:lvl7pPr marL="3274457" indent="-251882" algn="l" defTabSz="1007525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7pPr>
      <a:lvl8pPr marL="3778220" indent="-251882" algn="l" defTabSz="1007525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8pPr>
      <a:lvl9pPr marL="4281982" indent="-251882" algn="l" defTabSz="1007525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3763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7525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511289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15050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8813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3022575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526337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4030100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59992" y="971525"/>
            <a:ext cx="5751513" cy="140811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  <p:graphicFrame>
        <p:nvGraphicFramePr>
          <p:cNvPr id="3075" name="Group 3"/>
          <p:cNvGraphicFramePr>
            <a:graphicFrameLocks noGrp="1"/>
          </p:cNvGraphicFramePr>
          <p:nvPr/>
        </p:nvGraphicFramePr>
        <p:xfrm>
          <a:off x="863848" y="2483693"/>
          <a:ext cx="8568952" cy="4544515"/>
        </p:xfrm>
        <a:graphic>
          <a:graphicData uri="http://schemas.openxmlformats.org/drawingml/2006/table">
            <a:tbl>
              <a:tblPr/>
              <a:tblGrid>
                <a:gridCol w="4189267"/>
                <a:gridCol w="4379685"/>
              </a:tblGrid>
              <a:tr h="399628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Název školy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Plavská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 škola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>
                        <a:lumMod val="75000"/>
                      </a:schemeClr>
                    </a:solidFill>
                  </a:tcPr>
                </a:tc>
              </a:tr>
              <a:tr h="399628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Autor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Mgr. Jana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Kneřová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>
                        <a:lumMod val="75000"/>
                      </a:schemeClr>
                    </a:solidFill>
                  </a:tcPr>
                </a:tc>
              </a:tr>
              <a:tr h="921767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Název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VY_32_INOVACE_02_MA_Násobení_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číslem_2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>
                        <a:lumMod val="75000"/>
                      </a:schemeClr>
                    </a:solidFill>
                  </a:tcPr>
                </a:tc>
              </a:tr>
              <a:tr h="399628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Téma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Číslo projektu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Anotace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lang="cs-CZ" sz="1800" kern="120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Ma</a:t>
                      </a: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2 – Násobení a dělení čísly 0 – 5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r>
                        <a:rPr kumimoji="0" lang="cs-CZ" sz="1800" kern="1200" dirty="0" smtClean="0">
                          <a:solidFill>
                            <a:schemeClr val="dk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CZ.1.07/1.4.00/21.1135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Procvičení a rozšíření násobení </a:t>
                      </a:r>
                    </a:p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číslem 2, slovní úlohy. Porovnávání velikosti čísel.</a:t>
                      </a:r>
                    </a:p>
                    <a:p>
                      <a:pPr marL="0" marR="0" indent="0" algn="l" defTabSz="1007525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Mezipředmětové vztahy. Rozvoj logického a tvořivého myšlení.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>
                        <a:lumMod val="75000"/>
                      </a:schemeClr>
                    </a:solidFill>
                  </a:tcPr>
                </a:tc>
              </a:tr>
              <a:tr h="399628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S Gothic" charset="0"/>
                        <a:cs typeface="MS Gothic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S Gothic" charset="0"/>
                        <a:cs typeface="MS Gothic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Documents and Settings\Alena T\Local Settings\Temporary Internet Files\Content.IE5\T7NP2DTT\MP90042294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48624" y="395461"/>
            <a:ext cx="2051646" cy="2051646"/>
          </a:xfrm>
          <a:prstGeom prst="rect">
            <a:avLst/>
          </a:prstGeom>
          <a:ln w="12700">
            <a:solidFill>
              <a:srgbClr val="6F3505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503808" y="1043533"/>
            <a:ext cx="9072563" cy="4989036"/>
          </a:xfrm>
        </p:spPr>
        <p:txBody>
          <a:bodyPr>
            <a:normAutofit fontScale="92500" lnSpcReduction="20000"/>
          </a:bodyPr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15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Násobení</a:t>
            </a:r>
            <a:r>
              <a:rPr lang="cs-CZ" sz="8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algn="ctr">
              <a:buNone/>
            </a:pPr>
            <a:endParaRPr lang="cs-CZ" sz="66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buNone/>
            </a:pPr>
            <a:r>
              <a:rPr lang="cs-CZ" sz="8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číslem</a:t>
            </a:r>
            <a:r>
              <a:rPr lang="cs-CZ" sz="8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8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</a:p>
          <a:p>
            <a:pPr algn="ctr">
              <a:buNone/>
            </a:pPr>
            <a:endParaRPr lang="cs-CZ" sz="40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buNone/>
            </a:pPr>
            <a:endParaRPr lang="cs-CZ" sz="40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buNone/>
            </a:pPr>
            <a:endParaRPr lang="cs-CZ" sz="40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buNone/>
            </a:pPr>
            <a:endParaRPr lang="cs-CZ" sz="40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8" name="Picture 4" descr="C:\Documents and Settings\Alena T\Local Settings\Temporary Internet Files\Content.IE5\T7NP2DTT\MC90033168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575816" y="5219997"/>
            <a:ext cx="2594939" cy="1796328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030" name="Picture 6" descr="C:\Documents and Settings\Alena T\Local Settings\Temporary Internet Files\Content.IE5\B9Q09H1E\MC90044650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416576" y="4715941"/>
            <a:ext cx="2151650" cy="2448296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3808" y="323453"/>
            <a:ext cx="9072563" cy="1259946"/>
          </a:xfrm>
        </p:spPr>
        <p:txBody>
          <a:bodyPr>
            <a:normAutofit/>
          </a:bodyPr>
          <a:lstStyle/>
          <a:p>
            <a:r>
              <a:rPr lang="cs-CZ" sz="7200" b="1" dirty="0" smtClean="0">
                <a:solidFill>
                  <a:schemeClr val="bg2">
                    <a:lumMod val="90000"/>
                  </a:schemeClr>
                </a:solidFill>
              </a:rPr>
              <a:t>Pejsek</a:t>
            </a:r>
            <a:endParaRPr lang="cs-CZ" sz="7200" b="1" dirty="0">
              <a:solidFill>
                <a:schemeClr val="bg2">
                  <a:lumMod val="9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3808" y="1331565"/>
            <a:ext cx="9072563" cy="4989036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    </a:t>
            </a:r>
            <a:r>
              <a:rPr lang="cs-CZ" dirty="0" smtClean="0">
                <a:solidFill>
                  <a:srgbClr val="FFC000"/>
                </a:solidFill>
                <a:latin typeface="Arial Black" pitchFamily="34" charset="0"/>
              </a:rPr>
              <a:t>Pejsek má dvě uši. Kolik uší dohromady mají čtyři pejsci?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sp>
        <p:nvSpPr>
          <p:cNvPr id="11" name="TextovéPole 10"/>
          <p:cNvSpPr txBox="1"/>
          <p:nvPr/>
        </p:nvSpPr>
        <p:spPr>
          <a:xfrm>
            <a:off x="719832" y="2987749"/>
            <a:ext cx="4896544" cy="23822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2 + </a:t>
            </a:r>
            <a:r>
              <a:rPr lang="cs-CZ" sz="3200" b="1" dirty="0" err="1" smtClean="0"/>
              <a:t>2</a:t>
            </a:r>
            <a:r>
              <a:rPr lang="cs-CZ" sz="3200" b="1" dirty="0" smtClean="0"/>
              <a:t> + </a:t>
            </a:r>
            <a:r>
              <a:rPr lang="cs-CZ" sz="3200" b="1" dirty="0" err="1" smtClean="0"/>
              <a:t>2</a:t>
            </a:r>
            <a:r>
              <a:rPr lang="cs-CZ" sz="3200" b="1" dirty="0" smtClean="0"/>
              <a:t> + </a:t>
            </a:r>
            <a:r>
              <a:rPr lang="cs-CZ" sz="3200" b="1" dirty="0" err="1" smtClean="0"/>
              <a:t>2</a:t>
            </a:r>
            <a:r>
              <a:rPr lang="cs-CZ" sz="3200" b="1" dirty="0" smtClean="0"/>
              <a:t> = 8</a:t>
            </a:r>
          </a:p>
          <a:p>
            <a:endParaRPr lang="cs-CZ" sz="2800" dirty="0" smtClean="0"/>
          </a:p>
          <a:p>
            <a:r>
              <a:rPr lang="cs-CZ" sz="2800" dirty="0" smtClean="0"/>
              <a:t>nebo              </a:t>
            </a:r>
            <a:r>
              <a:rPr lang="cs-CZ" sz="4400" b="1" dirty="0" smtClean="0">
                <a:solidFill>
                  <a:srgbClr val="0070C0"/>
                </a:solidFill>
              </a:rPr>
              <a:t>4 </a:t>
            </a:r>
            <a:r>
              <a:rPr lang="cs-CZ" sz="4400" b="1" dirty="0" smtClean="0">
                <a:solidFill>
                  <a:srgbClr val="0070C0"/>
                </a:solidFill>
                <a:sym typeface="Symbol"/>
              </a:rPr>
              <a:t> 2 = 8</a:t>
            </a:r>
            <a:endParaRPr lang="cs-CZ" sz="4400" b="1" dirty="0" smtClean="0">
              <a:solidFill>
                <a:srgbClr val="0070C0"/>
              </a:solidFill>
            </a:endParaRPr>
          </a:p>
          <a:p>
            <a:endParaRPr lang="cs-CZ" sz="2800" dirty="0" smtClean="0"/>
          </a:p>
          <a:p>
            <a:endParaRPr lang="cs-CZ" sz="2800" dirty="0" smtClean="0"/>
          </a:p>
        </p:txBody>
      </p:sp>
      <p:sp>
        <p:nvSpPr>
          <p:cNvPr id="12" name="TextovéPole 11"/>
          <p:cNvSpPr txBox="1"/>
          <p:nvPr/>
        </p:nvSpPr>
        <p:spPr>
          <a:xfrm>
            <a:off x="791840" y="4643933"/>
            <a:ext cx="4748095" cy="89383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  <a:latin typeface="Arial Black" pitchFamily="34" charset="0"/>
              </a:rPr>
              <a:t>Pejsci mají dohromady </a:t>
            </a:r>
          </a:p>
          <a:p>
            <a:r>
              <a:rPr lang="cs-CZ" sz="2800" b="1" dirty="0" smtClean="0">
                <a:solidFill>
                  <a:srgbClr val="002060"/>
                </a:solidFill>
                <a:latin typeface="Arial Black" pitchFamily="34" charset="0"/>
              </a:rPr>
              <a:t>8 uší.</a:t>
            </a:r>
            <a:endParaRPr lang="cs-CZ" sz="2800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43768" y="5796061"/>
            <a:ext cx="9482083" cy="11228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820000"/>
                </a:solidFill>
                <a:latin typeface="Arial Black" pitchFamily="34" charset="0"/>
              </a:rPr>
              <a:t>Psi mají různě dlouhé uši, slyší ale lépe než</a:t>
            </a:r>
          </a:p>
          <a:p>
            <a:r>
              <a:rPr lang="cs-CZ" sz="2400" b="1" dirty="0" smtClean="0">
                <a:solidFill>
                  <a:srgbClr val="820000"/>
                </a:solidFill>
                <a:latin typeface="Arial Black" pitchFamily="34" charset="0"/>
              </a:rPr>
              <a:t>lidé. Nejdelší uši mají takzvaní honiči, kteří se využívají</a:t>
            </a:r>
          </a:p>
          <a:p>
            <a:r>
              <a:rPr lang="cs-CZ" sz="2400" b="1" dirty="0" smtClean="0">
                <a:solidFill>
                  <a:srgbClr val="820000"/>
                </a:solidFill>
                <a:latin typeface="Arial Black" pitchFamily="34" charset="0"/>
              </a:rPr>
              <a:t>k lovu.</a:t>
            </a:r>
            <a:endParaRPr lang="cs-CZ" sz="2400" b="1" dirty="0">
              <a:solidFill>
                <a:srgbClr val="820000"/>
              </a:solidFill>
              <a:latin typeface="Arial Black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15776" y="6948189"/>
            <a:ext cx="9448420" cy="4358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latin typeface="Arial Black" pitchFamily="34" charset="0"/>
              </a:rPr>
              <a:t>Máte doma také pejska? Ukažte, jak má asi dlouhé uši.</a:t>
            </a:r>
            <a:endParaRPr lang="cs-CZ" sz="2400" b="1" dirty="0">
              <a:solidFill>
                <a:srgbClr val="C00000"/>
              </a:solidFill>
              <a:latin typeface="Arial Black" pitchFamily="34" charset="0"/>
            </a:endParaRPr>
          </a:p>
        </p:txBody>
      </p:sp>
      <p:pic>
        <p:nvPicPr>
          <p:cNvPr id="2053" name="Picture 5" descr="C:\Documents and Settings\Alena T\Local Settings\Temporary Internet Files\Content.IE5\W3EZQ353\MP90040161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flipH="1">
            <a:off x="8280672" y="467469"/>
            <a:ext cx="1296144" cy="1943267"/>
          </a:xfrm>
          <a:prstGeom prst="rect">
            <a:avLst/>
          </a:prstGeom>
          <a:ln w="12700">
            <a:solidFill>
              <a:srgbClr val="6F3505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054" name="Picture 6" descr="C:\Documents and Settings\Alena T\Local Settings\Temporary Internet Files\Content.IE5\B9Q09H1E\MP90040701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7344568" y="2555701"/>
            <a:ext cx="2052022" cy="1367481"/>
          </a:xfrm>
          <a:prstGeom prst="rect">
            <a:avLst/>
          </a:prstGeom>
          <a:ln w="12700">
            <a:solidFill>
              <a:srgbClr val="6F3505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056" name="Picture 8" descr="C:\Documents and Settings\Alena T\Local Settings\Temporary Internet Files\Content.IE5\76E6B0NZ\MP900444792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36656" y="4067869"/>
            <a:ext cx="1487181" cy="1951112"/>
          </a:xfrm>
          <a:prstGeom prst="rect">
            <a:avLst/>
          </a:prstGeom>
          <a:ln w="12700">
            <a:solidFill>
              <a:srgbClr val="6F3505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057" name="Picture 9" descr="C:\Documents and Settings\Alena T\Local Settings\Temporary Internet Files\Content.IE5\T7NP2DTT\MP900401615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976416" y="4067869"/>
            <a:ext cx="2022728" cy="1347959"/>
          </a:xfrm>
          <a:prstGeom prst="rect">
            <a:avLst/>
          </a:prstGeom>
          <a:ln w="12700">
            <a:solidFill>
              <a:srgbClr val="6F3505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0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4000"/>
                            </p:stCondLst>
                            <p:childTnLst>
                              <p:par>
                                <p:cTn id="31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8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  <p:bldP spid="1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800" b="1" dirty="0" smtClean="0">
                <a:solidFill>
                  <a:schemeClr val="bg2">
                    <a:lumMod val="9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Násobilka čísla 2</a:t>
            </a:r>
            <a:endParaRPr lang="cs-CZ" sz="8800" b="1" dirty="0">
              <a:solidFill>
                <a:schemeClr val="bg2">
                  <a:lumMod val="9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75816" y="1547589"/>
            <a:ext cx="4917805" cy="5896591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/>
              <a:t>        0 </a:t>
            </a:r>
            <a:r>
              <a:rPr lang="cs-CZ" b="1" dirty="0" smtClean="0">
                <a:sym typeface="Symbol"/>
              </a:rPr>
              <a:t> 2 = 0</a:t>
            </a:r>
          </a:p>
          <a:p>
            <a:pPr>
              <a:buNone/>
            </a:pPr>
            <a:r>
              <a:rPr lang="cs-CZ" b="1" dirty="0" smtClean="0">
                <a:sym typeface="Symbol"/>
              </a:rPr>
              <a:t>        1  2 = </a:t>
            </a:r>
            <a:r>
              <a:rPr lang="cs-CZ" b="1" dirty="0" err="1" smtClean="0">
                <a:sym typeface="Symbol"/>
              </a:rPr>
              <a:t>2</a:t>
            </a:r>
            <a:endParaRPr lang="cs-CZ" b="1" dirty="0" smtClean="0">
              <a:sym typeface="Symbol"/>
            </a:endParaRPr>
          </a:p>
          <a:p>
            <a:pPr>
              <a:buNone/>
            </a:pPr>
            <a:r>
              <a:rPr lang="cs-CZ" b="1" dirty="0" smtClean="0">
                <a:sym typeface="Symbol"/>
              </a:rPr>
              <a:t>        2  </a:t>
            </a:r>
            <a:r>
              <a:rPr lang="cs-CZ" b="1" dirty="0" err="1" smtClean="0">
                <a:sym typeface="Symbol"/>
              </a:rPr>
              <a:t>2</a:t>
            </a:r>
            <a:r>
              <a:rPr lang="cs-CZ" b="1" dirty="0" smtClean="0">
                <a:sym typeface="Symbol"/>
              </a:rPr>
              <a:t> = 4</a:t>
            </a:r>
          </a:p>
          <a:p>
            <a:pPr>
              <a:buNone/>
            </a:pPr>
            <a:r>
              <a:rPr lang="cs-CZ" b="1" dirty="0" smtClean="0">
                <a:sym typeface="Symbol"/>
              </a:rPr>
              <a:t>        3  2 = 6</a:t>
            </a:r>
          </a:p>
          <a:p>
            <a:pPr>
              <a:buNone/>
            </a:pPr>
            <a:r>
              <a:rPr lang="cs-CZ" b="1" dirty="0" smtClean="0">
                <a:sym typeface="Symbol"/>
              </a:rPr>
              <a:t>        4  2 = 8</a:t>
            </a:r>
          </a:p>
          <a:p>
            <a:pPr>
              <a:buNone/>
            </a:pPr>
            <a:r>
              <a:rPr lang="cs-CZ" b="1" dirty="0" smtClean="0">
                <a:sym typeface="Symbol"/>
              </a:rPr>
              <a:t>        5  2 = 10</a:t>
            </a:r>
          </a:p>
          <a:p>
            <a:pPr>
              <a:buNone/>
            </a:pPr>
            <a:r>
              <a:rPr lang="cs-CZ" b="1" dirty="0" smtClean="0">
                <a:sym typeface="Symbol"/>
              </a:rPr>
              <a:t>        6  2 = 12</a:t>
            </a:r>
          </a:p>
          <a:p>
            <a:pPr>
              <a:buNone/>
            </a:pPr>
            <a:r>
              <a:rPr lang="cs-CZ" b="1" dirty="0" smtClean="0">
                <a:sym typeface="Symbol"/>
              </a:rPr>
              <a:t>        7  2 = 14</a:t>
            </a:r>
          </a:p>
          <a:p>
            <a:pPr>
              <a:buNone/>
            </a:pPr>
            <a:r>
              <a:rPr lang="cs-CZ" b="1" dirty="0" smtClean="0">
                <a:sym typeface="Symbol"/>
              </a:rPr>
              <a:t>        8  2 = 16</a:t>
            </a:r>
          </a:p>
          <a:p>
            <a:pPr>
              <a:buNone/>
            </a:pPr>
            <a:r>
              <a:rPr lang="cs-CZ" b="1" dirty="0" smtClean="0">
                <a:sym typeface="Symbol"/>
              </a:rPr>
              <a:t>        9  2 = 18</a:t>
            </a:r>
          </a:p>
          <a:p>
            <a:pPr>
              <a:buNone/>
            </a:pPr>
            <a:r>
              <a:rPr lang="cs-CZ" b="1" dirty="0" smtClean="0">
                <a:sym typeface="Symbol"/>
              </a:rPr>
              <a:t>      10  2 = 20</a:t>
            </a:r>
          </a:p>
          <a:p>
            <a:endParaRPr lang="cs-CZ" dirty="0" smtClean="0">
              <a:sym typeface="Symbol"/>
            </a:endParaRPr>
          </a:p>
          <a:p>
            <a:endParaRPr lang="cs-CZ" dirty="0" smtClean="0">
              <a:sym typeface="Symbol"/>
            </a:endParaRPr>
          </a:p>
          <a:p>
            <a:endParaRPr lang="cs-CZ" dirty="0" smtClean="0">
              <a:sym typeface="Symbol"/>
            </a:endParaRP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816176" y="1619597"/>
            <a:ext cx="5781901" cy="5500013"/>
          </a:xfrm>
        </p:spPr>
        <p:txBody>
          <a:bodyPr>
            <a:normAutofit lnSpcReduction="10000"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  </a:t>
            </a:r>
            <a:r>
              <a:rPr lang="cs-CZ" sz="8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 </a:t>
            </a:r>
            <a:r>
              <a:rPr lang="cs-CZ" sz="8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Symbol"/>
              </a:rPr>
              <a:t> 2 = 10</a:t>
            </a:r>
            <a:endParaRPr lang="cs-CZ" sz="80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104208" y="2483693"/>
            <a:ext cx="1518364" cy="6075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činitel</a:t>
            </a:r>
            <a:endParaRPr lang="cs-CZ" sz="3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832400" y="2483693"/>
            <a:ext cx="1518364" cy="6075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činitel</a:t>
            </a:r>
            <a:endParaRPr lang="cs-CZ" sz="36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760392" y="5796061"/>
            <a:ext cx="4134465" cy="6075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součin (násobení)</a:t>
            </a:r>
            <a:endParaRPr lang="cs-CZ" sz="3600" b="1" dirty="0"/>
          </a:p>
        </p:txBody>
      </p:sp>
      <p:cxnSp>
        <p:nvCxnSpPr>
          <p:cNvPr id="9" name="Přímá spojovací šipka 8"/>
          <p:cNvCxnSpPr/>
          <p:nvPr/>
        </p:nvCxnSpPr>
        <p:spPr>
          <a:xfrm flipH="1">
            <a:off x="4752280" y="2987749"/>
            <a:ext cx="360040" cy="936104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 flipH="1">
            <a:off x="6192440" y="2987749"/>
            <a:ext cx="216024" cy="936104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flipV="1">
            <a:off x="6408464" y="4931965"/>
            <a:ext cx="1368152" cy="936104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7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2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287784" y="251445"/>
          <a:ext cx="9505056" cy="7040880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2376264"/>
                <a:gridCol w="2376264"/>
                <a:gridCol w="2376264"/>
                <a:gridCol w="2376264"/>
              </a:tblGrid>
              <a:tr h="1081698">
                <a:tc gridSpan="4">
                  <a:txBody>
                    <a:bodyPr/>
                    <a:lstStyle/>
                    <a:p>
                      <a:pPr algn="ctr"/>
                      <a:r>
                        <a:rPr lang="cs-CZ" sz="5400" dirty="0" smtClean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Vypočítej</a:t>
                      </a:r>
                      <a:r>
                        <a:rPr lang="cs-CZ" sz="6600" dirty="0" smtClean="0"/>
                        <a:t>  </a:t>
                      </a:r>
                      <a:r>
                        <a:rPr lang="cs-CZ" sz="3600" dirty="0" smtClean="0"/>
                        <a:t>       </a:t>
                      </a:r>
                      <a:endParaRPr lang="cs-CZ" sz="3600" dirty="0"/>
                    </a:p>
                  </a:txBody>
                  <a:tcPr>
                    <a:solidFill>
                      <a:srgbClr val="6F3505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sz="36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sz="36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081698">
                <a:tc>
                  <a:txBody>
                    <a:bodyPr/>
                    <a:lstStyle/>
                    <a:p>
                      <a:pPr marL="0" marR="0" indent="0" algn="ctr" defTabSz="1007525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b="1" dirty="0" smtClean="0">
                          <a:solidFill>
                            <a:srgbClr val="6F3505"/>
                          </a:solidFill>
                          <a:latin typeface="Arial Black" pitchFamily="34" charset="0"/>
                        </a:rPr>
                        <a:t>7 </a:t>
                      </a:r>
                      <a:r>
                        <a:rPr lang="cs-CZ" sz="3600" b="1" dirty="0" smtClean="0">
                          <a:solidFill>
                            <a:srgbClr val="6F3505"/>
                          </a:solidFill>
                          <a:latin typeface="Arial Black" pitchFamily="34" charset="0"/>
                          <a:sym typeface="Symbol"/>
                        </a:rPr>
                        <a:t> 2 =</a:t>
                      </a:r>
                      <a:endParaRPr lang="cs-CZ" sz="3600" b="1" dirty="0" smtClean="0">
                        <a:solidFill>
                          <a:srgbClr val="6F3505"/>
                        </a:solidFill>
                        <a:latin typeface="Arial Black" pitchFamily="34" charset="0"/>
                      </a:endParaRPr>
                    </a:p>
                    <a:p>
                      <a:pPr algn="ctr"/>
                      <a:endParaRPr lang="cs-CZ" sz="3600" b="1" dirty="0">
                        <a:solidFill>
                          <a:srgbClr val="6F3505"/>
                        </a:solidFill>
                        <a:latin typeface="Arial Black" pitchFamily="34" charset="0"/>
                      </a:endParaRPr>
                    </a:p>
                  </a:txBody>
                  <a:tcPr>
                    <a:solidFill>
                      <a:schemeClr val="bg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>
                          <a:solidFill>
                            <a:srgbClr val="820000"/>
                          </a:solidFill>
                          <a:latin typeface="Arial Black" pitchFamily="34" charset="0"/>
                        </a:rPr>
                        <a:t>14</a:t>
                      </a:r>
                      <a:endParaRPr lang="cs-CZ" sz="5400" b="1" dirty="0">
                        <a:solidFill>
                          <a:srgbClr val="820000"/>
                        </a:solidFill>
                        <a:latin typeface="Arial Black" pitchFamily="34" charset="0"/>
                      </a:endParaRPr>
                    </a:p>
                  </a:txBody>
                  <a:tcPr>
                    <a:solidFill>
                      <a:schemeClr val="bg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1007525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dirty="0" smtClean="0">
                          <a:solidFill>
                            <a:srgbClr val="6F3505"/>
                          </a:solidFill>
                          <a:effectLst/>
                          <a:latin typeface="Arial Black" pitchFamily="34" charset="0"/>
                        </a:rPr>
                        <a:t>10 </a:t>
                      </a:r>
                      <a:r>
                        <a:rPr lang="cs-CZ" sz="3600" dirty="0" smtClean="0">
                          <a:solidFill>
                            <a:srgbClr val="6F3505"/>
                          </a:solidFill>
                          <a:effectLst/>
                          <a:latin typeface="Arial Black" pitchFamily="34" charset="0"/>
                          <a:sym typeface="Symbol"/>
                        </a:rPr>
                        <a:t> 2 =</a:t>
                      </a:r>
                      <a:endParaRPr lang="cs-CZ" sz="3600" dirty="0" smtClean="0">
                        <a:solidFill>
                          <a:srgbClr val="6F3505"/>
                        </a:solidFill>
                        <a:effectLst/>
                        <a:latin typeface="Arial Black" pitchFamily="34" charset="0"/>
                      </a:endParaRPr>
                    </a:p>
                    <a:p>
                      <a:pPr algn="ctr"/>
                      <a:endParaRPr lang="cs-CZ" sz="3600" b="1" dirty="0">
                        <a:solidFill>
                          <a:srgbClr val="6F3505"/>
                        </a:solidFill>
                        <a:effectLst/>
                        <a:latin typeface="Arial Black" pitchFamily="34" charset="0"/>
                      </a:endParaRPr>
                    </a:p>
                  </a:txBody>
                  <a:tcPr>
                    <a:solidFill>
                      <a:schemeClr val="bg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dirty="0" smtClean="0">
                          <a:solidFill>
                            <a:srgbClr val="820000"/>
                          </a:solidFill>
                          <a:latin typeface="Arial Black" pitchFamily="34" charset="0"/>
                        </a:rPr>
                        <a:t>20</a:t>
                      </a:r>
                      <a:endParaRPr lang="cs-CZ" sz="5400" b="1" dirty="0">
                        <a:solidFill>
                          <a:srgbClr val="820000"/>
                        </a:solidFill>
                        <a:latin typeface="Arial Black" pitchFamily="34" charset="0"/>
                      </a:endParaRPr>
                    </a:p>
                  </a:txBody>
                  <a:tcPr>
                    <a:solidFill>
                      <a:schemeClr val="bg1">
                        <a:lumMod val="65000"/>
                      </a:schemeClr>
                    </a:solidFill>
                  </a:tcPr>
                </a:tc>
              </a:tr>
              <a:tr h="1081698">
                <a:tc>
                  <a:txBody>
                    <a:bodyPr/>
                    <a:lstStyle/>
                    <a:p>
                      <a:pPr marL="0" marR="0" indent="0" algn="ctr" defTabSz="1007525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b="1" dirty="0" smtClean="0">
                          <a:solidFill>
                            <a:srgbClr val="6F3505"/>
                          </a:solidFill>
                          <a:latin typeface="Arial Black" pitchFamily="34" charset="0"/>
                          <a:sym typeface="Symbol"/>
                        </a:rPr>
                        <a:t>1</a:t>
                      </a:r>
                      <a:r>
                        <a:rPr lang="cs-CZ" sz="3600" b="1" baseline="0" dirty="0" smtClean="0">
                          <a:solidFill>
                            <a:srgbClr val="6F3505"/>
                          </a:solidFill>
                          <a:latin typeface="Arial Black" pitchFamily="34" charset="0"/>
                          <a:sym typeface="Symbol"/>
                        </a:rPr>
                        <a:t> </a:t>
                      </a:r>
                      <a:r>
                        <a:rPr lang="cs-CZ" sz="3600" b="1" dirty="0" smtClean="0">
                          <a:solidFill>
                            <a:srgbClr val="6F3505"/>
                          </a:solidFill>
                          <a:latin typeface="Arial Black" pitchFamily="34" charset="0"/>
                          <a:sym typeface="Symbol"/>
                        </a:rPr>
                        <a:t> 2 =</a:t>
                      </a:r>
                      <a:endParaRPr lang="cs-CZ" sz="3600" b="1" dirty="0" smtClean="0">
                        <a:solidFill>
                          <a:srgbClr val="6F3505"/>
                        </a:solidFill>
                        <a:latin typeface="Arial Black" pitchFamily="34" charset="0"/>
                      </a:endParaRPr>
                    </a:p>
                    <a:p>
                      <a:pPr algn="ctr"/>
                      <a:endParaRPr lang="cs-CZ" sz="3600" b="1" dirty="0">
                        <a:solidFill>
                          <a:srgbClr val="6F3505"/>
                        </a:solidFill>
                        <a:latin typeface="Arial Black" pitchFamily="34" charset="0"/>
                      </a:endParaRPr>
                    </a:p>
                  </a:txBody>
                  <a:tcPr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>
                          <a:solidFill>
                            <a:srgbClr val="820000"/>
                          </a:solidFill>
                          <a:latin typeface="Arial Black" pitchFamily="34" charset="0"/>
                        </a:rPr>
                        <a:t>2</a:t>
                      </a:r>
                      <a:endParaRPr lang="cs-CZ" sz="5400" b="1" dirty="0">
                        <a:solidFill>
                          <a:srgbClr val="820000"/>
                        </a:solidFill>
                        <a:latin typeface="Arial Black" pitchFamily="34" charset="0"/>
                      </a:endParaRPr>
                    </a:p>
                  </a:txBody>
                  <a:tcPr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1007525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dirty="0" smtClean="0">
                          <a:solidFill>
                            <a:srgbClr val="6F3505"/>
                          </a:solidFill>
                          <a:effectLst/>
                          <a:latin typeface="Arial Black" pitchFamily="34" charset="0"/>
                        </a:rPr>
                        <a:t>6 </a:t>
                      </a:r>
                      <a:r>
                        <a:rPr lang="cs-CZ" sz="3600" dirty="0" smtClean="0">
                          <a:solidFill>
                            <a:srgbClr val="6F3505"/>
                          </a:solidFill>
                          <a:effectLst/>
                          <a:latin typeface="Arial Black" pitchFamily="34" charset="0"/>
                          <a:sym typeface="Symbol"/>
                        </a:rPr>
                        <a:t> 2 =</a:t>
                      </a:r>
                      <a:endParaRPr lang="cs-CZ" sz="3600" dirty="0" smtClean="0">
                        <a:solidFill>
                          <a:srgbClr val="6F3505"/>
                        </a:solidFill>
                        <a:effectLst/>
                        <a:latin typeface="Arial Black" pitchFamily="34" charset="0"/>
                      </a:endParaRPr>
                    </a:p>
                    <a:p>
                      <a:pPr algn="ctr"/>
                      <a:endParaRPr lang="cs-CZ" sz="3600" b="1" dirty="0">
                        <a:solidFill>
                          <a:srgbClr val="6F3505"/>
                        </a:solidFill>
                        <a:effectLst/>
                        <a:latin typeface="Arial Black" pitchFamily="34" charset="0"/>
                      </a:endParaRPr>
                    </a:p>
                  </a:txBody>
                  <a:tcPr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dirty="0" smtClean="0">
                          <a:solidFill>
                            <a:srgbClr val="820000"/>
                          </a:solidFill>
                          <a:latin typeface="Arial Black" pitchFamily="34" charset="0"/>
                        </a:rPr>
                        <a:t>12</a:t>
                      </a:r>
                      <a:endParaRPr lang="cs-CZ" sz="5400" b="1" dirty="0">
                        <a:solidFill>
                          <a:srgbClr val="820000"/>
                        </a:solidFill>
                        <a:latin typeface="Arial Black" pitchFamily="34" charset="0"/>
                      </a:endParaRPr>
                    </a:p>
                  </a:txBody>
                  <a:tcPr>
                    <a:solidFill>
                      <a:schemeClr val="bg1">
                        <a:lumMod val="50000"/>
                      </a:schemeClr>
                    </a:solidFill>
                  </a:tcPr>
                </a:tc>
              </a:tr>
              <a:tr h="1081698">
                <a:tc>
                  <a:txBody>
                    <a:bodyPr/>
                    <a:lstStyle/>
                    <a:p>
                      <a:pPr marL="0" marR="0" indent="0" algn="ctr" defTabSz="1007525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b="1" dirty="0" smtClean="0">
                          <a:solidFill>
                            <a:srgbClr val="6F3505"/>
                          </a:solidFill>
                          <a:latin typeface="Arial Black" pitchFamily="34" charset="0"/>
                        </a:rPr>
                        <a:t>3 </a:t>
                      </a:r>
                      <a:r>
                        <a:rPr lang="cs-CZ" sz="3600" b="1" dirty="0" smtClean="0">
                          <a:solidFill>
                            <a:srgbClr val="6F3505"/>
                          </a:solidFill>
                          <a:latin typeface="Arial Black" pitchFamily="34" charset="0"/>
                          <a:sym typeface="Symbol"/>
                        </a:rPr>
                        <a:t> 2 =</a:t>
                      </a:r>
                      <a:endParaRPr lang="cs-CZ" sz="3600" b="1" dirty="0" smtClean="0">
                        <a:solidFill>
                          <a:srgbClr val="6F3505"/>
                        </a:solidFill>
                        <a:latin typeface="Arial Black" pitchFamily="34" charset="0"/>
                      </a:endParaRPr>
                    </a:p>
                    <a:p>
                      <a:pPr algn="ctr"/>
                      <a:endParaRPr lang="cs-CZ" sz="3600" b="1" dirty="0">
                        <a:solidFill>
                          <a:srgbClr val="6F3505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>
                          <a:solidFill>
                            <a:srgbClr val="820000"/>
                          </a:solidFill>
                          <a:latin typeface="Arial Black" pitchFamily="34" charset="0"/>
                        </a:rPr>
                        <a:t>6</a:t>
                      </a:r>
                      <a:endParaRPr lang="cs-CZ" sz="5400" b="1" dirty="0">
                        <a:solidFill>
                          <a:srgbClr val="820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1007525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dirty="0" smtClean="0">
                          <a:solidFill>
                            <a:srgbClr val="6F3505"/>
                          </a:solidFill>
                          <a:effectLst/>
                          <a:latin typeface="Arial Black" pitchFamily="34" charset="0"/>
                        </a:rPr>
                        <a:t>2 </a:t>
                      </a:r>
                      <a:r>
                        <a:rPr lang="cs-CZ" sz="3600" dirty="0" smtClean="0">
                          <a:solidFill>
                            <a:srgbClr val="6F3505"/>
                          </a:solidFill>
                          <a:effectLst/>
                          <a:latin typeface="Arial Black" pitchFamily="34" charset="0"/>
                          <a:sym typeface="Symbol"/>
                        </a:rPr>
                        <a:t> </a:t>
                      </a:r>
                      <a:r>
                        <a:rPr lang="cs-CZ" sz="3600" dirty="0" err="1" smtClean="0">
                          <a:solidFill>
                            <a:srgbClr val="6F3505"/>
                          </a:solidFill>
                          <a:effectLst/>
                          <a:latin typeface="Arial Black" pitchFamily="34" charset="0"/>
                          <a:sym typeface="Symbol"/>
                        </a:rPr>
                        <a:t>2</a:t>
                      </a:r>
                      <a:r>
                        <a:rPr lang="cs-CZ" sz="3600" dirty="0" smtClean="0">
                          <a:solidFill>
                            <a:srgbClr val="6F3505"/>
                          </a:solidFill>
                          <a:effectLst/>
                          <a:latin typeface="Arial Black" pitchFamily="34" charset="0"/>
                          <a:sym typeface="Symbol"/>
                        </a:rPr>
                        <a:t> =</a:t>
                      </a:r>
                      <a:endParaRPr lang="cs-CZ" sz="3600" dirty="0" smtClean="0">
                        <a:solidFill>
                          <a:srgbClr val="6F3505"/>
                        </a:solidFill>
                        <a:effectLst/>
                        <a:latin typeface="Arial Black" pitchFamily="34" charset="0"/>
                      </a:endParaRPr>
                    </a:p>
                    <a:p>
                      <a:pPr algn="ctr"/>
                      <a:endParaRPr lang="cs-CZ" sz="3600" b="1" dirty="0">
                        <a:solidFill>
                          <a:srgbClr val="6F3505"/>
                        </a:solidFill>
                        <a:effectLst/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dirty="0" smtClean="0">
                          <a:solidFill>
                            <a:srgbClr val="820000"/>
                          </a:solidFill>
                          <a:latin typeface="Arial Black" pitchFamily="34" charset="0"/>
                        </a:rPr>
                        <a:t>4</a:t>
                      </a:r>
                      <a:endParaRPr lang="cs-CZ" sz="5400" b="1" dirty="0">
                        <a:solidFill>
                          <a:srgbClr val="820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</a:tr>
              <a:tr h="1081698">
                <a:tc>
                  <a:txBody>
                    <a:bodyPr/>
                    <a:lstStyle/>
                    <a:p>
                      <a:pPr marL="0" marR="0" indent="0" algn="ctr" defTabSz="1007525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b="1" dirty="0" smtClean="0">
                          <a:solidFill>
                            <a:srgbClr val="6F3505"/>
                          </a:solidFill>
                          <a:latin typeface="Arial Black" pitchFamily="34" charset="0"/>
                        </a:rPr>
                        <a:t>9 </a:t>
                      </a:r>
                      <a:r>
                        <a:rPr lang="cs-CZ" sz="3600" b="1" dirty="0" smtClean="0">
                          <a:solidFill>
                            <a:srgbClr val="6F3505"/>
                          </a:solidFill>
                          <a:latin typeface="Arial Black" pitchFamily="34" charset="0"/>
                          <a:sym typeface="Symbol"/>
                        </a:rPr>
                        <a:t> 2 =</a:t>
                      </a:r>
                      <a:endParaRPr lang="cs-CZ" sz="3600" b="1" dirty="0" smtClean="0">
                        <a:solidFill>
                          <a:srgbClr val="6F3505"/>
                        </a:solidFill>
                        <a:latin typeface="Arial Black" pitchFamily="34" charset="0"/>
                      </a:endParaRPr>
                    </a:p>
                    <a:p>
                      <a:pPr algn="ctr"/>
                      <a:endParaRPr lang="cs-CZ" sz="3600" b="1" dirty="0">
                        <a:solidFill>
                          <a:srgbClr val="6F3505"/>
                        </a:solidFill>
                        <a:latin typeface="Arial Black" pitchFamily="34" charset="0"/>
                      </a:endParaRPr>
                    </a:p>
                  </a:txBody>
                  <a:tcPr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>
                          <a:solidFill>
                            <a:srgbClr val="820000"/>
                          </a:solidFill>
                          <a:latin typeface="Arial Black" pitchFamily="34" charset="0"/>
                        </a:rPr>
                        <a:t>18</a:t>
                      </a:r>
                      <a:endParaRPr lang="cs-CZ" sz="5400" b="1" dirty="0">
                        <a:solidFill>
                          <a:srgbClr val="820000"/>
                        </a:solidFill>
                        <a:latin typeface="Arial Black" pitchFamily="34" charset="0"/>
                      </a:endParaRPr>
                    </a:p>
                  </a:txBody>
                  <a:tcPr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1007525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dirty="0" smtClean="0">
                          <a:solidFill>
                            <a:srgbClr val="6F3505"/>
                          </a:solidFill>
                          <a:effectLst/>
                          <a:latin typeface="Arial Black" pitchFamily="34" charset="0"/>
                          <a:sym typeface="Symbol"/>
                        </a:rPr>
                        <a:t>5</a:t>
                      </a:r>
                      <a:r>
                        <a:rPr lang="cs-CZ" sz="3600" baseline="0" dirty="0" smtClean="0">
                          <a:solidFill>
                            <a:srgbClr val="6F3505"/>
                          </a:solidFill>
                          <a:effectLst/>
                          <a:latin typeface="Arial Black" pitchFamily="34" charset="0"/>
                          <a:sym typeface="Symbol"/>
                        </a:rPr>
                        <a:t> </a:t>
                      </a:r>
                      <a:r>
                        <a:rPr lang="cs-CZ" sz="3600" dirty="0" smtClean="0">
                          <a:solidFill>
                            <a:srgbClr val="6F3505"/>
                          </a:solidFill>
                          <a:effectLst/>
                          <a:latin typeface="Arial Black" pitchFamily="34" charset="0"/>
                          <a:sym typeface="Symbol"/>
                        </a:rPr>
                        <a:t> 2 =</a:t>
                      </a:r>
                      <a:endParaRPr lang="cs-CZ" sz="3600" dirty="0" smtClean="0">
                        <a:solidFill>
                          <a:srgbClr val="6F3505"/>
                        </a:solidFill>
                        <a:effectLst/>
                        <a:latin typeface="Arial Black" pitchFamily="34" charset="0"/>
                      </a:endParaRPr>
                    </a:p>
                    <a:p>
                      <a:pPr algn="ctr"/>
                      <a:endParaRPr lang="cs-CZ" sz="3600" b="1" dirty="0">
                        <a:solidFill>
                          <a:srgbClr val="6F3505"/>
                        </a:solidFill>
                        <a:effectLst/>
                        <a:latin typeface="Arial Black" pitchFamily="34" charset="0"/>
                      </a:endParaRPr>
                    </a:p>
                  </a:txBody>
                  <a:tcPr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dirty="0" smtClean="0">
                          <a:solidFill>
                            <a:srgbClr val="820000"/>
                          </a:solidFill>
                          <a:latin typeface="Arial Black" pitchFamily="34" charset="0"/>
                        </a:rPr>
                        <a:t>10</a:t>
                      </a:r>
                      <a:endParaRPr lang="cs-CZ" sz="5400" b="1" dirty="0">
                        <a:solidFill>
                          <a:srgbClr val="820000"/>
                        </a:solidFill>
                        <a:latin typeface="Arial Black" pitchFamily="34" charset="0"/>
                      </a:endParaRPr>
                    </a:p>
                  </a:txBody>
                  <a:tcPr>
                    <a:solidFill>
                      <a:schemeClr val="bg1">
                        <a:lumMod val="50000"/>
                      </a:schemeClr>
                    </a:solidFill>
                  </a:tcPr>
                </a:tc>
              </a:tr>
              <a:tr h="1081698">
                <a:tc>
                  <a:txBody>
                    <a:bodyPr/>
                    <a:lstStyle/>
                    <a:p>
                      <a:pPr marL="0" marR="0" indent="0" algn="ctr" defTabSz="1007525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b="1" dirty="0" smtClean="0">
                          <a:solidFill>
                            <a:srgbClr val="6F3505"/>
                          </a:solidFill>
                          <a:latin typeface="Arial Black" pitchFamily="34" charset="0"/>
                        </a:rPr>
                        <a:t>4 </a:t>
                      </a:r>
                      <a:r>
                        <a:rPr lang="cs-CZ" sz="3600" b="1" dirty="0" smtClean="0">
                          <a:solidFill>
                            <a:srgbClr val="6F3505"/>
                          </a:solidFill>
                          <a:latin typeface="Arial Black" pitchFamily="34" charset="0"/>
                          <a:sym typeface="Symbol"/>
                        </a:rPr>
                        <a:t> 2 =</a:t>
                      </a:r>
                      <a:endParaRPr lang="cs-CZ" sz="3600" b="1" dirty="0" smtClean="0">
                        <a:solidFill>
                          <a:srgbClr val="6F3505"/>
                        </a:solidFill>
                        <a:latin typeface="Arial Black" pitchFamily="34" charset="0"/>
                      </a:endParaRPr>
                    </a:p>
                    <a:p>
                      <a:pPr algn="ctr"/>
                      <a:endParaRPr lang="cs-CZ" sz="3600" b="1" dirty="0">
                        <a:solidFill>
                          <a:srgbClr val="6F3505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>
                          <a:solidFill>
                            <a:srgbClr val="820000"/>
                          </a:solidFill>
                          <a:latin typeface="Arial Black" pitchFamily="34" charset="0"/>
                        </a:rPr>
                        <a:t>8</a:t>
                      </a:r>
                      <a:endParaRPr lang="cs-CZ" sz="5400" b="1" dirty="0">
                        <a:solidFill>
                          <a:srgbClr val="820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1007525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dirty="0" smtClean="0">
                          <a:solidFill>
                            <a:srgbClr val="6F3505"/>
                          </a:solidFill>
                          <a:effectLst/>
                          <a:latin typeface="Arial Black" pitchFamily="34" charset="0"/>
                        </a:rPr>
                        <a:t>0 </a:t>
                      </a:r>
                      <a:r>
                        <a:rPr lang="cs-CZ" sz="3600" dirty="0" smtClean="0">
                          <a:solidFill>
                            <a:srgbClr val="6F3505"/>
                          </a:solidFill>
                          <a:effectLst/>
                          <a:latin typeface="Arial Black" pitchFamily="34" charset="0"/>
                          <a:sym typeface="Symbol"/>
                        </a:rPr>
                        <a:t> 2 =</a:t>
                      </a:r>
                      <a:endParaRPr lang="cs-CZ" sz="3600" dirty="0" smtClean="0">
                        <a:solidFill>
                          <a:srgbClr val="6F3505"/>
                        </a:solidFill>
                        <a:effectLst/>
                        <a:latin typeface="Arial Black" pitchFamily="34" charset="0"/>
                      </a:endParaRPr>
                    </a:p>
                    <a:p>
                      <a:pPr algn="ctr"/>
                      <a:endParaRPr lang="cs-CZ" sz="3600" b="1" dirty="0">
                        <a:solidFill>
                          <a:srgbClr val="6F3505"/>
                        </a:solidFill>
                        <a:effectLst/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dirty="0" smtClean="0">
                          <a:solidFill>
                            <a:srgbClr val="820000"/>
                          </a:solidFill>
                          <a:latin typeface="Arial Black" pitchFamily="34" charset="0"/>
                        </a:rPr>
                        <a:t>0</a:t>
                      </a:r>
                      <a:endParaRPr lang="cs-CZ" sz="5400" b="1" dirty="0">
                        <a:solidFill>
                          <a:srgbClr val="820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pSp>
        <p:nvGrpSpPr>
          <p:cNvPr id="16" name="Skupina 15"/>
          <p:cNvGrpSpPr/>
          <p:nvPr/>
        </p:nvGrpSpPr>
        <p:grpSpPr>
          <a:xfrm>
            <a:off x="2664048" y="1331565"/>
            <a:ext cx="2376264" cy="1224136"/>
            <a:chOff x="3168104" y="5219997"/>
            <a:chExt cx="2376264" cy="1224136"/>
          </a:xfrm>
        </p:grpSpPr>
        <p:sp>
          <p:nvSpPr>
            <p:cNvPr id="17" name="Obdélník 16"/>
            <p:cNvSpPr/>
            <p:nvPr/>
          </p:nvSpPr>
          <p:spPr>
            <a:xfrm>
              <a:off x="3168104" y="5219997"/>
              <a:ext cx="2376264" cy="1224136"/>
            </a:xfrm>
            <a:prstGeom prst="rect">
              <a:avLst/>
            </a:prstGeom>
            <a:solidFill>
              <a:schemeClr val="accent1">
                <a:lumMod val="75000"/>
              </a:schemeClr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8" name="Picture 3" descr="C:\Documents and Settings\Alena T\Local Settings\Temporary Internet Files\Content.IE5\76E6B0NZ\MC900446504[1].wmf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3960192" y="5436021"/>
              <a:ext cx="806832" cy="862521"/>
            </a:xfrm>
            <a:prstGeom prst="rect">
              <a:avLst/>
            </a:prstGeom>
            <a:noFill/>
          </p:spPr>
        </p:pic>
      </p:grpSp>
      <p:grpSp>
        <p:nvGrpSpPr>
          <p:cNvPr id="19" name="Skupina 18"/>
          <p:cNvGrpSpPr/>
          <p:nvPr/>
        </p:nvGrpSpPr>
        <p:grpSpPr>
          <a:xfrm>
            <a:off x="2664048" y="2555701"/>
            <a:ext cx="2376264" cy="1224136"/>
            <a:chOff x="3168104" y="5219997"/>
            <a:chExt cx="2376264" cy="1224136"/>
          </a:xfrm>
        </p:grpSpPr>
        <p:sp>
          <p:nvSpPr>
            <p:cNvPr id="20" name="Obdélník 19"/>
            <p:cNvSpPr/>
            <p:nvPr/>
          </p:nvSpPr>
          <p:spPr>
            <a:xfrm>
              <a:off x="3168104" y="5219997"/>
              <a:ext cx="2376264" cy="1224136"/>
            </a:xfrm>
            <a:prstGeom prst="rect">
              <a:avLst/>
            </a:prstGeom>
            <a:solidFill>
              <a:schemeClr val="accent1">
                <a:lumMod val="75000"/>
              </a:schemeClr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1" name="Picture 3" descr="C:\Documents and Settings\Alena T\Local Settings\Temporary Internet Files\Content.IE5\76E6B0NZ\MC900446504[1].wmf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3960192" y="5436021"/>
              <a:ext cx="806832" cy="862521"/>
            </a:xfrm>
            <a:prstGeom prst="rect">
              <a:avLst/>
            </a:prstGeom>
            <a:noFill/>
          </p:spPr>
        </p:pic>
      </p:grpSp>
      <p:grpSp>
        <p:nvGrpSpPr>
          <p:cNvPr id="22" name="Skupina 21"/>
          <p:cNvGrpSpPr/>
          <p:nvPr/>
        </p:nvGrpSpPr>
        <p:grpSpPr>
          <a:xfrm>
            <a:off x="2664048" y="3707829"/>
            <a:ext cx="2376264" cy="1224136"/>
            <a:chOff x="3168104" y="5219997"/>
            <a:chExt cx="2376264" cy="1224136"/>
          </a:xfrm>
        </p:grpSpPr>
        <p:sp>
          <p:nvSpPr>
            <p:cNvPr id="23" name="Obdélník 22"/>
            <p:cNvSpPr/>
            <p:nvPr/>
          </p:nvSpPr>
          <p:spPr>
            <a:xfrm>
              <a:off x="3168104" y="5219997"/>
              <a:ext cx="2376264" cy="1224136"/>
            </a:xfrm>
            <a:prstGeom prst="rect">
              <a:avLst/>
            </a:prstGeom>
            <a:solidFill>
              <a:schemeClr val="accent1">
                <a:lumMod val="75000"/>
              </a:schemeClr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4" name="Picture 3" descr="C:\Documents and Settings\Alena T\Local Settings\Temporary Internet Files\Content.IE5\76E6B0NZ\MC900446504[1].wmf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3960192" y="5436021"/>
              <a:ext cx="806832" cy="862521"/>
            </a:xfrm>
            <a:prstGeom prst="rect">
              <a:avLst/>
            </a:prstGeom>
            <a:noFill/>
          </p:spPr>
        </p:pic>
      </p:grpSp>
      <p:grpSp>
        <p:nvGrpSpPr>
          <p:cNvPr id="25" name="Skupina 24"/>
          <p:cNvGrpSpPr/>
          <p:nvPr/>
        </p:nvGrpSpPr>
        <p:grpSpPr>
          <a:xfrm>
            <a:off x="7416576" y="1331565"/>
            <a:ext cx="2376264" cy="1224136"/>
            <a:chOff x="3168104" y="5219997"/>
            <a:chExt cx="2376264" cy="1224136"/>
          </a:xfrm>
        </p:grpSpPr>
        <p:sp>
          <p:nvSpPr>
            <p:cNvPr id="26" name="Obdélník 25"/>
            <p:cNvSpPr/>
            <p:nvPr/>
          </p:nvSpPr>
          <p:spPr>
            <a:xfrm>
              <a:off x="3168104" y="5219997"/>
              <a:ext cx="2376264" cy="1224136"/>
            </a:xfrm>
            <a:prstGeom prst="rect">
              <a:avLst/>
            </a:prstGeom>
            <a:solidFill>
              <a:schemeClr val="accent1">
                <a:lumMod val="75000"/>
              </a:schemeClr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7" name="Picture 3" descr="C:\Documents and Settings\Alena T\Local Settings\Temporary Internet Files\Content.IE5\76E6B0NZ\MC900446504[1].wmf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3960192" y="5436021"/>
              <a:ext cx="806832" cy="862521"/>
            </a:xfrm>
            <a:prstGeom prst="rect">
              <a:avLst/>
            </a:prstGeom>
            <a:noFill/>
          </p:spPr>
        </p:pic>
      </p:grpSp>
      <p:grpSp>
        <p:nvGrpSpPr>
          <p:cNvPr id="28" name="Skupina 27"/>
          <p:cNvGrpSpPr/>
          <p:nvPr/>
        </p:nvGrpSpPr>
        <p:grpSpPr>
          <a:xfrm>
            <a:off x="7416576" y="2483693"/>
            <a:ext cx="2376264" cy="1224136"/>
            <a:chOff x="3168104" y="5219997"/>
            <a:chExt cx="2376264" cy="1224136"/>
          </a:xfrm>
        </p:grpSpPr>
        <p:sp>
          <p:nvSpPr>
            <p:cNvPr id="29" name="Obdélník 28"/>
            <p:cNvSpPr/>
            <p:nvPr/>
          </p:nvSpPr>
          <p:spPr>
            <a:xfrm>
              <a:off x="3168104" y="5219997"/>
              <a:ext cx="2376264" cy="1224136"/>
            </a:xfrm>
            <a:prstGeom prst="rect">
              <a:avLst/>
            </a:prstGeom>
            <a:solidFill>
              <a:schemeClr val="accent1">
                <a:lumMod val="75000"/>
              </a:schemeClr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0" name="Picture 3" descr="C:\Documents and Settings\Alena T\Local Settings\Temporary Internet Files\Content.IE5\76E6B0NZ\MC900446504[1].wmf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3960192" y="5436021"/>
              <a:ext cx="806832" cy="862521"/>
            </a:xfrm>
            <a:prstGeom prst="rect">
              <a:avLst/>
            </a:prstGeom>
            <a:noFill/>
          </p:spPr>
        </p:pic>
      </p:grpSp>
      <p:grpSp>
        <p:nvGrpSpPr>
          <p:cNvPr id="31" name="Skupina 30"/>
          <p:cNvGrpSpPr/>
          <p:nvPr/>
        </p:nvGrpSpPr>
        <p:grpSpPr>
          <a:xfrm>
            <a:off x="7416576" y="3707829"/>
            <a:ext cx="2376264" cy="1224136"/>
            <a:chOff x="3168104" y="5219997"/>
            <a:chExt cx="2376264" cy="1224136"/>
          </a:xfrm>
        </p:grpSpPr>
        <p:sp>
          <p:nvSpPr>
            <p:cNvPr id="32" name="Obdélník 31"/>
            <p:cNvSpPr/>
            <p:nvPr/>
          </p:nvSpPr>
          <p:spPr>
            <a:xfrm>
              <a:off x="3168104" y="5219997"/>
              <a:ext cx="2376264" cy="1224136"/>
            </a:xfrm>
            <a:prstGeom prst="rect">
              <a:avLst/>
            </a:prstGeom>
            <a:solidFill>
              <a:schemeClr val="accent1">
                <a:lumMod val="75000"/>
              </a:schemeClr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3" name="Picture 3" descr="C:\Documents and Settings\Alena T\Local Settings\Temporary Internet Files\Content.IE5\76E6B0NZ\MC900446504[1].wmf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3960192" y="5436021"/>
              <a:ext cx="806832" cy="862521"/>
            </a:xfrm>
            <a:prstGeom prst="rect">
              <a:avLst/>
            </a:prstGeom>
            <a:noFill/>
          </p:spPr>
        </p:pic>
      </p:grpSp>
      <p:grpSp>
        <p:nvGrpSpPr>
          <p:cNvPr id="34" name="Skupina 33"/>
          <p:cNvGrpSpPr/>
          <p:nvPr/>
        </p:nvGrpSpPr>
        <p:grpSpPr>
          <a:xfrm>
            <a:off x="7416576" y="4859957"/>
            <a:ext cx="2376264" cy="1224136"/>
            <a:chOff x="3168104" y="5219997"/>
            <a:chExt cx="2376264" cy="1224136"/>
          </a:xfrm>
        </p:grpSpPr>
        <p:sp>
          <p:nvSpPr>
            <p:cNvPr id="35" name="Obdélník 34"/>
            <p:cNvSpPr/>
            <p:nvPr/>
          </p:nvSpPr>
          <p:spPr>
            <a:xfrm>
              <a:off x="3168104" y="5219997"/>
              <a:ext cx="2376264" cy="1224136"/>
            </a:xfrm>
            <a:prstGeom prst="rect">
              <a:avLst/>
            </a:prstGeom>
            <a:solidFill>
              <a:schemeClr val="accent1">
                <a:lumMod val="75000"/>
              </a:schemeClr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6" name="Picture 3" descr="C:\Documents and Settings\Alena T\Local Settings\Temporary Internet Files\Content.IE5\76E6B0NZ\MC900446504[1].wmf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3960192" y="5436021"/>
              <a:ext cx="806832" cy="862521"/>
            </a:xfrm>
            <a:prstGeom prst="rect">
              <a:avLst/>
            </a:prstGeom>
            <a:noFill/>
          </p:spPr>
        </p:pic>
      </p:grpSp>
      <p:grpSp>
        <p:nvGrpSpPr>
          <p:cNvPr id="37" name="Skupina 36"/>
          <p:cNvGrpSpPr/>
          <p:nvPr/>
        </p:nvGrpSpPr>
        <p:grpSpPr>
          <a:xfrm>
            <a:off x="7416576" y="6084093"/>
            <a:ext cx="2376264" cy="1224136"/>
            <a:chOff x="3168104" y="5219997"/>
            <a:chExt cx="2376264" cy="1224136"/>
          </a:xfrm>
        </p:grpSpPr>
        <p:sp>
          <p:nvSpPr>
            <p:cNvPr id="38" name="Obdélník 37"/>
            <p:cNvSpPr/>
            <p:nvPr/>
          </p:nvSpPr>
          <p:spPr>
            <a:xfrm>
              <a:off x="3168104" y="5219997"/>
              <a:ext cx="2376264" cy="1224136"/>
            </a:xfrm>
            <a:prstGeom prst="rect">
              <a:avLst/>
            </a:prstGeom>
            <a:solidFill>
              <a:schemeClr val="accent1">
                <a:lumMod val="75000"/>
              </a:schemeClr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9" name="Picture 3" descr="C:\Documents and Settings\Alena T\Local Settings\Temporary Internet Files\Content.IE5\76E6B0NZ\MC900446504[1].wmf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3960192" y="5436021"/>
              <a:ext cx="806832" cy="862521"/>
            </a:xfrm>
            <a:prstGeom prst="rect">
              <a:avLst/>
            </a:prstGeom>
            <a:noFill/>
          </p:spPr>
        </p:pic>
      </p:grpSp>
      <p:grpSp>
        <p:nvGrpSpPr>
          <p:cNvPr id="40" name="Skupina 39"/>
          <p:cNvGrpSpPr/>
          <p:nvPr/>
        </p:nvGrpSpPr>
        <p:grpSpPr>
          <a:xfrm>
            <a:off x="2664048" y="4931965"/>
            <a:ext cx="2376264" cy="1224136"/>
            <a:chOff x="3168104" y="5219997"/>
            <a:chExt cx="2376264" cy="1224136"/>
          </a:xfrm>
        </p:grpSpPr>
        <p:sp>
          <p:nvSpPr>
            <p:cNvPr id="41" name="Obdélník 40"/>
            <p:cNvSpPr/>
            <p:nvPr/>
          </p:nvSpPr>
          <p:spPr>
            <a:xfrm>
              <a:off x="3168104" y="5219997"/>
              <a:ext cx="2376264" cy="1224136"/>
            </a:xfrm>
            <a:prstGeom prst="rect">
              <a:avLst/>
            </a:prstGeom>
            <a:solidFill>
              <a:schemeClr val="accent1">
                <a:lumMod val="75000"/>
              </a:schemeClr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2" name="Picture 3" descr="C:\Documents and Settings\Alena T\Local Settings\Temporary Internet Files\Content.IE5\76E6B0NZ\MC900446504[1].wmf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3960192" y="5436021"/>
              <a:ext cx="806832" cy="862521"/>
            </a:xfrm>
            <a:prstGeom prst="rect">
              <a:avLst/>
            </a:prstGeom>
            <a:noFill/>
          </p:spPr>
        </p:pic>
      </p:grpSp>
      <p:grpSp>
        <p:nvGrpSpPr>
          <p:cNvPr id="43" name="Skupina 42"/>
          <p:cNvGrpSpPr/>
          <p:nvPr/>
        </p:nvGrpSpPr>
        <p:grpSpPr>
          <a:xfrm>
            <a:off x="2664048" y="6084093"/>
            <a:ext cx="2376264" cy="1224136"/>
            <a:chOff x="3168104" y="5219997"/>
            <a:chExt cx="2376264" cy="1224136"/>
          </a:xfrm>
        </p:grpSpPr>
        <p:sp>
          <p:nvSpPr>
            <p:cNvPr id="44" name="Obdélník 43"/>
            <p:cNvSpPr/>
            <p:nvPr/>
          </p:nvSpPr>
          <p:spPr>
            <a:xfrm>
              <a:off x="3168104" y="5219997"/>
              <a:ext cx="2376264" cy="1224136"/>
            </a:xfrm>
            <a:prstGeom prst="rect">
              <a:avLst/>
            </a:prstGeom>
            <a:solidFill>
              <a:schemeClr val="accent1">
                <a:lumMod val="75000"/>
              </a:schemeClr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5" name="Picture 3" descr="C:\Documents and Settings\Alena T\Local Settings\Temporary Internet Files\Content.IE5\76E6B0NZ\MC900446504[1].wmf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3960192" y="5436021"/>
              <a:ext cx="806832" cy="862521"/>
            </a:xfrm>
            <a:prstGeom prst="rect">
              <a:avLst/>
            </a:prstGeom>
            <a:noFill/>
          </p:spPr>
        </p:pic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1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6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1" dur="2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7" dur="2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3" dur="2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9" dur="2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5" dur="2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2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Výbuch 1 25"/>
          <p:cNvSpPr/>
          <p:nvPr/>
        </p:nvSpPr>
        <p:spPr>
          <a:xfrm>
            <a:off x="6840512" y="3275781"/>
            <a:ext cx="2952328" cy="3816424"/>
          </a:xfrm>
          <a:prstGeom prst="irregularSeal1">
            <a:avLst/>
          </a:prstGeom>
          <a:solidFill>
            <a:srgbClr val="6F3505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ýbuch 1 21"/>
          <p:cNvSpPr/>
          <p:nvPr/>
        </p:nvSpPr>
        <p:spPr>
          <a:xfrm>
            <a:off x="359792" y="3203773"/>
            <a:ext cx="2952328" cy="3816424"/>
          </a:xfrm>
          <a:prstGeom prst="irregularSeal1">
            <a:avLst/>
          </a:prstGeom>
          <a:solidFill>
            <a:schemeClr val="accent6">
              <a:lumMod val="50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2737"/>
            <a:ext cx="9072563" cy="1964932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Vypočítej a roztřiď:                       </a:t>
            </a:r>
            <a:r>
              <a:rPr lang="cs-CZ" sz="3600" b="1" dirty="0" smtClean="0">
                <a:solidFill>
                  <a:schemeClr val="bg2">
                    <a:lumMod val="9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součin menší  než 10 (i 10) dej nalevo a čísla větší než 11 dej napravo </a:t>
            </a:r>
            <a:r>
              <a:rPr lang="cs-CZ" sz="2700" dirty="0" smtClean="0"/>
              <a:t>(počítej po sloupcích):</a:t>
            </a:r>
            <a:endParaRPr lang="cs-CZ" sz="27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672160" y="2483693"/>
            <a:ext cx="1197764" cy="607539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3 </a:t>
            </a:r>
            <a:r>
              <a:rPr lang="cs-CZ" sz="3600" b="1" dirty="0" smtClean="0">
                <a:sym typeface="Symbol"/>
              </a:rPr>
              <a:t> 2 </a:t>
            </a:r>
            <a:endParaRPr lang="cs-CZ" sz="3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184328" y="2483693"/>
            <a:ext cx="1224136" cy="607539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7 </a:t>
            </a:r>
            <a:r>
              <a:rPr lang="cs-CZ" sz="3600" b="1" dirty="0" smtClean="0">
                <a:sym typeface="Symbol"/>
              </a:rPr>
              <a:t> 2 </a:t>
            </a:r>
            <a:r>
              <a:rPr lang="cs-CZ" sz="3600" b="1" dirty="0" smtClean="0"/>
              <a:t> </a:t>
            </a:r>
            <a:endParaRPr lang="cs-CZ" sz="36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672160" y="3203773"/>
            <a:ext cx="1197764" cy="607539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5 </a:t>
            </a:r>
            <a:r>
              <a:rPr lang="cs-CZ" sz="3600" b="1" dirty="0" smtClean="0">
                <a:sym typeface="Symbol"/>
              </a:rPr>
              <a:t> 2 </a:t>
            </a:r>
            <a:endParaRPr lang="cs-CZ" sz="36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672160" y="3923853"/>
            <a:ext cx="1197764" cy="607539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8 </a:t>
            </a:r>
            <a:r>
              <a:rPr lang="cs-CZ" sz="3600" b="1" dirty="0" smtClean="0">
                <a:sym typeface="Symbol"/>
              </a:rPr>
              <a:t> 2 </a:t>
            </a:r>
            <a:endParaRPr lang="cs-CZ" sz="36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672160" y="4715941"/>
            <a:ext cx="1197764" cy="607539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ym typeface="Symbol"/>
              </a:rPr>
              <a:t>9  2 </a:t>
            </a:r>
            <a:endParaRPr lang="cs-CZ" sz="36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672160" y="5508029"/>
            <a:ext cx="1224136" cy="607539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0 </a:t>
            </a:r>
            <a:r>
              <a:rPr lang="cs-CZ" sz="3600" b="1" dirty="0" smtClean="0">
                <a:sym typeface="Symbol"/>
              </a:rPr>
              <a:t> 2 </a:t>
            </a:r>
            <a:endParaRPr lang="cs-CZ" sz="36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184328" y="3203773"/>
            <a:ext cx="1197764" cy="607539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ym typeface="Symbol"/>
              </a:rPr>
              <a:t>2  2 </a:t>
            </a:r>
            <a:endParaRPr lang="cs-CZ" sz="36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184328" y="3923853"/>
            <a:ext cx="1454244" cy="607539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10 </a:t>
            </a:r>
            <a:r>
              <a:rPr lang="cs-CZ" sz="3600" b="1" dirty="0" smtClean="0">
                <a:sym typeface="Symbol"/>
              </a:rPr>
              <a:t> 2 </a:t>
            </a:r>
            <a:endParaRPr lang="cs-CZ" sz="36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184328" y="4715941"/>
            <a:ext cx="1197764" cy="607539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4 </a:t>
            </a:r>
            <a:r>
              <a:rPr lang="cs-CZ" sz="3600" b="1" dirty="0" smtClean="0">
                <a:sym typeface="Symbol"/>
              </a:rPr>
              <a:t> 2 </a:t>
            </a:r>
            <a:endParaRPr lang="cs-CZ" sz="36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184328" y="5580037"/>
            <a:ext cx="1197764" cy="607539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1</a:t>
            </a:r>
            <a:r>
              <a:rPr lang="cs-CZ" sz="3600" dirty="0" smtClean="0"/>
              <a:t> </a:t>
            </a:r>
            <a:r>
              <a:rPr lang="cs-CZ" sz="3600" b="1" dirty="0" smtClean="0">
                <a:sym typeface="Symbol"/>
              </a:rPr>
              <a:t> 2 </a:t>
            </a:r>
            <a:endParaRPr lang="cs-CZ" sz="3600" dirty="0"/>
          </a:p>
        </p:txBody>
      </p:sp>
      <p:sp>
        <p:nvSpPr>
          <p:cNvPr id="20" name="Zkosené hrany 19"/>
          <p:cNvSpPr/>
          <p:nvPr/>
        </p:nvSpPr>
        <p:spPr>
          <a:xfrm>
            <a:off x="287784" y="2411685"/>
            <a:ext cx="2664296" cy="648072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C000"/>
                </a:solidFill>
              </a:rPr>
              <a:t>levá strana</a:t>
            </a:r>
            <a:endParaRPr lang="cs-CZ" sz="2400" b="1" dirty="0">
              <a:solidFill>
                <a:srgbClr val="FFC000"/>
              </a:solidFill>
            </a:endParaRPr>
          </a:p>
        </p:txBody>
      </p:sp>
      <p:sp>
        <p:nvSpPr>
          <p:cNvPr id="21" name="Zkosené hrany 20"/>
          <p:cNvSpPr/>
          <p:nvPr/>
        </p:nvSpPr>
        <p:spPr>
          <a:xfrm>
            <a:off x="6768504" y="2483693"/>
            <a:ext cx="3024336" cy="648072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C000"/>
                </a:solidFill>
              </a:rPr>
              <a:t>pravá strana</a:t>
            </a:r>
            <a:endParaRPr lang="cs-CZ" sz="2400" b="1" dirty="0">
              <a:solidFill>
                <a:srgbClr val="FFC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2880072" y="6228109"/>
            <a:ext cx="4281941" cy="5502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82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Který součin schází?</a:t>
            </a:r>
            <a:endParaRPr lang="cs-CZ" sz="3200" b="1" dirty="0">
              <a:solidFill>
                <a:srgbClr val="82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7200552" y="6444133"/>
            <a:ext cx="1800200" cy="951030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rgbClr val="6F3505"/>
            </a:solidFill>
          </a:ln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 </a:t>
            </a:r>
            <a:r>
              <a:rPr lang="cs-CZ" sz="60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Symbol"/>
              </a:rPr>
              <a:t> 2</a:t>
            </a:r>
            <a:r>
              <a:rPr lang="cs-CZ" sz="60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</a:t>
            </a:r>
            <a:endParaRPr lang="cs-CZ" sz="60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287784" y="6551450"/>
            <a:ext cx="3681392" cy="10082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  <a:latin typeface="Arial Black" pitchFamily="34" charset="0"/>
              </a:rPr>
              <a:t>Kde je levá </a:t>
            </a:r>
          </a:p>
          <a:p>
            <a:r>
              <a:rPr lang="cs-CZ" sz="3200" b="1" dirty="0" smtClean="0">
                <a:solidFill>
                  <a:srgbClr val="002060"/>
                </a:solidFill>
                <a:latin typeface="Arial Black" pitchFamily="34" charset="0"/>
              </a:rPr>
              <a:t>a pravá strana?</a:t>
            </a:r>
            <a:endParaRPr lang="cs-CZ" sz="32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2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24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36656E-6 3.27387E-6 C -0.00205 0.00923 -0.00394 0.01385 -0.00709 0.02203 C -0.00961 0.03693 -0.01496 0.05015 -0.02126 0.06296 C -0.02283 0.06925 -0.02488 0.0724 -0.02834 0.07702 C -0.03527 0.10577 -0.06629 0.09947 -0.08251 0.10052 C -0.08912 0.10094 -0.09589 0.10157 -0.10251 0.1022 C -0.11227 0.1043 -0.11857 0.1106 -0.12723 0.11626 C -0.13337 0.1278 -0.1362 0.12948 -0.14376 0.1383 C -0.15336 0.14963 -0.14707 0.14606 -0.15431 0.14921 C -0.16061 0.1553 -0.16407 0.16075 -0.17194 0.16327 C -0.18328 0.17083 -0.18548 0.16747 -0.20139 0.16495 C -0.20958 0.16117 -0.21587 0.15257 -0.22375 0.14774 C -0.22863 0.14124 -0.23493 0.13788 -0.24154 0.13515 C -0.24705 0.13011 -0.25272 0.12634 -0.25917 0.12403 C -0.26642 0.11752 -0.27539 0.11668 -0.28389 0.11458 C -0.31082 0.11752 -0.29413 0.11626 -0.33444 0.11626 " pathEditMode="relative" ptsTypes="fffffffffffffffA">
                                      <p:cBhvr>
                                        <p:cTn id="2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77925E-7 -6.18048E-6 C 0.01291 0.02035 0.02834 0.02644 0.04707 0.03441 C 0.09652 0.03126 0.15871 0.04575 0.18359 -0.02519 C 0.18658 -0.05079 0.188 -0.05415 0.18249 -0.08962 C 0.18107 -0.09906 0.17162 -0.11333 0.16721 -0.12089 C 0.14045 -0.16748 0.094 -0.16999 0.05416 -0.17902 C 0.01889 -0.17776 0.01716 -0.17902 -0.00835 -0.17272 C -0.01512 -0.16706 -0.02189 -0.16181 -0.02835 -0.15551 C -0.03291 -0.14628 -0.03953 -0.14166 -0.04488 -0.13348 C -0.05385 -0.11963 -0.06771 -0.09633 -0.07905 -0.08647 C -0.08519 -0.07388 -0.09527 -0.06758 -0.10487 -0.06129 C -0.11101 -0.04932 -0.12644 -0.0445 -0.13668 -0.0424 C -0.15274 -0.04597 -0.15415 -0.04303 -0.16376 -0.05037 C -0.17336 -0.05751 -0.18029 -0.07199 -0.18974 -0.07849 C -0.19367 -0.08122 -0.19856 -0.08206 -0.20265 -0.08332 C -0.21446 -0.08122 -0.20895 -0.08164 -0.21918 -0.08164 " pathEditMode="relative" ptsTypes="fffffffffffffffA">
                                      <p:cBhvr>
                                        <p:cTn id="3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36656E-6 -9.54879E-7 C 0.00472 0.01238 0.00897 0.02476 0.01999 0.02812 C 0.02976 0.02707 0.03968 0.02686 0.04944 0.02497 C 0.05432 0.02413 0.05841 0.01847 0.06361 0.01721 C 0.07416 0.00587 0.0866 -0.00966 0.09179 -0.02686 C 0.094 -0.034 0.0951 -0.04177 0.09778 -0.04869 C 0.09951 -0.0531 0.10171 -0.05709 0.1036 -0.06128 C 0.10628 -0.06695 0.10675 -0.07387 0.10833 -0.08017 C 0.10943 -0.08458 0.11179 -0.08835 0.11305 -0.09276 C 0.11604 -0.10242 0.11746 -0.11354 0.12124 -0.12256 C 0.13116 -0.14691 0.14312 -0.17062 0.15667 -0.19161 C 0.16107 -0.19832 0.16517 -0.20525 0.16958 -0.21196 C 0.17477 -0.21994 0.17698 -0.23064 0.18485 -0.234 C 0.18973 -0.24239 0.19603 -0.24575 0.20264 -0.25121 C 0.21225 -0.25918 0.2217 -0.26884 0.23209 -0.27492 C 0.23587 -0.27702 0.2398 -0.27828 0.24374 -0.27954 C 0.24799 -0.2808 0.25681 -0.28269 0.25681 -0.28269 C 0.28169 -0.28101 0.29365 -0.28248 0.31333 -0.27639 C 0.32058 -0.26989 0.32829 -0.26506 0.33569 -0.25918 C 0.33774 -0.25037 0.34278 -0.24806 0.3475 -0.24177 C 0.34892 -0.23988 0.34955 -0.23736 0.35097 -0.23547 C 0.36073 -0.22246 0.37852 -0.20546 0.39112 -0.1979 C 0.39616 -0.19497 0.40214 -0.1935 0.40749 -0.19161 C 0.40891 -0.18657 0.41348 -0.17755 0.41348 -0.17755 C 0.41458 -0.17293 0.41584 -0.1681 0.41584 -0.16328 " pathEditMode="relative" ptsTypes="ffffffffffffffffffffffffA">
                                      <p:cBhvr>
                                        <p:cTn id="3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53047E-6 -3.58867E-6 C 0.0085 0.00252 0.01543 0.00756 0.02346 0.01113 C 0.02928 0.01364 0.037 0.01343 0.04235 0.01406 C 0.05684 0.01952 0.05086 0.01763 0.05999 0.02036 C 0.14076 0.01532 0.08927 0.02141 0.1225 0.01113 C 0.13116 0.00525 0.12549 0.00861 0.14013 0.00315 L 0.14013 0.00315 C 0.14407 0.00105 0.14848 0.00021 0.15194 -0.00315 C 0.15352 -0.00461 0.15493 -0.00671 0.15667 -0.00776 C 0.16375 -0.01238 0.16281 -0.00881 0.16847 -0.01406 C 0.17619 -0.02098 0.17871 -0.02623 0.18485 -0.03442 C 0.18564 -0.03714 0.18674 -0.03966 0.18721 -0.04239 C 0.18831 -0.04806 0.18957 -0.0596 0.18957 -0.0596 C 0.18879 -0.07051 0.18863 -0.08163 0.18721 -0.09255 C 0.18501 -0.1085 0.17477 -0.11815 0.16611 -0.12718 C 0.16485 -0.12969 0.1647 -0.13389 0.16249 -0.13494 C 0.15478 -0.1383 0.14816 -0.13053 0.14249 -0.1255 C 0.14029 -0.11479 0.13683 -0.10535 0.13541 -0.09423 C 0.1362 -0.0894 0.13588 -0.08415 0.13777 -0.07996 C 0.13887 -0.07765 0.14171 -0.07786 0.1436 -0.07681 C 0.15005 -0.07366 0.15714 -0.07303 0.16375 -0.07051 C 0.19036 -0.07219 0.21807 -0.06673 0.24374 -0.07681 C 0.26185 -0.08394 0.27271 -0.11374 0.28263 -0.13347 C 0.28546 -0.13914 0.29271 -0.14375 0.2968 -0.14753 C 0.31192 -0.16159 0.32861 -0.17272 0.34514 -0.18363 C 0.34719 -0.18636 0.35065 -0.19265 0.35443 -0.19139 C 0.35632 -0.19076 0.35679 -0.18741 0.35805 -0.18531 C 0.35947 -0.16369 0.35915 -0.17376 0.35915 -0.1553 " pathEditMode="relative" ptsTypes="fffffFfffffffffffffffffffffA">
                                      <p:cBhvr>
                                        <p:cTn id="4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29901E-6 3.45226E-6 C -0.00488 0.01049 -0.01118 0.0342 -0.01889 0.04239 C -0.02283 0.04659 -0.02928 0.0489 -0.03416 0.05015 C -0.04282 0.04911 -0.05164 0.04952 -0.06014 0.04722 C -0.08219 0.04134 -0.10108 0.02035 -0.12139 0.00944 C -0.12801 0.00063 -0.13588 -0.0042 -0.14265 -0.01259 C -0.15745 -0.03106 -0.14328 -0.01301 -0.1532 -0.03148 C -0.15493 -0.03463 -0.1617 -0.04156 -0.16375 -0.04386 C -0.16422 -0.04596 -0.16406 -0.04827 -0.16501 -0.05016 C -0.16627 -0.05268 -0.16895 -0.05373 -0.16973 -0.05646 C -0.17131 -0.06191 -0.1721 -0.07366 -0.1721 -0.07366 C -0.17162 -0.08919 -0.17288 -0.11774 -0.16847 -0.13662 C -0.16611 -0.1467 -0.16123 -0.15509 -0.15666 -0.16328 C -0.15556 -0.16538 -0.1532 -0.16957 -0.1532 -0.16957 C -0.15304 -0.1702 -0.15084 -0.17818 -0.15084 -0.17902 C -0.15163 -0.18699 -0.15572 -0.19077 -0.16029 -0.19455 C -0.16958 -0.20252 -0.16863 -0.20546 -0.18028 -0.20882 C -0.19036 -0.20588 -0.18406 -0.20714 -0.19918 -0.20714 " pathEditMode="relative" ptsTypes="fffffffffffffffffA">
                                      <p:cBhvr>
                                        <p:cTn id="4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82948E-6 3.27387E-6 C -0.00079 -0.0105 -0.0011 -0.02099 -0.00236 -0.03127 C -0.00378 -0.04198 -0.01055 -0.04785 -0.01654 -0.05331 C -0.0263 -0.06233 -0.03842 -0.06695 -0.04944 -0.0722 C -0.05653 -0.07115 -0.07007 -0.06947 -0.07653 -0.06737 C -0.08093 -0.0659 -0.08692 -0.05793 -0.0907 -0.05478 C -0.09196 -0.05163 -0.0929 -0.04848 -0.09432 -0.04554 C -0.09715 -0.04009 -0.10377 -0.0298 -0.10377 -0.0298 C -0.10676 -0.01889 -0.11274 -0.00378 -0.11778 0.00629 C -0.11951 0.02098 -0.12313 0.03651 -0.12723 0.05036 C -0.13053 0.09549 -0.12565 0.03924 -0.13195 0.08478 C -0.13384 0.09884 -0.13667 0.12717 -0.13667 0.12717 C -0.13746 0.15593 -0.13904 0.18489 -0.13904 0.21364 C -0.13904 0.25834 -0.13589 0.29402 -0.13085 0.33599 C -0.12975 0.34459 -0.12975 0.35299 -0.12723 0.36117 C -0.11935 0.38762 -0.10865 0.41574 -0.09542 0.43798 C -0.08912 0.44869 -0.08487 0.46254 -0.07653 0.47114 C -0.07338 0.4745 -0.06913 0.47576 -0.06598 0.47891 C -0.06047 0.48436 -0.06487 0.48268 -0.05889 0.48667 C -0.03952 0.49947 -0.01449 0.49234 0.00708 0.49465 C 0.03637 0.50178 0.06487 0.49716 0.09416 0.4915 C 0.10644 0.48604 0.11777 0.48331 0.12722 0.47114 C 0.12801 0.46841 0.12832 0.46547 0.12958 0.46317 C 0.13037 0.4617 0.13226 0.46149 0.13305 0.46002 C 0.13399 0.45813 0.13368 0.45561 0.13431 0.45372 C 0.13714 0.44533 0.13635 0.45288 0.13887 0.44428 C 0.1436 0.42854 0.14643 0.41196 0.15304 0.39727 C 0.15541 0.38552 0.15966 0.37712 0.16485 0.36747 C 0.17021 0.34711 0.18343 0.32613 0.19666 0.31395 C 0.19997 0.30535 0.20406 0.30514 0.20957 0.29989 C 0.23209 0.27891 0.26216 0.27954 0.28846 0.27471 C 0.29255 0.27303 0.29617 0.2703 0.30026 0.26862 C 0.30152 0.26757 0.30263 0.26631 0.30389 0.26547 C 0.30578 0.26422 0.30798 0.2638 0.30971 0.26233 C 0.31365 0.25897 0.31522 0.2533 0.31916 0.24973 C 0.32042 0.24386 0.32152 0.2384 0.32152 0.23232 " pathEditMode="relative" ptsTypes="fffffffffffffffffffffffffffffffffffA">
                                      <p:cBhvr>
                                        <p:cTn id="4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18863E-6 -2.72823E-7 C -0.00221 0.02581 -0.00221 0.05309 -0.01307 0.07534 C -0.01543 0.08877 -0.01244 0.07366 -0.01779 0.09108 C -0.02299 0.10787 -0.02567 0.12361 -0.03543 0.13662 C -0.037 0.14355 -0.03921 0.14439 -0.04362 0.14753 C -0.04692 0.14984 -0.04992 0.15278 -0.05306 0.1553 C -0.05842 0.15971 -0.07259 0.16201 -0.07904 0.16327 C -0.10865 0.15866 -0.1129 0.15719 -0.14738 0.15845 C -0.15903 0.16642 -0.15919 0.1893 -0.16265 0.20567 C -0.16391 0.22161 -0.16313 0.23463 -0.15903 0.24953 C -0.15683 0.2682 -0.14832 0.28625 -0.13431 0.29192 C -0.13809 0.30934 -0.14785 0.32256 -0.16139 0.32655 C -0.18029 0.33914 -0.20643 0.3213 -0.22501 0.31228 C -0.22894 0.30535 -0.23382 0.30199 -0.23807 0.29507 C -0.24296 0.28709 -0.24658 0.27891 -0.25209 0.27156 C -0.25524 0.25939 -0.27004 0.26758 -0.27681 0.26988 C -0.28342 0.27219 -0.29019 0.28059 -0.2957 0.28415 C -0.30688 0.2915 -0.31539 0.30388 -0.32515 0.31395 C -0.33066 0.31962 -0.33664 0.32445 -0.34168 0.33116 C -0.36026 0.35593 -0.33271 0.32529 -0.35695 0.3469 C -0.35932 0.349 -0.36404 0.3532 -0.36404 0.3532 C -0.37238 0.35194 -0.38215 0.35509 -0.38876 0.34837 C -0.39144 0.34564 -0.39317 0.34166 -0.39584 0.33914 C -0.39695 0.33809 -0.39821 0.33704 -0.39931 0.33599 C -0.40608 0.32214 -0.3971 0.3383 -0.40529 0.32969 C -0.40639 0.32844 -0.40671 0.32634 -0.40765 0.32487 C -0.4086 0.32361 -0.41002 0.32277 -0.41112 0.32172 C -0.41285 0.31836 -0.41537 0.31563 -0.4171 0.31228 C -0.41773 0.31102 -0.41757 0.30913 -0.4182 0.30766 C -0.41962 0.3043 -0.42293 0.29822 -0.42293 0.29822 C -0.42356 0.29444 -0.42545 0.29108 -0.42529 0.2873 C -0.42482 0.27891 -0.4223 0.27156 -0.42057 0.26359 C -0.41962 0.25309 -0.41805 0.24617 -0.42167 0.23547 C -0.42214 0.234 -0.42419 0.23463 -0.42529 0.23379 C -0.4286 0.23148 -0.43159 0.22854 -0.43474 0.22602 C -0.44308 0.21973 -0.45174 0.21637 -0.45946 0.20881 C -0.46213 0.20923 -0.46764 0.21028 -0.46764 0.21028 " pathEditMode="relative" ptsTypes="ffffffffffffffffffffffffffffffffffffA">
                                      <p:cBhvr>
                                        <p:cTn id="5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37726E-6 -2.90661E-6 C -0.00787 0.02539 0.00189 -0.00336 -0.00945 0.02204 C -0.01165 0.02707 -0.01244 0.03316 -0.01527 0.03778 C -0.0211 0.04743 -0.02645 0.05897 -0.03291 0.06758 C -0.03873 0.07534 -0.04535 0.08143 -0.0518 0.08793 C -0.06818 0.1043 -0.08172 0.11983 -0.10235 0.12571 C -0.11179 0.12361 -0.1214 0.12214 -0.13069 0.11941 C -0.14061 0.11647 -0.14754 0.1064 -0.15541 0.09906 C -0.17336 0.08206 -0.19147 0.0659 -0.20249 0.03924 C -0.2102 0.02057 -0.21634 0.00105 -0.22485 -0.01721 C -0.23807 -0.04554 -0.24957 -0.08248 -0.25429 -0.11605 C -0.25398 -0.12172 -0.25398 -0.1276 -0.25319 -0.13326 C -0.25067 -0.15047 -0.228 -0.16579 -0.21666 -0.16936 C -0.20044 -0.16789 -0.19005 -0.16537 -0.17541 -0.15698 C -0.16092 -0.14879 -0.14391 -0.14355 -0.13305 -0.12697 C -0.12896 -0.12067 -0.12691 -0.11228 -0.1236 -0.10514 C -0.11227 -0.08059 -0.10487 -0.05561 -0.09888 -0.02812 C -0.09794 -0.01805 -0.09684 -0.00819 -0.09542 0.00168 C -0.09463 0.02057 -0.09432 0.03945 -0.09306 0.05813 C -0.09195 0.07324 -0.08471 0.08688 -0.07999 0.10052 C -0.07778 0.10703 -0.07574 0.11626 -0.07416 0.12256 C -0.07274 0.12823 -0.06629 0.13914 -0.06361 0.1446 C -0.04913 0.17335 -0.0337 0.18888 -0.00819 0.1979 C 0.00756 0.1958 0.01575 0.19307 0.02944 0.19014 C 0.03417 0.18384 0.03684 0.18552 0.04251 0.18216 C 0.06125 0.17146 0.04393 0.17859 0.05779 0.1744 C 0.06345 0.17272 0.06802 0.17146 0.07306 0.1681 C 0.07731 0.16516 0.07558 0.16453 0.08014 0.16327 C 0.08912 0.16055 0.09825 0.1595 0.10723 0.15698 C 0.13148 0.15803 0.17478 0.1681 0.19556 0.14921 C 0.19635 0.14774 0.19792 0.1446 0.19792 0.1446 " pathEditMode="relative" ptsTypes="ffffffffffffffffffffffffffffffA">
                                      <p:cBhvr>
                                        <p:cTn id="5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83278E-6 -4.51207E-7 C -0.0011 0.0042 -0.00205 0.00839 -0.00347 0.01238 C -0.0052 0.01784 -0.00945 0.02812 -0.00945 0.02812 C -0.0115 0.04008 -0.00882 0.02917 -0.01417 0.03924 C -0.01764 0.04554 -0.01968 0.05309 -0.02472 0.05792 C -0.02803 0.06107 -0.03181 0.06296 -0.03527 0.0659 C -0.05857 0.06212 -0.06094 0.06359 -0.07778 0.05477 C -0.08282 0.05226 -0.08818 0.04995 -0.09306 0.04701 C -0.09621 0.04512 -0.1025 0.04071 -0.1025 0.04071 C -0.10613 0.03358 -0.11321 0.02896 -0.11888 0.02497 C -0.12345 0.0128 -0.13384 0.00692 -0.13903 -0.00483 C -0.14549 -0.01952 -0.15824 -0.04995 -0.17084 -0.05499 C -0.17824 -0.0531 -0.18218 -0.04743 -0.18848 -0.04239 C -0.19446 -0.03064 -0.19178 -0.03631 -0.19666 -0.02518 C -0.19588 -0.00965 -0.19556 0.00881 -0.18848 0.02182 C -0.18564 0.03295 -0.18123 0.04155 -0.17667 0.05163 C -0.17367 0.05834 -0.1732 0.06296 -0.16958 0.06904 C -0.16785 0.07198 -0.16564 0.07408 -0.16376 0.07681 C -0.16124 0.08038 -0.15887 0.08394 -0.15667 0.08772 C -0.14596 0.10577 -0.13258 0.12445 -0.11668 0.13494 C -0.10865 0.14019 -0.09573 0.13998 -0.08723 0.14124 C -0.08046 0.14019 -0.07353 0.14061 -0.06708 0.13809 C -0.06487 0.13725 -0.06409 0.13368 -0.06235 0.13179 C -0.0548 0.12319 -0.0622 0.13704 -0.0507 0.11773 C -0.04503 0.10829 -0.03889 0.0978 -0.03417 0.08772 C -0.02929 0.07723 -0.02661 0.06611 -0.02126 0.05645 C -0.01905 0.04743 -0.01764 0.03924 -0.01653 0.0298 C -0.01764 0.01196 -0.01842 -0.00588 -0.02 -0.02372 C -0.02126 -0.03778 -0.03212 -0.05603 -0.03653 -0.06926 C -0.04299 -0.08856 -0.05196 -0.11228 -0.06235 -0.12886 C -0.08361 -0.16286 -0.13305 -0.19056 -0.16376 -0.1979 C -0.17273 -0.19685 -0.18202 -0.19748 -0.19084 -0.19475 C -0.19383 -0.1937 -0.19556 -0.18951 -0.19792 -0.18699 C -0.2006 -0.18426 -0.20359 -0.18195 -0.20611 -0.17901 C -0.22201 -0.16076 -0.23193 -0.13578 -0.23902 -0.10997 C -0.23949 -0.10535 -0.23965 -0.10053 -0.24028 -0.09591 C -0.24154 -0.08751 -0.245 -0.07072 -0.245 -0.07072 C -0.24359 -0.03652 -0.24406 0.03379 -0.23083 0.06904 C -0.22941 0.09171 -0.22689 0.10766 -0.23083 0.13179 C -0.23099 0.13242 -0.23666 0.14334 -0.23792 0.14585 C -0.2387 0.14753 -0.24028 0.15068 -0.24028 0.15068 C -0.24059 0.15215 -0.24044 0.15425 -0.24138 0.1553 C -0.24768 0.1618 -0.25902 0.16579 -0.26626 0.16936 C -0.26815 0.17041 -0.27004 0.17167 -0.27208 0.17251 C -0.27555 0.17377 -0.28263 0.17565 -0.28263 0.17565 C -0.3283 0.17272 -0.32137 0.17691 -0.34751 0.16474 C -0.35443 0.15173 -0.35128 0.1574 -0.35695 0.14753 C -0.36026 0.13284 -0.35931 0.12781 -0.35931 0.10829 " pathEditMode="relative" ptsTypes="fffffffffffffffffffffffffffffffffffffffffffffffA">
                                      <p:cBhvr>
                                        <p:cTn id="6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95387E-6 5.72928E-6 C 0.00519 -0.00524 0.01826 -0.02077 0.02488 -0.0235 C 0.02614 -0.02538 0.02991 -0.02979 0.03086 -0.03294 C 0.03511 -0.05036 0.02881 -0.03609 0.03417 -0.04721 C 0.03495 -0.05456 0.03653 -0.06169 0.03653 -0.06904 C 0.03605 -0.1299 0.04849 -0.23252 0.00236 -0.27953 C -0.00331 -0.29254 -0.01323 -0.30094 -0.02346 -0.30765 C -0.02535 -0.30891 -0.02724 -0.30996 -0.02929 -0.3108 C -0.03275 -0.31206 -0.03984 -0.31395 -0.03984 -0.31395 C -0.05999 -0.3087 -0.0759 -0.30115 -0.08582 -0.2747 C -0.08723 -0.27072 -0.08818 -0.26652 -0.08928 -0.26232 C -0.09211 -0.25078 -0.09762 -0.22769 -0.09762 -0.22769 C -0.09888 -0.21195 -0.10125 -0.19642 -0.10235 -0.18068 C -0.10266 -0.14774 -0.10282 -0.11458 -0.10361 -0.08163 C -0.10361 -0.07218 -0.10424 -0.04763 -0.1129 -0.04406 C -0.1214 -0.0554 -0.13258 -0.06484 -0.14014 -0.07701 C -0.14644 -0.0875 -0.15762 -0.10996 -0.15762 -0.10996 C -0.16124 -0.1236 -0.16754 -0.13451 -0.17179 -0.14753 C -0.17557 -0.15928 -0.17683 -0.17166 -0.17997 -0.18362 C -0.18753 -0.25036 -0.18391 -0.30429 -0.15998 -0.35949 C -0.15793 -0.36977 -0.15242 -0.39474 -0.14486 -0.40188 C -0.14297 -0.40356 -0.13683 -0.40461 -0.13541 -0.40503 C -0.12786 -0.40461 -0.12046 -0.40482 -0.1129 -0.40356 C -0.10849 -0.40272 -0.10597 -0.396 -0.10361 -0.39097 C -0.09369 -0.37103 -0.09888 -0.37733 -0.09164 -0.36578 C -0.06865 -0.32885 -0.04787 -0.29422 -0.03889 -0.24658 C -0.03669 -0.21909 -0.03417 -0.19474 -0.03275 -0.16641 C -0.03244 -0.1597 -0.03165 -0.14606 -0.03165 -0.14606 C -0.03118 -0.11731 -0.02976 -0.08855 -0.03055 -0.0598 C -0.03055 -0.0533 -0.03275 -0.04721 -0.03417 -0.04091 C -0.04126 -0.0065 -0.05448 0.0233 -0.07637 0.04387 C -0.08456 0.05164 -0.09054 0.06234 -0.09999 0.06737 C -0.11872 0.09235 -0.13888 0.08962 -0.1636 0.09571 C -0.19966 0.09445 -0.23619 0.09781 -0.27193 0.09109 C -0.28153 0.0892 -0.29067 0.08458 -0.30011 0.08311 C -0.3083 0.08186 -0.32483 0.07997 -0.32483 0.07997 C -0.37317 0.08144 -0.42686 0.09193 -0.47331 0.0722 C -0.47568 0.0701 -0.47804 0.068 -0.4804 0.06591 C -0.48276 0.06381 -0.48512 0.05646 -0.48512 0.05646 C -0.48654 0.05038 -0.48512 0.04555 -0.48512 0.03925 " pathEditMode="relative" ptsTypes="fffffffffffffffffffffffffffffffffffffffA">
                                      <p:cBhvr>
                                        <p:cTn id="6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2000"/>
                            </p:stCondLst>
                            <p:childTnLst>
                              <p:par>
                                <p:cTn id="66" presetID="23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4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20" grpId="0" animBg="1"/>
      <p:bldP spid="20" grpId="1" animBg="1"/>
      <p:bldP spid="21" grpId="0" animBg="1"/>
      <p:bldP spid="21" grpId="1" animBg="1"/>
      <p:bldP spid="24" grpId="0"/>
      <p:bldP spid="25" grpId="0" animBg="1"/>
      <p:bldP spid="27" grpId="0"/>
      <p:bldP spid="27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7824" y="323453"/>
            <a:ext cx="9072563" cy="1259946"/>
          </a:xfrm>
        </p:spPr>
        <p:txBody>
          <a:bodyPr>
            <a:normAutofit/>
          </a:bodyPr>
          <a:lstStyle/>
          <a:p>
            <a:pPr algn="l"/>
            <a:r>
              <a:rPr lang="cs-CZ" sz="4000" dirty="0" smtClean="0">
                <a:solidFill>
                  <a:schemeClr val="bg1">
                    <a:lumMod val="85000"/>
                  </a:schemeClr>
                </a:solidFill>
                <a:latin typeface="Arial Black" pitchFamily="34" charset="0"/>
              </a:rPr>
              <a:t>Co má člověk po dvojicích?</a:t>
            </a:r>
            <a:endParaRPr lang="cs-CZ" sz="4000" dirty="0">
              <a:solidFill>
                <a:schemeClr val="bg1">
                  <a:lumMod val="8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3075" name="Picture 3" descr="C:\Documents and Settings\Alena T\Local Settings\Temporary Internet Files\Content.IE5\B9Q09H1E\MC90043577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95896" y="1691605"/>
            <a:ext cx="2566204" cy="5581494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4824288" y="1475581"/>
            <a:ext cx="4104456" cy="550279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Ukazujte a jmenujte.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344568" y="2195661"/>
            <a:ext cx="2304256" cy="1008225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Měli jste to správně?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752280" y="2339677"/>
            <a:ext cx="864096" cy="550279"/>
          </a:xfrm>
          <a:prstGeom prst="rect">
            <a:avLst/>
          </a:prstGeom>
          <a:solidFill>
            <a:srgbClr val="6F3505"/>
          </a:solidFill>
          <a:ln>
            <a:solidFill>
              <a:schemeClr val="bg1">
                <a:lumMod val="8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</a:rPr>
              <a:t>oči</a:t>
            </a:r>
            <a:endParaRPr lang="cs-CZ" sz="3200" b="1" dirty="0">
              <a:solidFill>
                <a:srgbClr val="FFC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248224" y="6516141"/>
            <a:ext cx="1224136" cy="550279"/>
          </a:xfrm>
          <a:prstGeom prst="rect">
            <a:avLst/>
          </a:prstGeom>
          <a:solidFill>
            <a:srgbClr val="6F3505"/>
          </a:solidFill>
          <a:ln>
            <a:solidFill>
              <a:schemeClr val="bg1">
                <a:lumMod val="8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</a:rPr>
              <a:t>nohy</a:t>
            </a:r>
            <a:endParaRPr lang="cs-CZ" sz="3200" b="1" dirty="0">
              <a:solidFill>
                <a:srgbClr val="FFC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104208" y="4499917"/>
            <a:ext cx="1152128" cy="550279"/>
          </a:xfrm>
          <a:prstGeom prst="rect">
            <a:avLst/>
          </a:prstGeom>
          <a:solidFill>
            <a:srgbClr val="6F3505"/>
          </a:solidFill>
          <a:ln>
            <a:solidFill>
              <a:schemeClr val="bg1">
                <a:lumMod val="8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</a:rPr>
              <a:t>ruce</a:t>
            </a:r>
            <a:endParaRPr lang="cs-CZ" sz="3200" b="1" dirty="0">
              <a:solidFill>
                <a:srgbClr val="FFC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43768" y="1835621"/>
            <a:ext cx="864096" cy="550279"/>
          </a:xfrm>
          <a:prstGeom prst="rect">
            <a:avLst/>
          </a:prstGeom>
          <a:solidFill>
            <a:srgbClr val="6F3505"/>
          </a:solidFill>
          <a:ln>
            <a:solidFill>
              <a:schemeClr val="bg1">
                <a:lumMod val="8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</a:rPr>
              <a:t>uši</a:t>
            </a:r>
            <a:endParaRPr lang="cs-CZ" sz="3200" b="1" dirty="0">
              <a:solidFill>
                <a:srgbClr val="FFC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696496" y="4859957"/>
            <a:ext cx="1224136" cy="550279"/>
          </a:xfrm>
          <a:prstGeom prst="rect">
            <a:avLst/>
          </a:prstGeom>
          <a:solidFill>
            <a:srgbClr val="6F3505"/>
          </a:solidFill>
          <a:ln>
            <a:solidFill>
              <a:schemeClr val="bg1">
                <a:lumMod val="8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</a:rPr>
              <a:t>tváře</a:t>
            </a:r>
            <a:endParaRPr lang="cs-CZ" sz="3200" b="1" dirty="0">
              <a:solidFill>
                <a:srgbClr val="FFC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904408" y="3491805"/>
            <a:ext cx="3816424" cy="951030"/>
          </a:xfrm>
          <a:prstGeom prst="rect">
            <a:avLst/>
          </a:prstGeom>
          <a:solidFill>
            <a:srgbClr val="6F3505"/>
          </a:solidFill>
          <a:ln>
            <a:solidFill>
              <a:schemeClr val="bg1">
                <a:lumMod val="8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C000"/>
                </a:solidFill>
              </a:rPr>
              <a:t>Palce na rukách…, dlaně, chodidla, ledviny… - boty, rukávy, nohavice…</a:t>
            </a:r>
            <a:endParaRPr lang="cs-CZ" sz="2000" b="1" dirty="0">
              <a:solidFill>
                <a:srgbClr val="FFC000"/>
              </a:solidFill>
            </a:endParaRPr>
          </a:p>
        </p:txBody>
      </p:sp>
      <p:cxnSp>
        <p:nvCxnSpPr>
          <p:cNvPr id="15" name="Přímá spojovací šipka 14"/>
          <p:cNvCxnSpPr/>
          <p:nvPr/>
        </p:nvCxnSpPr>
        <p:spPr>
          <a:xfrm>
            <a:off x="1151880" y="2267669"/>
            <a:ext cx="720080" cy="432048"/>
          </a:xfrm>
          <a:prstGeom prst="straightConnector1">
            <a:avLst/>
          </a:prstGeom>
          <a:ln w="38100">
            <a:solidFill>
              <a:srgbClr val="6F3505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 flipH="1">
            <a:off x="2448024" y="2627709"/>
            <a:ext cx="2160240" cy="72008"/>
          </a:xfrm>
          <a:prstGeom prst="straightConnector1">
            <a:avLst/>
          </a:prstGeom>
          <a:ln w="38100">
            <a:solidFill>
              <a:srgbClr val="6F3505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 flipH="1" flipV="1">
            <a:off x="2376016" y="2915741"/>
            <a:ext cx="4248472" cy="2160240"/>
          </a:xfrm>
          <a:prstGeom prst="straightConnector1">
            <a:avLst/>
          </a:prstGeom>
          <a:ln w="38100">
            <a:solidFill>
              <a:schemeClr val="accent6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šipka 22"/>
          <p:cNvCxnSpPr/>
          <p:nvPr/>
        </p:nvCxnSpPr>
        <p:spPr>
          <a:xfrm flipH="1" flipV="1">
            <a:off x="1727944" y="3923853"/>
            <a:ext cx="2448272" cy="504056"/>
          </a:xfrm>
          <a:prstGeom prst="straightConnector1">
            <a:avLst/>
          </a:prstGeom>
          <a:ln w="38100">
            <a:solidFill>
              <a:schemeClr val="accent6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šipka 25"/>
          <p:cNvCxnSpPr/>
          <p:nvPr/>
        </p:nvCxnSpPr>
        <p:spPr>
          <a:xfrm flipH="1" flipV="1">
            <a:off x="3096096" y="6156101"/>
            <a:ext cx="1224136" cy="648072"/>
          </a:xfrm>
          <a:prstGeom prst="straightConnector1">
            <a:avLst/>
          </a:prstGeom>
          <a:ln w="38100">
            <a:solidFill>
              <a:schemeClr val="accent6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ovéPole 31"/>
          <p:cNvSpPr txBox="1"/>
          <p:nvPr/>
        </p:nvSpPr>
        <p:spPr>
          <a:xfrm>
            <a:off x="5616376" y="5796061"/>
            <a:ext cx="4104456" cy="1466299"/>
          </a:xfrm>
          <a:prstGeom prst="rect">
            <a:avLst/>
          </a:prstGeom>
          <a:solidFill>
            <a:srgbClr val="002060"/>
          </a:solidFill>
          <a:ln>
            <a:solidFill>
              <a:schemeClr val="bg1">
                <a:lumMod val="9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>
                    <a:lumMod val="85000"/>
                  </a:schemeClr>
                </a:solidFill>
              </a:rPr>
              <a:t>Vymýšlejte příklady: „Kolik rukou má pět kamarádů? Kolik očí mají tři bratři?...“</a:t>
            </a:r>
          </a:p>
          <a:p>
            <a:r>
              <a:rPr lang="cs-CZ" sz="2400" b="1" dirty="0" smtClean="0">
                <a:solidFill>
                  <a:schemeClr val="bg1">
                    <a:lumMod val="85000"/>
                  </a:schemeClr>
                </a:solidFill>
              </a:rPr>
              <a:t>Ukazujte a počítejte.</a:t>
            </a:r>
            <a:endParaRPr lang="cs-CZ" sz="2400" b="1" dirty="0">
              <a:solidFill>
                <a:schemeClr val="bg1">
                  <a:lumMod val="8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0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4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8000"/>
                            </p:stCondLst>
                            <p:childTnLst>
                              <p:par>
                                <p:cTn id="26" presetID="1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8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0"/>
                            </p:stCondLst>
                            <p:childTnLst>
                              <p:par>
                                <p:cTn id="30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2000"/>
                            </p:stCondLst>
                            <p:childTnLst>
                              <p:par>
                                <p:cTn id="34" presetID="1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6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4000"/>
                            </p:stCondLst>
                            <p:childTnLst>
                              <p:par>
                                <p:cTn id="38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6000"/>
                            </p:stCondLst>
                            <p:childTnLst>
                              <p:par>
                                <p:cTn id="42" presetID="1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4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8000"/>
                            </p:stCondLst>
                            <p:childTnLst>
                              <p:par>
                                <p:cTn id="46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8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20000"/>
                            </p:stCondLst>
                            <p:childTnLst>
                              <p:par>
                                <p:cTn id="50" presetID="1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52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22000"/>
                            </p:stCondLst>
                            <p:childTnLst>
                              <p:par>
                                <p:cTn id="54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5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3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3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3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791840" y="1115541"/>
            <a:ext cx="8568531" cy="5256584"/>
          </a:xfrm>
        </p:spPr>
        <p:txBody>
          <a:bodyPr>
            <a:normAutofit/>
          </a:bodyPr>
          <a:lstStyle/>
          <a:p>
            <a:r>
              <a:rPr lang="cs-CZ" sz="1800" b="1" dirty="0" smtClean="0">
                <a:solidFill>
                  <a:srgbClr val="6F3505"/>
                </a:solidFill>
              </a:rPr>
              <a:t>Obrázky:</a:t>
            </a:r>
          </a:p>
          <a:p>
            <a:r>
              <a:rPr lang="cs-CZ" sz="1800" b="1" dirty="0" smtClean="0">
                <a:solidFill>
                  <a:srgbClr val="6F3505"/>
                </a:solidFill>
                <a:hlinkClick r:id="rId2"/>
              </a:rPr>
              <a:t>www.office.</a:t>
            </a:r>
            <a:r>
              <a:rPr lang="cs-CZ" sz="1800" b="1" dirty="0" err="1" smtClean="0">
                <a:solidFill>
                  <a:srgbClr val="6F3505"/>
                </a:solidFill>
                <a:hlinkClick r:id="rId2"/>
              </a:rPr>
              <a:t>microsoft.com</a:t>
            </a:r>
            <a:endParaRPr lang="cs-CZ" sz="1800" b="1" dirty="0">
              <a:solidFill>
                <a:srgbClr val="6F3505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1556</TotalTime>
  <Words>436</Words>
  <Application>Microsoft Office PowerPoint</Application>
  <PresentationFormat>Vlastní</PresentationFormat>
  <Paragraphs>112</Paragraphs>
  <Slides>8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Snímek 2</vt:lpstr>
      <vt:lpstr>Pejsek</vt:lpstr>
      <vt:lpstr>Násobilka čísla 2</vt:lpstr>
      <vt:lpstr>Snímek 5</vt:lpstr>
      <vt:lpstr>Vypočítej a roztřiď:                       součin menší  než 10 (i 10) dej nalevo a čísla větší než 11 dej napravo (počítej po sloupcích):</vt:lpstr>
      <vt:lpstr>Co má člověk po dvojicích?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Násobení číslem 2</dc:title>
  <dc:subject>Matematika 2</dc:subject>
  <dc:creator>Mgr. Jana Kneřová</dc:creator>
  <cp:lastModifiedBy>Alena T.</cp:lastModifiedBy>
  <cp:revision>195</cp:revision>
  <cp:lastPrinted>1601-01-01T00:00:00Z</cp:lastPrinted>
  <dcterms:created xsi:type="dcterms:W3CDTF">2011-08-21T18:05:50Z</dcterms:created>
  <dcterms:modified xsi:type="dcterms:W3CDTF">2013-02-13T16:56:43Z</dcterms:modified>
</cp:coreProperties>
</file>