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792" r:id="rId1"/>
  </p:sldMasterIdLst>
  <p:notesMasterIdLst>
    <p:notesMasterId r:id="rId10"/>
  </p:notesMasterIdLst>
  <p:sldIdLst>
    <p:sldId id="256" r:id="rId2"/>
    <p:sldId id="257" r:id="rId3"/>
    <p:sldId id="268" r:id="rId4"/>
    <p:sldId id="259" r:id="rId5"/>
    <p:sldId id="261" r:id="rId6"/>
    <p:sldId id="263" r:id="rId7"/>
    <p:sldId id="269" r:id="rId8"/>
    <p:sldId id="267" r:id="rId9"/>
  </p:sldIdLst>
  <p:sldSz cx="10080625" cy="7559675"/>
  <p:notesSz cx="7559675" cy="10691813"/>
  <p:defaultTextStyle>
    <a:defPPr>
      <a:defRPr lang="en-GB"/>
    </a:defPPr>
    <a:lvl1pPr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742719" indent="-285662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1142643" indent="-228529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599702" indent="-228529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2056760" indent="-228529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5289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2347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199405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6462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006600"/>
    <a:srgbClr val="6F3505"/>
    <a:srgbClr val="DAA600"/>
    <a:srgbClr val="82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8FB837D-C827-4EFA-A057-4D05807E0F7C}" styleName="Styl s motivem 1 – zvýraznění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E269D01E-BC32-4049-B463-5C60D7B0CCD2}" styleName="Styl s motivem 2 – zvýraznění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Styl s motivem 2 – zvýraznění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8799B23B-EC83-4686-B30A-512413B5E67A}" styleName="Světlý styl 3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8A107856-5554-42FB-B03E-39F5DBC370BA}" styleName="Střední styl 4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618" y="-216"/>
      </p:cViewPr>
      <p:guideLst>
        <p:guide orient="horz" pos="2161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312863" y="1027113"/>
            <a:ext cx="4932362" cy="36988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1169988" y="5086350"/>
            <a:ext cx="5224462" cy="41052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719" indent="-285662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2643" indent="-228529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599702" indent="-228529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6760" indent="-228529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5289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347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405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462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312863" y="1027113"/>
            <a:ext cx="4933950" cy="3700462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1169988" y="5086350"/>
            <a:ext cx="5226050" cy="41068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Je možné diskutovat se žáky o obrázcích – proč jsou zrovna tady?... (auto, čtyřlístek,</a:t>
            </a:r>
            <a:r>
              <a:rPr lang="cs-CZ" baseline="0" dirty="0" smtClean="0"/>
              <a:t> kůň</a:t>
            </a:r>
            <a:r>
              <a:rPr lang="cs-CZ" dirty="0" smtClean="0"/>
              <a:t>)</a:t>
            </a:r>
            <a:endParaRPr lang="cs-CZ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Žáci postupně s názorem počítají. Po zadání je vhodná nejdřív diskuze, jak řešit. Pak následuje samotné řešení. </a:t>
            </a:r>
            <a:endParaRPr lang="cs-CZ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Řešíme po sloupcích, kliknutím na obrázek se ukáže výsledek. </a:t>
            </a:r>
            <a:endParaRPr lang="cs-CZ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Počítání po </a:t>
            </a:r>
            <a:r>
              <a:rPr lang="cs-CZ" dirty="0" smtClean="0"/>
              <a:t>sloupcích s příklady, kliknutím </a:t>
            </a:r>
            <a:r>
              <a:rPr lang="cs-CZ" baseline="0" dirty="0" smtClean="0"/>
              <a:t>se ukáže kontrola.</a:t>
            </a:r>
            <a:endParaRPr lang="cs-CZ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6047" y="2348403"/>
            <a:ext cx="8568531" cy="162043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12094" y="4283818"/>
            <a:ext cx="7056438" cy="193191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037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075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112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15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188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225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26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301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96300" y="4857796"/>
            <a:ext cx="8568531" cy="1501435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96300" y="3204118"/>
            <a:ext cx="8568531" cy="1653678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503763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0752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112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201505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51881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302257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52633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40301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54790" y="1944167"/>
            <a:ext cx="4917805" cy="5500013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640605" y="1944167"/>
            <a:ext cx="4917805" cy="5500013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031" y="302737"/>
            <a:ext cx="9072563" cy="1259946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4031" y="1692179"/>
            <a:ext cx="4454027" cy="705219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503763" indent="0">
              <a:buNone/>
              <a:defRPr sz="2200" b="1"/>
            </a:lvl2pPr>
            <a:lvl3pPr marL="1007525" indent="0">
              <a:buNone/>
              <a:defRPr sz="2000" b="1"/>
            </a:lvl3pPr>
            <a:lvl4pPr marL="1511289" indent="0">
              <a:buNone/>
              <a:defRPr sz="1800" b="1"/>
            </a:lvl4pPr>
            <a:lvl5pPr marL="2015050" indent="0">
              <a:buNone/>
              <a:defRPr sz="1800" b="1"/>
            </a:lvl5pPr>
            <a:lvl6pPr marL="2518813" indent="0">
              <a:buNone/>
              <a:defRPr sz="1800" b="1"/>
            </a:lvl6pPr>
            <a:lvl7pPr marL="3022575" indent="0">
              <a:buNone/>
              <a:defRPr sz="1800" b="1"/>
            </a:lvl7pPr>
            <a:lvl8pPr marL="3526337" indent="0">
              <a:buNone/>
              <a:defRPr sz="1800" b="1"/>
            </a:lvl8pPr>
            <a:lvl9pPr marL="4030100" indent="0">
              <a:buNone/>
              <a:defRPr sz="18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04031" y="2397397"/>
            <a:ext cx="4454027" cy="43555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120818" y="1692179"/>
            <a:ext cx="4455776" cy="705219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503763" indent="0">
              <a:buNone/>
              <a:defRPr sz="2200" b="1"/>
            </a:lvl2pPr>
            <a:lvl3pPr marL="1007525" indent="0">
              <a:buNone/>
              <a:defRPr sz="2000" b="1"/>
            </a:lvl3pPr>
            <a:lvl4pPr marL="1511289" indent="0">
              <a:buNone/>
              <a:defRPr sz="1800" b="1"/>
            </a:lvl4pPr>
            <a:lvl5pPr marL="2015050" indent="0">
              <a:buNone/>
              <a:defRPr sz="1800" b="1"/>
            </a:lvl5pPr>
            <a:lvl6pPr marL="2518813" indent="0">
              <a:buNone/>
              <a:defRPr sz="1800" b="1"/>
            </a:lvl6pPr>
            <a:lvl7pPr marL="3022575" indent="0">
              <a:buNone/>
              <a:defRPr sz="1800" b="1"/>
            </a:lvl7pPr>
            <a:lvl8pPr marL="3526337" indent="0">
              <a:buNone/>
              <a:defRPr sz="1800" b="1"/>
            </a:lvl8pPr>
            <a:lvl9pPr marL="4030100" indent="0">
              <a:buNone/>
              <a:defRPr sz="18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120818" y="2397397"/>
            <a:ext cx="4455776" cy="43555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034" y="300987"/>
            <a:ext cx="3316456" cy="1280945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41249" y="300992"/>
            <a:ext cx="5635349" cy="6451973"/>
          </a:xfrm>
        </p:spPr>
        <p:txBody>
          <a:bodyPr/>
          <a:lstStyle>
            <a:lvl1pPr>
              <a:defRPr sz="3500"/>
            </a:lvl1pPr>
            <a:lvl2pPr>
              <a:defRPr sz="31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04034" y="1581937"/>
            <a:ext cx="3316456" cy="5171028"/>
          </a:xfrm>
        </p:spPr>
        <p:txBody>
          <a:bodyPr/>
          <a:lstStyle>
            <a:lvl1pPr marL="0" indent="0">
              <a:buNone/>
              <a:defRPr sz="1500"/>
            </a:lvl1pPr>
            <a:lvl2pPr marL="503763" indent="0">
              <a:buNone/>
              <a:defRPr sz="1300"/>
            </a:lvl2pPr>
            <a:lvl3pPr marL="1007525" indent="0">
              <a:buNone/>
              <a:defRPr sz="1100"/>
            </a:lvl3pPr>
            <a:lvl4pPr marL="1511289" indent="0">
              <a:buNone/>
              <a:defRPr sz="1000"/>
            </a:lvl4pPr>
            <a:lvl5pPr marL="2015050" indent="0">
              <a:buNone/>
              <a:defRPr sz="1000"/>
            </a:lvl5pPr>
            <a:lvl6pPr marL="2518813" indent="0">
              <a:buNone/>
              <a:defRPr sz="1000"/>
            </a:lvl6pPr>
            <a:lvl7pPr marL="3022575" indent="0">
              <a:buNone/>
              <a:defRPr sz="1000"/>
            </a:lvl7pPr>
            <a:lvl8pPr marL="3526337" indent="0">
              <a:buNone/>
              <a:defRPr sz="1000"/>
            </a:lvl8pPr>
            <a:lvl9pPr marL="4030100" indent="0">
              <a:buNone/>
              <a:defRPr sz="1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75873" y="5291772"/>
            <a:ext cx="6048375" cy="624724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975873" y="675471"/>
            <a:ext cx="6048375" cy="4535805"/>
          </a:xfrm>
        </p:spPr>
        <p:txBody>
          <a:bodyPr/>
          <a:lstStyle>
            <a:lvl1pPr marL="0" indent="0">
              <a:buNone/>
              <a:defRPr sz="3500"/>
            </a:lvl1pPr>
            <a:lvl2pPr marL="503763" indent="0">
              <a:buNone/>
              <a:defRPr sz="3100"/>
            </a:lvl2pPr>
            <a:lvl3pPr marL="1007525" indent="0">
              <a:buNone/>
              <a:defRPr sz="2600"/>
            </a:lvl3pPr>
            <a:lvl4pPr marL="1511289" indent="0">
              <a:buNone/>
              <a:defRPr sz="2200"/>
            </a:lvl4pPr>
            <a:lvl5pPr marL="2015050" indent="0">
              <a:buNone/>
              <a:defRPr sz="2200"/>
            </a:lvl5pPr>
            <a:lvl6pPr marL="2518813" indent="0">
              <a:buNone/>
              <a:defRPr sz="2200"/>
            </a:lvl6pPr>
            <a:lvl7pPr marL="3022575" indent="0">
              <a:buNone/>
              <a:defRPr sz="2200"/>
            </a:lvl7pPr>
            <a:lvl8pPr marL="3526337" indent="0">
              <a:buNone/>
              <a:defRPr sz="2200"/>
            </a:lvl8pPr>
            <a:lvl9pPr marL="4030100" indent="0">
              <a:buNone/>
              <a:defRPr sz="22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975873" y="5916496"/>
            <a:ext cx="6048375" cy="887211"/>
          </a:xfrm>
        </p:spPr>
        <p:txBody>
          <a:bodyPr/>
          <a:lstStyle>
            <a:lvl1pPr marL="0" indent="0">
              <a:buNone/>
              <a:defRPr sz="1500"/>
            </a:lvl1pPr>
            <a:lvl2pPr marL="503763" indent="0">
              <a:buNone/>
              <a:defRPr sz="1300"/>
            </a:lvl2pPr>
            <a:lvl3pPr marL="1007525" indent="0">
              <a:buNone/>
              <a:defRPr sz="1100"/>
            </a:lvl3pPr>
            <a:lvl4pPr marL="1511289" indent="0">
              <a:buNone/>
              <a:defRPr sz="1000"/>
            </a:lvl4pPr>
            <a:lvl5pPr marL="2015050" indent="0">
              <a:buNone/>
              <a:defRPr sz="1000"/>
            </a:lvl5pPr>
            <a:lvl6pPr marL="2518813" indent="0">
              <a:buNone/>
              <a:defRPr sz="1000"/>
            </a:lvl6pPr>
            <a:lvl7pPr marL="3022575" indent="0">
              <a:buNone/>
              <a:defRPr sz="1000"/>
            </a:lvl7pPr>
            <a:lvl8pPr marL="3526337" indent="0">
              <a:buNone/>
              <a:defRPr sz="1000"/>
            </a:lvl8pPr>
            <a:lvl9pPr marL="4030100" indent="0">
              <a:buNone/>
              <a:defRPr sz="1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057499" y="334236"/>
            <a:ext cx="2500906" cy="7109944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54785" y="334236"/>
            <a:ext cx="7334704" cy="7109944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0000">
              <a:srgbClr val="6F3505"/>
            </a:gs>
            <a:gs pos="10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504031" y="302737"/>
            <a:ext cx="9072563" cy="1259946"/>
          </a:xfrm>
          <a:prstGeom prst="rect">
            <a:avLst/>
          </a:prstGeom>
        </p:spPr>
        <p:txBody>
          <a:bodyPr vert="horz" lIns="100750" tIns="50377" rIns="100750" bIns="50377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4031" y="1763928"/>
            <a:ext cx="9072563" cy="4989036"/>
          </a:xfrm>
          <a:prstGeom prst="rect">
            <a:avLst/>
          </a:prstGeom>
        </p:spPr>
        <p:txBody>
          <a:bodyPr vert="horz" lIns="100750" tIns="50377" rIns="100750" bIns="50377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504031" y="7006704"/>
            <a:ext cx="2352146" cy="402483"/>
          </a:xfrm>
          <a:prstGeom prst="rect">
            <a:avLst/>
          </a:prstGeom>
        </p:spPr>
        <p:txBody>
          <a:bodyPr vert="horz" lIns="100750" tIns="50377" rIns="100750" bIns="50377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56266C-A932-4797-A742-7BB4CAE8A728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444214" y="7006704"/>
            <a:ext cx="3192198" cy="402483"/>
          </a:xfrm>
          <a:prstGeom prst="rect">
            <a:avLst/>
          </a:prstGeom>
        </p:spPr>
        <p:txBody>
          <a:bodyPr vert="horz" lIns="100750" tIns="50377" rIns="100750" bIns="50377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224448" y="7006704"/>
            <a:ext cx="2352146" cy="402483"/>
          </a:xfrm>
          <a:prstGeom prst="rect">
            <a:avLst/>
          </a:prstGeom>
        </p:spPr>
        <p:txBody>
          <a:bodyPr vert="horz" lIns="100750" tIns="50377" rIns="100750" bIns="50377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1007525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7822" indent="-377822" algn="l" defTabSz="1007525" rtl="0" eaLnBrk="1" latinLnBrk="0" hangingPunct="1">
        <a:spcBef>
          <a:spcPct val="20000"/>
        </a:spcBef>
        <a:buFont typeface="Arial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18614" indent="-314850" algn="l" defTabSz="1007525" rtl="0" eaLnBrk="1" latinLnBrk="0" hangingPunct="1">
        <a:spcBef>
          <a:spcPct val="20000"/>
        </a:spcBef>
        <a:buFont typeface="Arial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59409" indent="-251882" algn="l" defTabSz="1007525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63170" indent="-251882" algn="l" defTabSz="1007525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66932" indent="-251882" algn="l" defTabSz="1007525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70695" indent="-251882" algn="l" defTabSz="100752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74457" indent="-251882" algn="l" defTabSz="100752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78220" indent="-251882" algn="l" defTabSz="100752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81982" indent="-251882" algn="l" defTabSz="100752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3763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7525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11289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15050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8813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22575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26337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30100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tyrlistek.cz/images/obsah/stahuj/rozvrh_I.jpg" TargetMode="External"/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59992" y="971525"/>
            <a:ext cx="5751513" cy="1408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graphicFrame>
        <p:nvGraphicFramePr>
          <p:cNvPr id="3075" name="Group 3"/>
          <p:cNvGraphicFramePr>
            <a:graphicFrameLocks noGrp="1"/>
          </p:cNvGraphicFramePr>
          <p:nvPr/>
        </p:nvGraphicFramePr>
        <p:xfrm>
          <a:off x="791840" y="2771725"/>
          <a:ext cx="8568952" cy="4194820"/>
        </p:xfrm>
        <a:graphic>
          <a:graphicData uri="http://schemas.openxmlformats.org/drawingml/2006/table">
            <a:tbl>
              <a:tblPr/>
              <a:tblGrid>
                <a:gridCol w="4189267"/>
                <a:gridCol w="4379685"/>
              </a:tblGrid>
              <a:tr h="39962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Název školy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Plavská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 škola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39962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Autor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Mgr. Jana </a:t>
                      </a: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Kneřová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921767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Název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VY_32_INOVACE_06_MA_Násobení_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číslem_4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39962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Téma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Číslo projektu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Anotace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lang="cs-CZ" sz="1600" kern="120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Ma</a:t>
                      </a:r>
                      <a:r>
                        <a:rPr lang="cs-CZ" sz="1600" kern="120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2 – Násobení a dělení čísly 0 – 5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r>
                        <a:rPr kumimoji="0" lang="cs-CZ" sz="16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CZ.1.07/1.4.00/21.1135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r>
                        <a:rPr lang="cs-CZ" sz="16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Procvičení a rozšíření násobení číslem  4, slovní úlohy. Příklady z praktického</a:t>
                      </a:r>
                      <a:r>
                        <a:rPr lang="cs-CZ" sz="1600" kern="12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života.</a:t>
                      </a:r>
                    </a:p>
                    <a:p>
                      <a:r>
                        <a:rPr lang="cs-CZ" sz="1600" kern="12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Na každé straně animace. </a:t>
                      </a:r>
                      <a:endParaRPr lang="cs-CZ" sz="1600" kern="1200" dirty="0" smtClean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Rozvoj logického a tvořivého myšlení.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39962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S Gothic" charset="0"/>
                        <a:cs typeface="MS Gothic" charset="0"/>
                      </a:endParaRP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S Gothic" charset="0"/>
                        <a:cs typeface="MS Gothic" charset="0"/>
                      </a:endParaRP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5" name="Picture 11" descr="C:\Documents and Settings\Alena T\Local Settings\Temporary Internet Files\Content.IE5\W3EZQ353\MP90042245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9792" y="251445"/>
            <a:ext cx="4608512" cy="3074742"/>
          </a:xfrm>
          <a:prstGeom prst="rect">
            <a:avLst/>
          </a:prstGeom>
          <a:ln w="19050">
            <a:solidFill>
              <a:srgbClr val="0066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15776" y="1547589"/>
            <a:ext cx="9072563" cy="4989036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endParaRPr lang="cs-CZ" dirty="0" smtClean="0"/>
          </a:p>
          <a:p>
            <a:pPr>
              <a:buNone/>
            </a:pPr>
            <a:r>
              <a:rPr lang="cs-CZ" sz="15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r>
              <a:rPr lang="cs-CZ" sz="15000" b="1" dirty="0" smtClean="0">
                <a:solidFill>
                  <a:srgbClr val="DAA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Násobení</a:t>
            </a:r>
            <a:r>
              <a:rPr lang="cs-CZ" sz="8800" b="1" dirty="0" smtClean="0">
                <a:solidFill>
                  <a:srgbClr val="DAA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>
              <a:buNone/>
            </a:pPr>
            <a:endParaRPr lang="cs-CZ" sz="6600" b="1" dirty="0" smtClean="0">
              <a:solidFill>
                <a:srgbClr val="DAA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r>
              <a:rPr lang="cs-CZ" sz="8800" b="1" dirty="0" smtClean="0">
                <a:solidFill>
                  <a:srgbClr val="DAA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číslem 4</a:t>
            </a:r>
          </a:p>
          <a:p>
            <a:pPr algn="ctr">
              <a:buNone/>
            </a:pPr>
            <a:endParaRPr lang="cs-CZ" sz="4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endParaRPr lang="cs-CZ" sz="4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endParaRPr lang="cs-CZ" sz="4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endParaRPr lang="cs-CZ" sz="4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9" name="Picture 5" descr="C:\Documents and Settings\Alena T\Local Settings\Temporary Internet Files\Content.IE5\B9Q09H1E\MC90044173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3808" y="4571925"/>
            <a:ext cx="2743200" cy="274320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7" name="Obrázek 16" descr="skok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200552" y="5147989"/>
            <a:ext cx="2534188" cy="160704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5776" y="179437"/>
            <a:ext cx="9649072" cy="1259946"/>
          </a:xfrm>
          <a:solidFill>
            <a:schemeClr val="accent6">
              <a:lumMod val="5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7200" b="1" dirty="0" smtClean="0">
                <a:ln>
                  <a:solidFill>
                    <a:srgbClr val="00B050"/>
                  </a:solidFill>
                </a:ln>
                <a:solidFill>
                  <a:srgbClr val="00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Black" pitchFamily="34" charset="0"/>
              </a:rPr>
              <a:t>Čtyřlístek</a:t>
            </a:r>
            <a:endParaRPr lang="cs-CZ" sz="7200" b="1" dirty="0">
              <a:ln>
                <a:solidFill>
                  <a:srgbClr val="00B050"/>
                </a:solidFill>
              </a:ln>
              <a:solidFill>
                <a:srgbClr val="0066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rial Black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31800" y="4715941"/>
            <a:ext cx="4977388" cy="4930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ln>
                  <a:solidFill>
                    <a:schemeClr val="bg1">
                      <a:lumMod val="50000"/>
                    </a:schemeClr>
                  </a:solidFill>
                </a:ln>
                <a:solidFill>
                  <a:srgbClr val="002060"/>
                </a:solidFill>
                <a:latin typeface="Arial Black" pitchFamily="34" charset="0"/>
              </a:rPr>
              <a:t>Čtyřlístky mají 32 lístků.</a:t>
            </a:r>
            <a:endParaRPr lang="cs-CZ" sz="2800" dirty="0">
              <a:ln>
                <a:solidFill>
                  <a:schemeClr val="bg1">
                    <a:lumMod val="50000"/>
                  </a:schemeClr>
                </a:solidFill>
              </a:ln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31800" y="5219997"/>
            <a:ext cx="9433048" cy="1809791"/>
          </a:xfrm>
          <a:prstGeom prst="rect">
            <a:avLst/>
          </a:prstGeom>
          <a:solidFill>
            <a:srgbClr val="6F3505"/>
          </a:solidFill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cs-CZ" sz="2400" b="1" dirty="0" smtClean="0">
                <a:ln>
                  <a:solidFill>
                    <a:schemeClr val="bg1">
                      <a:lumMod val="50000"/>
                    </a:schemeClr>
                  </a:solidFill>
                </a:ln>
                <a:solidFill>
                  <a:srgbClr val="FFC000"/>
                </a:solidFill>
                <a:latin typeface="Arial Black" pitchFamily="34" charset="0"/>
              </a:rPr>
              <a:t>Určitě víte, že Čtyřlístek je i oblíbený</a:t>
            </a:r>
          </a:p>
          <a:p>
            <a:pPr algn="r"/>
            <a:r>
              <a:rPr lang="cs-CZ" sz="2400" b="1" dirty="0" smtClean="0">
                <a:ln>
                  <a:solidFill>
                    <a:schemeClr val="bg1">
                      <a:lumMod val="50000"/>
                    </a:schemeClr>
                  </a:solidFill>
                </a:ln>
                <a:solidFill>
                  <a:srgbClr val="FFC000"/>
                </a:solidFill>
                <a:latin typeface="Arial Black" pitchFamily="34" charset="0"/>
              </a:rPr>
              <a:t>dětský časopis.</a:t>
            </a:r>
          </a:p>
          <a:p>
            <a:pPr algn="r"/>
            <a:r>
              <a:rPr lang="cs-CZ" sz="2400" b="1" dirty="0" smtClean="0">
                <a:ln>
                  <a:solidFill>
                    <a:schemeClr val="bg1">
                      <a:lumMod val="50000"/>
                    </a:schemeClr>
                  </a:solidFill>
                </a:ln>
                <a:solidFill>
                  <a:srgbClr val="FFC000"/>
                </a:solidFill>
                <a:latin typeface="Arial Black" pitchFamily="34" charset="0"/>
              </a:rPr>
              <a:t>Ale proč se tak jmenuje?</a:t>
            </a:r>
          </a:p>
          <a:p>
            <a:pPr algn="r"/>
            <a:r>
              <a:rPr lang="cs-CZ" sz="2400" b="1" dirty="0" smtClean="0">
                <a:ln>
                  <a:solidFill>
                    <a:schemeClr val="bg1">
                      <a:lumMod val="50000"/>
                    </a:schemeClr>
                  </a:solidFill>
                </a:ln>
                <a:solidFill>
                  <a:srgbClr val="FFC000"/>
                </a:solidFill>
                <a:latin typeface="Arial Black" pitchFamily="34" charset="0"/>
              </a:rPr>
              <a:t>A jak se jmenují hlavní</a:t>
            </a:r>
          </a:p>
          <a:p>
            <a:pPr algn="r"/>
            <a:r>
              <a:rPr lang="cs-CZ" sz="2400" b="1" dirty="0" smtClean="0">
                <a:ln>
                  <a:solidFill>
                    <a:schemeClr val="bg1">
                      <a:lumMod val="50000"/>
                    </a:schemeClr>
                  </a:solidFill>
                </a:ln>
                <a:solidFill>
                  <a:srgbClr val="FFC000"/>
                </a:solidFill>
                <a:latin typeface="Arial Black" pitchFamily="34" charset="0"/>
              </a:rPr>
              <a:t>postavičky? </a:t>
            </a:r>
            <a:endParaRPr lang="cs-CZ" sz="2400" b="1" dirty="0">
              <a:ln>
                <a:solidFill>
                  <a:schemeClr val="bg1">
                    <a:lumMod val="50000"/>
                  </a:schemeClr>
                </a:solidFill>
              </a:ln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143768" y="1475581"/>
            <a:ext cx="7848872" cy="16953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chemeClr val="bg1">
                    <a:lumMod val="75000"/>
                  </a:schemeClr>
                </a:solidFill>
                <a:latin typeface="+mn-lt"/>
              </a:rPr>
              <a:t>Janička s Alenkou hledaly venku čtyřlístky. Našly jich po hodině osm.</a:t>
            </a:r>
          </a:p>
          <a:p>
            <a:pPr>
              <a:buNone/>
            </a:pPr>
            <a:r>
              <a:rPr lang="cs-CZ" sz="2800" b="1" dirty="0" smtClean="0">
                <a:solidFill>
                  <a:schemeClr val="bg1">
                    <a:lumMod val="75000"/>
                  </a:schemeClr>
                </a:solidFill>
                <a:latin typeface="+mn-lt"/>
              </a:rPr>
              <a:t>Kolik jednotlivých lístků nalezené čtyřlístky měly dohromady?</a:t>
            </a:r>
          </a:p>
        </p:txBody>
      </p:sp>
      <p:pic>
        <p:nvPicPr>
          <p:cNvPr id="2050" name="Picture 2" descr="C:\Documents and Settings\Alena T\Local Settings\Temporary Internet Files\Content.IE5\W3EZQ353\MC90041355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15390">
            <a:off x="7605347" y="700787"/>
            <a:ext cx="1982865" cy="2649628"/>
          </a:xfrm>
          <a:prstGeom prst="rect">
            <a:avLst/>
          </a:prstGeom>
          <a:noFill/>
        </p:spPr>
      </p:pic>
      <p:sp>
        <p:nvSpPr>
          <p:cNvPr id="22" name="TextovéPole 21"/>
          <p:cNvSpPr txBox="1"/>
          <p:nvPr/>
        </p:nvSpPr>
        <p:spPr>
          <a:xfrm>
            <a:off x="7401687" y="3059757"/>
            <a:ext cx="2678938" cy="378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C000"/>
                </a:solidFill>
              </a:rPr>
              <a:t>1 čtyřlístek = 4 lístky</a:t>
            </a:r>
            <a:endParaRPr lang="cs-CZ" sz="2000" b="1" dirty="0">
              <a:solidFill>
                <a:srgbClr val="FFC000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143768" y="3347789"/>
            <a:ext cx="5636479" cy="5502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</a:rPr>
              <a:t>4 + </a:t>
            </a:r>
            <a:r>
              <a:rPr lang="cs-CZ" sz="3200" b="1" dirty="0" err="1" smtClean="0">
                <a:solidFill>
                  <a:srgbClr val="FFC000"/>
                </a:solidFill>
              </a:rPr>
              <a:t>4</a:t>
            </a:r>
            <a:r>
              <a:rPr lang="cs-CZ" sz="3200" b="1" dirty="0" smtClean="0">
                <a:solidFill>
                  <a:srgbClr val="FFC000"/>
                </a:solidFill>
              </a:rPr>
              <a:t> + </a:t>
            </a:r>
            <a:r>
              <a:rPr lang="cs-CZ" sz="3200" b="1" dirty="0" err="1" smtClean="0">
                <a:solidFill>
                  <a:srgbClr val="FFC000"/>
                </a:solidFill>
              </a:rPr>
              <a:t>4</a:t>
            </a:r>
            <a:r>
              <a:rPr lang="cs-CZ" sz="3200" b="1" dirty="0" smtClean="0">
                <a:solidFill>
                  <a:srgbClr val="FFC000"/>
                </a:solidFill>
              </a:rPr>
              <a:t> + </a:t>
            </a:r>
            <a:r>
              <a:rPr lang="cs-CZ" sz="3200" b="1" dirty="0" err="1" smtClean="0">
                <a:solidFill>
                  <a:srgbClr val="FFC000"/>
                </a:solidFill>
              </a:rPr>
              <a:t>4</a:t>
            </a:r>
            <a:r>
              <a:rPr lang="cs-CZ" sz="3200" b="1" dirty="0" smtClean="0">
                <a:solidFill>
                  <a:srgbClr val="FFC000"/>
                </a:solidFill>
              </a:rPr>
              <a:t> + </a:t>
            </a:r>
            <a:r>
              <a:rPr lang="cs-CZ" sz="3200" b="1" dirty="0" err="1" smtClean="0">
                <a:solidFill>
                  <a:srgbClr val="FFC000"/>
                </a:solidFill>
              </a:rPr>
              <a:t>4</a:t>
            </a:r>
            <a:r>
              <a:rPr lang="cs-CZ" sz="3200" b="1" dirty="0" smtClean="0">
                <a:solidFill>
                  <a:srgbClr val="FFC000"/>
                </a:solidFill>
              </a:rPr>
              <a:t> + </a:t>
            </a:r>
            <a:r>
              <a:rPr lang="cs-CZ" sz="3200" b="1" dirty="0" err="1" smtClean="0">
                <a:solidFill>
                  <a:srgbClr val="FFC000"/>
                </a:solidFill>
              </a:rPr>
              <a:t>4</a:t>
            </a:r>
            <a:r>
              <a:rPr lang="cs-CZ" sz="3200" b="1" dirty="0" smtClean="0">
                <a:solidFill>
                  <a:srgbClr val="FFC000"/>
                </a:solidFill>
              </a:rPr>
              <a:t> + </a:t>
            </a:r>
            <a:r>
              <a:rPr lang="cs-CZ" sz="3200" b="1" dirty="0" err="1" smtClean="0">
                <a:solidFill>
                  <a:srgbClr val="FFC000"/>
                </a:solidFill>
              </a:rPr>
              <a:t>4</a:t>
            </a:r>
            <a:r>
              <a:rPr lang="cs-CZ" sz="3200" b="1" dirty="0" smtClean="0">
                <a:solidFill>
                  <a:srgbClr val="FFC000"/>
                </a:solidFill>
              </a:rPr>
              <a:t> + </a:t>
            </a:r>
            <a:r>
              <a:rPr lang="cs-CZ" sz="3200" b="1" dirty="0" err="1" smtClean="0">
                <a:solidFill>
                  <a:srgbClr val="FFC000"/>
                </a:solidFill>
              </a:rPr>
              <a:t>4</a:t>
            </a:r>
            <a:r>
              <a:rPr lang="cs-CZ" sz="3200" b="1" dirty="0" smtClean="0">
                <a:solidFill>
                  <a:srgbClr val="FFC000"/>
                </a:solidFill>
              </a:rPr>
              <a:t> =</a:t>
            </a:r>
          </a:p>
        </p:txBody>
      </p:sp>
      <p:sp>
        <p:nvSpPr>
          <p:cNvPr id="24" name="Obdélník 23"/>
          <p:cNvSpPr/>
          <p:nvPr/>
        </p:nvSpPr>
        <p:spPr>
          <a:xfrm>
            <a:off x="215776" y="3923853"/>
            <a:ext cx="5649303" cy="7220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smtClean="0">
                <a:solidFill>
                  <a:schemeClr val="bg1">
                    <a:lumMod val="75000"/>
                  </a:schemeClr>
                </a:solidFill>
              </a:rPr>
              <a:t>rychleji…                 </a:t>
            </a:r>
            <a:r>
              <a:rPr lang="cs-CZ" sz="4400" b="1" dirty="0" smtClean="0">
                <a:ln>
                  <a:solidFill>
                    <a:schemeClr val="bg1">
                      <a:lumMod val="50000"/>
                    </a:schemeClr>
                  </a:solidFill>
                </a:ln>
                <a:solidFill>
                  <a:srgbClr val="002060"/>
                </a:solidFill>
              </a:rPr>
              <a:t>8 </a:t>
            </a:r>
            <a:r>
              <a:rPr lang="cs-CZ" sz="4400" b="1" dirty="0" smtClean="0">
                <a:ln>
                  <a:solidFill>
                    <a:schemeClr val="bg1">
                      <a:lumMod val="50000"/>
                    </a:schemeClr>
                  </a:solidFill>
                </a:ln>
                <a:solidFill>
                  <a:srgbClr val="002060"/>
                </a:solidFill>
                <a:sym typeface="Symbol"/>
              </a:rPr>
              <a:t> 4 =</a:t>
            </a:r>
            <a:endParaRPr lang="cs-CZ" sz="4400" b="1" dirty="0" smtClean="0">
              <a:ln>
                <a:solidFill>
                  <a:schemeClr val="bg1">
                    <a:lumMod val="50000"/>
                  </a:schemeClr>
                </a:solidFill>
              </a:ln>
              <a:solidFill>
                <a:srgbClr val="002060"/>
              </a:solidFill>
            </a:endParaRPr>
          </a:p>
        </p:txBody>
      </p:sp>
      <p:pic>
        <p:nvPicPr>
          <p:cNvPr id="2051" name="Picture 3" descr="C:\Documents and Settings\Alena T\Local Settings\Temporary Internet Files\Content.IE5\B9Q09H1E\MC900407898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40512" y="3491805"/>
            <a:ext cx="920750" cy="733425"/>
          </a:xfrm>
          <a:prstGeom prst="rect">
            <a:avLst/>
          </a:prstGeom>
          <a:noFill/>
        </p:spPr>
      </p:pic>
      <p:pic>
        <p:nvPicPr>
          <p:cNvPr id="25" name="Picture 3" descr="C:\Documents and Settings\Alena T\Local Settings\Temporary Internet Files\Content.IE5\B9Q09H1E\MC900407898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60592" y="3491805"/>
            <a:ext cx="920750" cy="733425"/>
          </a:xfrm>
          <a:prstGeom prst="rect">
            <a:avLst/>
          </a:prstGeom>
          <a:noFill/>
        </p:spPr>
      </p:pic>
      <p:pic>
        <p:nvPicPr>
          <p:cNvPr id="26" name="Picture 3" descr="C:\Documents and Settings\Alena T\Local Settings\Temporary Internet Files\Content.IE5\B9Q09H1E\MC900407898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80672" y="3491805"/>
            <a:ext cx="920750" cy="733425"/>
          </a:xfrm>
          <a:prstGeom prst="rect">
            <a:avLst/>
          </a:prstGeom>
          <a:noFill/>
        </p:spPr>
      </p:pic>
      <p:pic>
        <p:nvPicPr>
          <p:cNvPr id="27" name="Picture 3" descr="C:\Documents and Settings\Alena T\Local Settings\Temporary Internet Files\Content.IE5\B9Q09H1E\MC900407898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00752" y="3491805"/>
            <a:ext cx="920750" cy="733425"/>
          </a:xfrm>
          <a:prstGeom prst="rect">
            <a:avLst/>
          </a:prstGeom>
          <a:noFill/>
        </p:spPr>
      </p:pic>
      <p:pic>
        <p:nvPicPr>
          <p:cNvPr id="31" name="Picture 3" descr="C:\Documents and Settings\Alena T\Local Settings\Temporary Internet Files\Content.IE5\B9Q09H1E\MC900407898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40512" y="4211885"/>
            <a:ext cx="920750" cy="733425"/>
          </a:xfrm>
          <a:prstGeom prst="rect">
            <a:avLst/>
          </a:prstGeom>
          <a:noFill/>
        </p:spPr>
      </p:pic>
      <p:pic>
        <p:nvPicPr>
          <p:cNvPr id="32" name="Picture 3" descr="C:\Documents and Settings\Alena T\Local Settings\Temporary Internet Files\Content.IE5\B9Q09H1E\MC900407898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60592" y="4211885"/>
            <a:ext cx="920750" cy="733425"/>
          </a:xfrm>
          <a:prstGeom prst="rect">
            <a:avLst/>
          </a:prstGeom>
          <a:noFill/>
        </p:spPr>
      </p:pic>
      <p:pic>
        <p:nvPicPr>
          <p:cNvPr id="33" name="Picture 3" descr="C:\Documents and Settings\Alena T\Local Settings\Temporary Internet Files\Content.IE5\B9Q09H1E\MC900407898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80672" y="4211885"/>
            <a:ext cx="920750" cy="733425"/>
          </a:xfrm>
          <a:prstGeom prst="rect">
            <a:avLst/>
          </a:prstGeom>
          <a:noFill/>
        </p:spPr>
      </p:pic>
      <p:pic>
        <p:nvPicPr>
          <p:cNvPr id="34" name="Picture 3" descr="C:\Documents and Settings\Alena T\Local Settings\Temporary Internet Files\Content.IE5\B9Q09H1E\MC900407898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00752" y="4211885"/>
            <a:ext cx="920750" cy="733425"/>
          </a:xfrm>
          <a:prstGeom prst="rect">
            <a:avLst/>
          </a:prstGeom>
          <a:noFill/>
        </p:spPr>
      </p:pic>
      <p:pic>
        <p:nvPicPr>
          <p:cNvPr id="36" name="Obrázek 35" descr="čtyřlístek-postavy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5776" y="5219997"/>
            <a:ext cx="3168352" cy="2160240"/>
          </a:xfrm>
          <a:prstGeom prst="rect">
            <a:avLst/>
          </a:prstGeom>
          <a:ln w="19050">
            <a:solidFill>
              <a:srgbClr val="0066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8" name="Obdélník 37"/>
          <p:cNvSpPr/>
          <p:nvPr/>
        </p:nvSpPr>
        <p:spPr>
          <a:xfrm>
            <a:off x="3384128" y="6300117"/>
            <a:ext cx="2375346" cy="1122871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cs-CZ" b="1" dirty="0" err="1" smtClean="0">
                <a:solidFill>
                  <a:srgbClr val="006600"/>
                </a:solidFill>
              </a:rPr>
              <a:t>Myšpulín</a:t>
            </a:r>
            <a:r>
              <a:rPr lang="cs-CZ" b="1" dirty="0" smtClean="0">
                <a:solidFill>
                  <a:srgbClr val="006600"/>
                </a:solidFill>
              </a:rPr>
              <a:t> – kocour</a:t>
            </a:r>
          </a:p>
          <a:p>
            <a:r>
              <a:rPr lang="cs-CZ" b="1" dirty="0" err="1" smtClean="0">
                <a:solidFill>
                  <a:srgbClr val="006600"/>
                </a:solidFill>
              </a:rPr>
              <a:t>Piňda</a:t>
            </a:r>
            <a:r>
              <a:rPr lang="cs-CZ" b="1" dirty="0" smtClean="0">
                <a:solidFill>
                  <a:srgbClr val="006600"/>
                </a:solidFill>
              </a:rPr>
              <a:t> – zajíc</a:t>
            </a:r>
          </a:p>
          <a:p>
            <a:r>
              <a:rPr lang="cs-CZ" b="1" dirty="0" err="1" smtClean="0">
                <a:solidFill>
                  <a:srgbClr val="006600"/>
                </a:solidFill>
              </a:rPr>
              <a:t>Bobík</a:t>
            </a:r>
            <a:r>
              <a:rPr lang="cs-CZ" b="1" dirty="0" smtClean="0">
                <a:solidFill>
                  <a:srgbClr val="006600"/>
                </a:solidFill>
              </a:rPr>
              <a:t> – prase</a:t>
            </a:r>
          </a:p>
          <a:p>
            <a:r>
              <a:rPr lang="cs-CZ" b="1" dirty="0" err="1" smtClean="0">
                <a:solidFill>
                  <a:srgbClr val="006600"/>
                </a:solidFill>
              </a:rPr>
              <a:t>Fifinka</a:t>
            </a:r>
            <a:r>
              <a:rPr lang="cs-CZ" b="1" dirty="0" smtClean="0">
                <a:solidFill>
                  <a:srgbClr val="006600"/>
                </a:solidFill>
              </a:rPr>
              <a:t> - pejsek</a:t>
            </a:r>
          </a:p>
        </p:txBody>
      </p:sp>
      <p:sp>
        <p:nvSpPr>
          <p:cNvPr id="28" name="TextovéPole 27"/>
          <p:cNvSpPr txBox="1"/>
          <p:nvPr/>
        </p:nvSpPr>
        <p:spPr>
          <a:xfrm>
            <a:off x="5616376" y="3779837"/>
            <a:ext cx="1210588" cy="95103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6000" dirty="0" smtClean="0">
                <a:solidFill>
                  <a:srgbClr val="002060"/>
                </a:solidFill>
                <a:latin typeface="Arial Black" pitchFamily="34" charset="0"/>
              </a:rPr>
              <a:t>32</a:t>
            </a:r>
            <a:endParaRPr lang="cs-CZ" sz="6000" dirty="0">
              <a:solidFill>
                <a:srgbClr val="00206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000"/>
                            </p:stCondLst>
                            <p:childTnLst>
                              <p:par>
                                <p:cTn id="7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  <p:bldP spid="21" grpId="0"/>
      <p:bldP spid="22" grpId="0"/>
      <p:bldP spid="23" grpId="0"/>
      <p:bldP spid="24" grpId="0"/>
      <p:bldP spid="38" grpId="0" animBg="1"/>
      <p:bldP spid="2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Násobilka čísla 4</a:t>
            </a:r>
            <a:endParaRPr lang="cs-CZ" sz="8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75816" y="1547589"/>
            <a:ext cx="4917805" cy="5896591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dirty="0" smtClean="0"/>
              <a:t>        0 </a:t>
            </a:r>
            <a:r>
              <a:rPr lang="cs-CZ" b="1" dirty="0" smtClean="0">
                <a:sym typeface="Symbol"/>
              </a:rPr>
              <a:t> 4 = 0</a:t>
            </a:r>
          </a:p>
          <a:p>
            <a:pPr>
              <a:buNone/>
            </a:pPr>
            <a:r>
              <a:rPr lang="cs-CZ" b="1" dirty="0" smtClean="0">
                <a:sym typeface="Symbol"/>
              </a:rPr>
              <a:t>        1  4 = </a:t>
            </a:r>
            <a:r>
              <a:rPr lang="cs-CZ" b="1" dirty="0" err="1" smtClean="0">
                <a:sym typeface="Symbol"/>
              </a:rPr>
              <a:t>4</a:t>
            </a:r>
            <a:endParaRPr lang="cs-CZ" b="1" dirty="0" smtClean="0">
              <a:sym typeface="Symbol"/>
            </a:endParaRPr>
          </a:p>
          <a:p>
            <a:pPr>
              <a:buNone/>
            </a:pPr>
            <a:r>
              <a:rPr lang="cs-CZ" b="1" dirty="0" smtClean="0">
                <a:sym typeface="Symbol"/>
              </a:rPr>
              <a:t>        2  4 = 8</a:t>
            </a:r>
          </a:p>
          <a:p>
            <a:pPr>
              <a:buNone/>
            </a:pPr>
            <a:r>
              <a:rPr lang="cs-CZ" b="1" dirty="0" smtClean="0">
                <a:sym typeface="Symbol"/>
              </a:rPr>
              <a:t>        3  4 = 12</a:t>
            </a:r>
          </a:p>
          <a:p>
            <a:pPr>
              <a:buNone/>
            </a:pPr>
            <a:r>
              <a:rPr lang="cs-CZ" b="1" dirty="0" smtClean="0">
                <a:sym typeface="Symbol"/>
              </a:rPr>
              <a:t>        4  </a:t>
            </a:r>
            <a:r>
              <a:rPr lang="cs-CZ" b="1" dirty="0" err="1" smtClean="0">
                <a:sym typeface="Symbol"/>
              </a:rPr>
              <a:t>4</a:t>
            </a:r>
            <a:r>
              <a:rPr lang="cs-CZ" b="1" dirty="0" smtClean="0">
                <a:sym typeface="Symbol"/>
              </a:rPr>
              <a:t> = 16</a:t>
            </a:r>
          </a:p>
          <a:p>
            <a:pPr>
              <a:buNone/>
            </a:pPr>
            <a:r>
              <a:rPr lang="cs-CZ" b="1" dirty="0" smtClean="0">
                <a:sym typeface="Symbol"/>
              </a:rPr>
              <a:t>        5  4 = 20</a:t>
            </a:r>
          </a:p>
          <a:p>
            <a:pPr>
              <a:buNone/>
            </a:pPr>
            <a:r>
              <a:rPr lang="cs-CZ" b="1" dirty="0" smtClean="0">
                <a:sym typeface="Symbol"/>
              </a:rPr>
              <a:t>        6  4 = 24</a:t>
            </a:r>
          </a:p>
          <a:p>
            <a:pPr>
              <a:buNone/>
            </a:pPr>
            <a:r>
              <a:rPr lang="cs-CZ" b="1" dirty="0" smtClean="0">
                <a:sym typeface="Symbol"/>
              </a:rPr>
              <a:t>        7  4 = 28</a:t>
            </a:r>
          </a:p>
          <a:p>
            <a:pPr>
              <a:buNone/>
            </a:pPr>
            <a:r>
              <a:rPr lang="cs-CZ" b="1" dirty="0" smtClean="0">
                <a:sym typeface="Symbol"/>
              </a:rPr>
              <a:t>        8  4 = 32</a:t>
            </a:r>
          </a:p>
          <a:p>
            <a:pPr>
              <a:buNone/>
            </a:pPr>
            <a:r>
              <a:rPr lang="cs-CZ" b="1" dirty="0" smtClean="0">
                <a:sym typeface="Symbol"/>
              </a:rPr>
              <a:t>        9  4 = 36</a:t>
            </a:r>
          </a:p>
          <a:p>
            <a:pPr>
              <a:buNone/>
            </a:pPr>
            <a:r>
              <a:rPr lang="cs-CZ" b="1" dirty="0" smtClean="0">
                <a:sym typeface="Symbol"/>
              </a:rPr>
              <a:t>      10  4 = 40</a:t>
            </a:r>
          </a:p>
          <a:p>
            <a:endParaRPr lang="cs-CZ" dirty="0" smtClean="0">
              <a:sym typeface="Symbol"/>
            </a:endParaRPr>
          </a:p>
          <a:p>
            <a:endParaRPr lang="cs-CZ" dirty="0" smtClean="0">
              <a:sym typeface="Symbol"/>
            </a:endParaRPr>
          </a:p>
          <a:p>
            <a:endParaRPr lang="cs-CZ" dirty="0" smtClean="0">
              <a:sym typeface="Symbol"/>
            </a:endParaRP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816176" y="1619597"/>
            <a:ext cx="5781901" cy="5500013"/>
          </a:xfrm>
        </p:spPr>
        <p:txBody>
          <a:bodyPr>
            <a:normAutofit lnSpcReduction="10000"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  </a:t>
            </a:r>
            <a:r>
              <a:rPr lang="cs-CZ" sz="8000" b="1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</a:t>
            </a:r>
            <a:r>
              <a:rPr lang="cs-CZ" sz="8000" b="1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Symbol"/>
              </a:rPr>
              <a:t> 4 = 12</a:t>
            </a:r>
            <a:endParaRPr lang="cs-CZ" sz="80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104208" y="2483693"/>
            <a:ext cx="1518364" cy="6075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činitel</a:t>
            </a:r>
            <a:endParaRPr lang="cs-CZ" sz="36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832400" y="2483693"/>
            <a:ext cx="1518364" cy="6075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činitel</a:t>
            </a:r>
            <a:endParaRPr lang="cs-CZ" sz="36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760392" y="5796061"/>
            <a:ext cx="4134465" cy="6075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součin (násobení)</a:t>
            </a:r>
            <a:endParaRPr lang="cs-CZ" sz="3600" b="1" dirty="0"/>
          </a:p>
        </p:txBody>
      </p:sp>
      <p:cxnSp>
        <p:nvCxnSpPr>
          <p:cNvPr id="9" name="Přímá spojovací šipka 8"/>
          <p:cNvCxnSpPr/>
          <p:nvPr/>
        </p:nvCxnSpPr>
        <p:spPr>
          <a:xfrm flipH="1">
            <a:off x="4752280" y="2987749"/>
            <a:ext cx="360040" cy="936104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 flipH="1">
            <a:off x="6192440" y="2987749"/>
            <a:ext cx="216024" cy="936104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/>
          <p:nvPr/>
        </p:nvCxnSpPr>
        <p:spPr>
          <a:xfrm flipV="1">
            <a:off x="6408464" y="4931965"/>
            <a:ext cx="1368152" cy="936104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2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287784" y="251445"/>
          <a:ext cx="9505056" cy="704088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2376264"/>
                <a:gridCol w="2376264"/>
                <a:gridCol w="2376264"/>
                <a:gridCol w="2376264"/>
              </a:tblGrid>
              <a:tr h="1081698">
                <a:tc gridSpan="4">
                  <a:txBody>
                    <a:bodyPr/>
                    <a:lstStyle/>
                    <a:p>
                      <a:pPr algn="ctr"/>
                      <a:r>
                        <a:rPr lang="cs-CZ" sz="5400" dirty="0" smtClean="0">
                          <a:solidFill>
                            <a:srgbClr val="6F3505"/>
                          </a:solidFill>
                        </a:rPr>
                        <a:t>Vypočítej</a:t>
                      </a:r>
                      <a:r>
                        <a:rPr lang="cs-CZ" sz="6600" dirty="0" smtClean="0"/>
                        <a:t>  </a:t>
                      </a:r>
                      <a:r>
                        <a:rPr lang="cs-CZ" sz="3600" dirty="0" smtClean="0"/>
                        <a:t>       </a:t>
                      </a:r>
                      <a:endParaRPr lang="cs-CZ" sz="3600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sz="3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sz="3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1081698">
                <a:tc>
                  <a:txBody>
                    <a:bodyPr/>
                    <a:lstStyle/>
                    <a:p>
                      <a:pPr marL="0" marR="0" indent="0" algn="ctr" defTabSz="100752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600" b="1" dirty="0" smtClean="0">
                          <a:solidFill>
                            <a:srgbClr val="006600"/>
                          </a:solidFill>
                          <a:latin typeface="Arial Black" pitchFamily="34" charset="0"/>
                        </a:rPr>
                        <a:t>5 </a:t>
                      </a:r>
                      <a:r>
                        <a:rPr lang="cs-CZ" sz="3600" b="1" dirty="0" smtClean="0">
                          <a:solidFill>
                            <a:srgbClr val="006600"/>
                          </a:solidFill>
                          <a:latin typeface="Arial Black" pitchFamily="34" charset="0"/>
                          <a:sym typeface="Symbol"/>
                        </a:rPr>
                        <a:t> 4 =</a:t>
                      </a:r>
                      <a:endParaRPr lang="cs-CZ" sz="3600" b="1" dirty="0" smtClean="0">
                        <a:solidFill>
                          <a:srgbClr val="006600"/>
                        </a:solidFill>
                        <a:latin typeface="Arial Black" pitchFamily="34" charset="0"/>
                      </a:endParaRPr>
                    </a:p>
                    <a:p>
                      <a:pPr algn="ctr"/>
                      <a:endParaRPr lang="cs-CZ" sz="3600" b="1" dirty="0">
                        <a:solidFill>
                          <a:srgbClr val="6F3505"/>
                        </a:solidFill>
                        <a:latin typeface="Arial Black" pitchFamily="34" charset="0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5400" b="1" dirty="0" smtClean="0">
                          <a:solidFill>
                            <a:srgbClr val="820000"/>
                          </a:solidFill>
                          <a:latin typeface="Arial Black" pitchFamily="34" charset="0"/>
                        </a:rPr>
                        <a:t>20</a:t>
                      </a:r>
                      <a:endParaRPr lang="cs-CZ" sz="5400" b="1" dirty="0">
                        <a:solidFill>
                          <a:srgbClr val="820000"/>
                        </a:solidFill>
                        <a:latin typeface="Arial Black" pitchFamily="34" charset="0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0752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600" dirty="0" smtClean="0">
                          <a:solidFill>
                            <a:srgbClr val="006600"/>
                          </a:solidFill>
                          <a:effectLst/>
                          <a:latin typeface="Arial Black" pitchFamily="34" charset="0"/>
                        </a:rPr>
                        <a:t>3 </a:t>
                      </a:r>
                      <a:r>
                        <a:rPr lang="cs-CZ" sz="3600" dirty="0" smtClean="0">
                          <a:solidFill>
                            <a:srgbClr val="006600"/>
                          </a:solidFill>
                          <a:effectLst/>
                          <a:latin typeface="Arial Black" pitchFamily="34" charset="0"/>
                          <a:sym typeface="Symbol"/>
                        </a:rPr>
                        <a:t> 4 =</a:t>
                      </a:r>
                      <a:endParaRPr lang="cs-CZ" sz="3600" dirty="0" smtClean="0">
                        <a:solidFill>
                          <a:srgbClr val="006600"/>
                        </a:solidFill>
                        <a:effectLst/>
                        <a:latin typeface="Arial Black" pitchFamily="34" charset="0"/>
                      </a:endParaRPr>
                    </a:p>
                    <a:p>
                      <a:pPr algn="ctr"/>
                      <a:endParaRPr lang="cs-CZ" sz="3600" b="1" dirty="0">
                        <a:solidFill>
                          <a:srgbClr val="006600"/>
                        </a:solidFill>
                        <a:effectLst/>
                        <a:latin typeface="Arial Black" pitchFamily="34" charset="0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5400" dirty="0" smtClean="0">
                          <a:solidFill>
                            <a:srgbClr val="820000"/>
                          </a:solidFill>
                          <a:latin typeface="Arial Black" pitchFamily="34" charset="0"/>
                        </a:rPr>
                        <a:t>12</a:t>
                      </a:r>
                      <a:endParaRPr lang="cs-CZ" sz="5400" b="1" dirty="0">
                        <a:solidFill>
                          <a:srgbClr val="820000"/>
                        </a:solidFill>
                        <a:latin typeface="Arial Black" pitchFamily="34" charset="0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1081698">
                <a:tc>
                  <a:txBody>
                    <a:bodyPr/>
                    <a:lstStyle/>
                    <a:p>
                      <a:pPr marL="0" marR="0" indent="0" algn="ctr" defTabSz="100752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600" b="1" baseline="0" dirty="0" smtClean="0">
                          <a:solidFill>
                            <a:srgbClr val="006600"/>
                          </a:solidFill>
                          <a:latin typeface="Arial Black" pitchFamily="34" charset="0"/>
                          <a:sym typeface="Symbol"/>
                        </a:rPr>
                        <a:t>0 </a:t>
                      </a:r>
                      <a:r>
                        <a:rPr lang="cs-CZ" sz="3600" b="1" dirty="0" smtClean="0">
                          <a:solidFill>
                            <a:srgbClr val="006600"/>
                          </a:solidFill>
                          <a:latin typeface="Arial Black" pitchFamily="34" charset="0"/>
                          <a:sym typeface="Symbol"/>
                        </a:rPr>
                        <a:t> 4 =</a:t>
                      </a:r>
                      <a:endParaRPr lang="cs-CZ" sz="3600" b="1" dirty="0" smtClean="0">
                        <a:solidFill>
                          <a:srgbClr val="006600"/>
                        </a:solidFill>
                        <a:latin typeface="Arial Black" pitchFamily="34" charset="0"/>
                      </a:endParaRPr>
                    </a:p>
                    <a:p>
                      <a:pPr algn="ctr"/>
                      <a:endParaRPr lang="cs-CZ" sz="3600" b="1" dirty="0">
                        <a:solidFill>
                          <a:srgbClr val="6F3505"/>
                        </a:solidFill>
                        <a:latin typeface="Arial Black" pitchFamily="34" charset="0"/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5400" b="1" dirty="0" smtClean="0">
                          <a:solidFill>
                            <a:srgbClr val="820000"/>
                          </a:solidFill>
                          <a:latin typeface="Arial Black" pitchFamily="34" charset="0"/>
                        </a:rPr>
                        <a:t>0</a:t>
                      </a:r>
                      <a:endParaRPr lang="cs-CZ" sz="5400" b="1" dirty="0">
                        <a:solidFill>
                          <a:srgbClr val="820000"/>
                        </a:solidFill>
                        <a:latin typeface="Arial Black" pitchFamily="34" charset="0"/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0752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600" dirty="0" smtClean="0">
                          <a:solidFill>
                            <a:srgbClr val="006600"/>
                          </a:solidFill>
                          <a:effectLst/>
                          <a:latin typeface="Arial Black" pitchFamily="34" charset="0"/>
                        </a:rPr>
                        <a:t>7 </a:t>
                      </a:r>
                      <a:r>
                        <a:rPr lang="cs-CZ" sz="3600" dirty="0" smtClean="0">
                          <a:solidFill>
                            <a:srgbClr val="006600"/>
                          </a:solidFill>
                          <a:effectLst/>
                          <a:latin typeface="Arial Black" pitchFamily="34" charset="0"/>
                          <a:sym typeface="Symbol"/>
                        </a:rPr>
                        <a:t> 4 =</a:t>
                      </a:r>
                      <a:endParaRPr lang="cs-CZ" sz="3600" dirty="0" smtClean="0">
                        <a:solidFill>
                          <a:srgbClr val="006600"/>
                        </a:solidFill>
                        <a:effectLst/>
                        <a:latin typeface="Arial Black" pitchFamily="34" charset="0"/>
                      </a:endParaRPr>
                    </a:p>
                    <a:p>
                      <a:pPr algn="ctr"/>
                      <a:endParaRPr lang="cs-CZ" sz="3600" b="1" dirty="0">
                        <a:solidFill>
                          <a:srgbClr val="006600"/>
                        </a:solidFill>
                        <a:effectLst/>
                        <a:latin typeface="Arial Black" pitchFamily="34" charset="0"/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5400" b="0" dirty="0" smtClean="0">
                          <a:solidFill>
                            <a:srgbClr val="820000"/>
                          </a:solidFill>
                          <a:latin typeface="Arial Black" pitchFamily="34" charset="0"/>
                        </a:rPr>
                        <a:t>28</a:t>
                      </a:r>
                      <a:endParaRPr lang="cs-CZ" sz="5400" b="1" dirty="0">
                        <a:solidFill>
                          <a:srgbClr val="820000"/>
                        </a:solidFill>
                        <a:latin typeface="Arial Black" pitchFamily="34" charset="0"/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  <a:tr h="1081698">
                <a:tc>
                  <a:txBody>
                    <a:bodyPr/>
                    <a:lstStyle/>
                    <a:p>
                      <a:pPr marL="0" marR="0" indent="0" algn="ctr" defTabSz="100752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600" b="1" dirty="0" smtClean="0">
                          <a:solidFill>
                            <a:srgbClr val="006600"/>
                          </a:solidFill>
                          <a:latin typeface="Arial Black" pitchFamily="34" charset="0"/>
                        </a:rPr>
                        <a:t>9 </a:t>
                      </a:r>
                      <a:r>
                        <a:rPr lang="cs-CZ" sz="3600" b="1" dirty="0" smtClean="0">
                          <a:solidFill>
                            <a:srgbClr val="006600"/>
                          </a:solidFill>
                          <a:latin typeface="Arial Black" pitchFamily="34" charset="0"/>
                          <a:sym typeface="Symbol"/>
                        </a:rPr>
                        <a:t> 4 =</a:t>
                      </a:r>
                      <a:endParaRPr lang="cs-CZ" sz="3600" b="1" dirty="0" smtClean="0">
                        <a:solidFill>
                          <a:srgbClr val="006600"/>
                        </a:solidFill>
                        <a:latin typeface="Arial Black" pitchFamily="34" charset="0"/>
                      </a:endParaRPr>
                    </a:p>
                    <a:p>
                      <a:pPr algn="ctr"/>
                      <a:endParaRPr lang="cs-CZ" sz="3600" b="1" dirty="0">
                        <a:solidFill>
                          <a:srgbClr val="6F3505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5400" b="1" dirty="0" smtClean="0">
                          <a:solidFill>
                            <a:srgbClr val="820000"/>
                          </a:solidFill>
                          <a:latin typeface="Arial Black" pitchFamily="34" charset="0"/>
                        </a:rPr>
                        <a:t>36</a:t>
                      </a:r>
                      <a:endParaRPr lang="cs-CZ" sz="5400" b="1" dirty="0">
                        <a:solidFill>
                          <a:srgbClr val="82000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100752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600" dirty="0" smtClean="0">
                          <a:solidFill>
                            <a:srgbClr val="006600"/>
                          </a:solidFill>
                          <a:effectLst/>
                          <a:latin typeface="Arial Black" pitchFamily="34" charset="0"/>
                        </a:rPr>
                        <a:t>4 </a:t>
                      </a:r>
                      <a:r>
                        <a:rPr lang="cs-CZ" sz="3600" dirty="0" smtClean="0">
                          <a:solidFill>
                            <a:srgbClr val="006600"/>
                          </a:solidFill>
                          <a:effectLst/>
                          <a:latin typeface="Arial Black" pitchFamily="34" charset="0"/>
                          <a:sym typeface="Symbol"/>
                        </a:rPr>
                        <a:t> 4 =</a:t>
                      </a:r>
                      <a:endParaRPr lang="cs-CZ" sz="3600" dirty="0" smtClean="0">
                        <a:solidFill>
                          <a:srgbClr val="006600"/>
                        </a:solidFill>
                        <a:effectLst/>
                        <a:latin typeface="Arial Black" pitchFamily="34" charset="0"/>
                      </a:endParaRPr>
                    </a:p>
                    <a:p>
                      <a:pPr algn="ctr"/>
                      <a:endParaRPr lang="cs-CZ" sz="3600" b="1" dirty="0">
                        <a:solidFill>
                          <a:srgbClr val="006600"/>
                        </a:solidFill>
                        <a:effectLst/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5400" b="0" dirty="0" smtClean="0">
                          <a:solidFill>
                            <a:srgbClr val="820000"/>
                          </a:solidFill>
                          <a:latin typeface="Arial Black" pitchFamily="34" charset="0"/>
                        </a:rPr>
                        <a:t>16</a:t>
                      </a:r>
                      <a:endParaRPr lang="cs-CZ" sz="5400" b="1" dirty="0">
                        <a:solidFill>
                          <a:srgbClr val="82000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1081698">
                <a:tc>
                  <a:txBody>
                    <a:bodyPr/>
                    <a:lstStyle/>
                    <a:p>
                      <a:pPr marL="0" marR="0" indent="0" algn="ctr" defTabSz="100752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600" b="1" dirty="0" smtClean="0">
                          <a:solidFill>
                            <a:srgbClr val="006600"/>
                          </a:solidFill>
                          <a:latin typeface="Arial Black" pitchFamily="34" charset="0"/>
                        </a:rPr>
                        <a:t>2 </a:t>
                      </a:r>
                      <a:r>
                        <a:rPr lang="cs-CZ" sz="3600" b="1" dirty="0" smtClean="0">
                          <a:solidFill>
                            <a:srgbClr val="006600"/>
                          </a:solidFill>
                          <a:latin typeface="Arial Black" pitchFamily="34" charset="0"/>
                          <a:sym typeface="Symbol"/>
                        </a:rPr>
                        <a:t> 4 =</a:t>
                      </a:r>
                      <a:endParaRPr lang="cs-CZ" sz="3600" b="1" dirty="0" smtClean="0">
                        <a:solidFill>
                          <a:srgbClr val="006600"/>
                        </a:solidFill>
                        <a:latin typeface="Arial Black" pitchFamily="34" charset="0"/>
                      </a:endParaRPr>
                    </a:p>
                    <a:p>
                      <a:pPr algn="ctr"/>
                      <a:endParaRPr lang="cs-CZ" sz="3600" b="1" dirty="0">
                        <a:solidFill>
                          <a:srgbClr val="006600"/>
                        </a:solidFill>
                        <a:latin typeface="Arial Black" pitchFamily="34" charset="0"/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5400" b="1" dirty="0" smtClean="0">
                          <a:solidFill>
                            <a:srgbClr val="820000"/>
                          </a:solidFill>
                          <a:latin typeface="Arial Black" pitchFamily="34" charset="0"/>
                        </a:rPr>
                        <a:t>8</a:t>
                      </a:r>
                      <a:endParaRPr lang="cs-CZ" sz="5400" b="1" dirty="0">
                        <a:solidFill>
                          <a:srgbClr val="820000"/>
                        </a:solidFill>
                        <a:latin typeface="Arial Black" pitchFamily="34" charset="0"/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0752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600" baseline="0" dirty="0" smtClean="0">
                          <a:solidFill>
                            <a:srgbClr val="006600"/>
                          </a:solidFill>
                          <a:effectLst/>
                          <a:latin typeface="Arial Black" pitchFamily="34" charset="0"/>
                          <a:sym typeface="Symbol"/>
                        </a:rPr>
                        <a:t>10 </a:t>
                      </a:r>
                      <a:r>
                        <a:rPr lang="cs-CZ" sz="3600" dirty="0" smtClean="0">
                          <a:solidFill>
                            <a:srgbClr val="006600"/>
                          </a:solidFill>
                          <a:effectLst/>
                          <a:latin typeface="Arial Black" pitchFamily="34" charset="0"/>
                          <a:sym typeface="Symbol"/>
                        </a:rPr>
                        <a:t> 4 =</a:t>
                      </a:r>
                      <a:endParaRPr lang="cs-CZ" sz="3600" dirty="0" smtClean="0">
                        <a:solidFill>
                          <a:srgbClr val="006600"/>
                        </a:solidFill>
                        <a:effectLst/>
                        <a:latin typeface="Arial Black" pitchFamily="34" charset="0"/>
                      </a:endParaRPr>
                    </a:p>
                    <a:p>
                      <a:pPr algn="ctr"/>
                      <a:endParaRPr lang="cs-CZ" sz="3600" b="1" dirty="0">
                        <a:solidFill>
                          <a:srgbClr val="006600"/>
                        </a:solidFill>
                        <a:effectLst/>
                        <a:latin typeface="Arial Black" pitchFamily="34" charset="0"/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5400" b="0" dirty="0" smtClean="0">
                          <a:solidFill>
                            <a:srgbClr val="820000"/>
                          </a:solidFill>
                          <a:latin typeface="Arial Black" pitchFamily="34" charset="0"/>
                        </a:rPr>
                        <a:t>40</a:t>
                      </a:r>
                      <a:endParaRPr lang="cs-CZ" sz="5400" b="1" dirty="0">
                        <a:solidFill>
                          <a:srgbClr val="820000"/>
                        </a:solidFill>
                        <a:latin typeface="Arial Black" pitchFamily="34" charset="0"/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  <a:tr h="1081698">
                <a:tc>
                  <a:txBody>
                    <a:bodyPr/>
                    <a:lstStyle/>
                    <a:p>
                      <a:pPr marL="0" marR="0" indent="0" algn="ctr" defTabSz="100752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600" b="1" dirty="0" smtClean="0">
                          <a:solidFill>
                            <a:srgbClr val="006600"/>
                          </a:solidFill>
                          <a:latin typeface="Arial Black" pitchFamily="34" charset="0"/>
                        </a:rPr>
                        <a:t>6 </a:t>
                      </a:r>
                      <a:r>
                        <a:rPr lang="cs-CZ" sz="3600" b="1" dirty="0" smtClean="0">
                          <a:solidFill>
                            <a:srgbClr val="006600"/>
                          </a:solidFill>
                          <a:latin typeface="Arial Black" pitchFamily="34" charset="0"/>
                          <a:sym typeface="Symbol"/>
                        </a:rPr>
                        <a:t> 4 =</a:t>
                      </a:r>
                      <a:endParaRPr lang="cs-CZ" sz="3600" b="1" dirty="0" smtClean="0">
                        <a:solidFill>
                          <a:srgbClr val="006600"/>
                        </a:solidFill>
                        <a:latin typeface="Arial Black" pitchFamily="34" charset="0"/>
                      </a:endParaRPr>
                    </a:p>
                    <a:p>
                      <a:pPr algn="ctr"/>
                      <a:endParaRPr lang="cs-CZ" sz="3600" b="1" dirty="0">
                        <a:solidFill>
                          <a:srgbClr val="00660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5400" b="1" dirty="0" smtClean="0">
                          <a:solidFill>
                            <a:srgbClr val="820000"/>
                          </a:solidFill>
                          <a:latin typeface="Arial Black" pitchFamily="34" charset="0"/>
                        </a:rPr>
                        <a:t>24</a:t>
                      </a:r>
                      <a:endParaRPr lang="cs-CZ" sz="5400" b="1" dirty="0">
                        <a:solidFill>
                          <a:srgbClr val="82000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100752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600" dirty="0" smtClean="0">
                          <a:solidFill>
                            <a:srgbClr val="006600"/>
                          </a:solidFill>
                          <a:effectLst/>
                          <a:latin typeface="Arial Black" pitchFamily="34" charset="0"/>
                        </a:rPr>
                        <a:t>8 </a:t>
                      </a:r>
                      <a:r>
                        <a:rPr lang="cs-CZ" sz="3600" dirty="0" smtClean="0">
                          <a:solidFill>
                            <a:srgbClr val="006600"/>
                          </a:solidFill>
                          <a:effectLst/>
                          <a:latin typeface="Arial Black" pitchFamily="34" charset="0"/>
                          <a:sym typeface="Symbol"/>
                        </a:rPr>
                        <a:t> 4 =</a:t>
                      </a:r>
                      <a:endParaRPr lang="cs-CZ" sz="3600" dirty="0" smtClean="0">
                        <a:solidFill>
                          <a:srgbClr val="006600"/>
                        </a:solidFill>
                        <a:effectLst/>
                        <a:latin typeface="Arial Black" pitchFamily="34" charset="0"/>
                      </a:endParaRPr>
                    </a:p>
                    <a:p>
                      <a:pPr algn="ctr"/>
                      <a:endParaRPr lang="cs-CZ" sz="3600" b="1" dirty="0">
                        <a:solidFill>
                          <a:srgbClr val="006600"/>
                        </a:solidFill>
                        <a:effectLst/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5400" b="0" dirty="0" smtClean="0">
                          <a:solidFill>
                            <a:srgbClr val="820000"/>
                          </a:solidFill>
                          <a:latin typeface="Arial Black" pitchFamily="34" charset="0"/>
                        </a:rPr>
                        <a:t>32</a:t>
                      </a:r>
                      <a:endParaRPr lang="cs-CZ" sz="5400" b="1" dirty="0">
                        <a:solidFill>
                          <a:srgbClr val="82000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pSp>
        <p:nvGrpSpPr>
          <p:cNvPr id="33" name="Skupina 32"/>
          <p:cNvGrpSpPr/>
          <p:nvPr/>
        </p:nvGrpSpPr>
        <p:grpSpPr>
          <a:xfrm>
            <a:off x="2664048" y="1331565"/>
            <a:ext cx="2376264" cy="1224136"/>
            <a:chOff x="2664048" y="1331565"/>
            <a:chExt cx="2376264" cy="1224136"/>
          </a:xfrm>
        </p:grpSpPr>
        <p:sp>
          <p:nvSpPr>
            <p:cNvPr id="34" name="Obdélník 33"/>
            <p:cNvSpPr/>
            <p:nvPr/>
          </p:nvSpPr>
          <p:spPr>
            <a:xfrm>
              <a:off x="2664048" y="1331565"/>
              <a:ext cx="2376264" cy="1224136"/>
            </a:xfrm>
            <a:prstGeom prst="rect">
              <a:avLst/>
            </a:prstGeom>
            <a:solidFill>
              <a:srgbClr val="006600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35" name="Picture 2" descr="C:\Documents and Settings\Alena T\Local Settings\Temporary Internet Files\Content.IE5\B9Q09H1E\MC900407898[1].wm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312120" y="1475581"/>
              <a:ext cx="1191949" cy="949449"/>
            </a:xfrm>
            <a:prstGeom prst="rect">
              <a:avLst/>
            </a:prstGeom>
            <a:noFill/>
          </p:spPr>
        </p:pic>
      </p:grpSp>
      <p:grpSp>
        <p:nvGrpSpPr>
          <p:cNvPr id="36" name="Skupina 35"/>
          <p:cNvGrpSpPr/>
          <p:nvPr/>
        </p:nvGrpSpPr>
        <p:grpSpPr>
          <a:xfrm>
            <a:off x="7416576" y="1331565"/>
            <a:ext cx="2376264" cy="1224136"/>
            <a:chOff x="2664048" y="1331565"/>
            <a:chExt cx="2376264" cy="1224136"/>
          </a:xfrm>
        </p:grpSpPr>
        <p:sp>
          <p:nvSpPr>
            <p:cNvPr id="37" name="Obdélník 36"/>
            <p:cNvSpPr/>
            <p:nvPr/>
          </p:nvSpPr>
          <p:spPr>
            <a:xfrm>
              <a:off x="2664048" y="1331565"/>
              <a:ext cx="2376264" cy="1224136"/>
            </a:xfrm>
            <a:prstGeom prst="rect">
              <a:avLst/>
            </a:prstGeom>
            <a:solidFill>
              <a:srgbClr val="006600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38" name="Picture 2" descr="C:\Documents and Settings\Alena T\Local Settings\Temporary Internet Files\Content.IE5\B9Q09H1E\MC900407898[1].wm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312120" y="1475581"/>
              <a:ext cx="1191949" cy="949449"/>
            </a:xfrm>
            <a:prstGeom prst="rect">
              <a:avLst/>
            </a:prstGeom>
            <a:noFill/>
          </p:spPr>
        </p:pic>
      </p:grpSp>
      <p:grpSp>
        <p:nvGrpSpPr>
          <p:cNvPr id="39" name="Skupina 38"/>
          <p:cNvGrpSpPr/>
          <p:nvPr/>
        </p:nvGrpSpPr>
        <p:grpSpPr>
          <a:xfrm>
            <a:off x="7416576" y="2555701"/>
            <a:ext cx="2376264" cy="1224136"/>
            <a:chOff x="2664048" y="1331565"/>
            <a:chExt cx="2376264" cy="1224136"/>
          </a:xfrm>
        </p:grpSpPr>
        <p:sp>
          <p:nvSpPr>
            <p:cNvPr id="40" name="Obdélník 39"/>
            <p:cNvSpPr/>
            <p:nvPr/>
          </p:nvSpPr>
          <p:spPr>
            <a:xfrm>
              <a:off x="2664048" y="1331565"/>
              <a:ext cx="2376264" cy="1224136"/>
            </a:xfrm>
            <a:prstGeom prst="rect">
              <a:avLst/>
            </a:prstGeom>
            <a:solidFill>
              <a:srgbClr val="006600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41" name="Picture 2" descr="C:\Documents and Settings\Alena T\Local Settings\Temporary Internet Files\Content.IE5\B9Q09H1E\MC900407898[1].wm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312120" y="1475581"/>
              <a:ext cx="1191949" cy="949449"/>
            </a:xfrm>
            <a:prstGeom prst="rect">
              <a:avLst/>
            </a:prstGeom>
            <a:noFill/>
          </p:spPr>
        </p:pic>
      </p:grpSp>
      <p:grpSp>
        <p:nvGrpSpPr>
          <p:cNvPr id="42" name="Skupina 41"/>
          <p:cNvGrpSpPr/>
          <p:nvPr/>
        </p:nvGrpSpPr>
        <p:grpSpPr>
          <a:xfrm>
            <a:off x="7416576" y="3707829"/>
            <a:ext cx="2376264" cy="1224136"/>
            <a:chOff x="2664048" y="1331565"/>
            <a:chExt cx="2376264" cy="1224136"/>
          </a:xfrm>
        </p:grpSpPr>
        <p:sp>
          <p:nvSpPr>
            <p:cNvPr id="43" name="Obdélník 42"/>
            <p:cNvSpPr/>
            <p:nvPr/>
          </p:nvSpPr>
          <p:spPr>
            <a:xfrm>
              <a:off x="2664048" y="1331565"/>
              <a:ext cx="2376264" cy="1224136"/>
            </a:xfrm>
            <a:prstGeom prst="rect">
              <a:avLst/>
            </a:prstGeom>
            <a:solidFill>
              <a:srgbClr val="006600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44" name="Picture 2" descr="C:\Documents and Settings\Alena T\Local Settings\Temporary Internet Files\Content.IE5\B9Q09H1E\MC900407898[1].wm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312120" y="1475581"/>
              <a:ext cx="1191949" cy="949449"/>
            </a:xfrm>
            <a:prstGeom prst="rect">
              <a:avLst/>
            </a:prstGeom>
            <a:noFill/>
          </p:spPr>
        </p:pic>
      </p:grpSp>
      <p:grpSp>
        <p:nvGrpSpPr>
          <p:cNvPr id="45" name="Skupina 44"/>
          <p:cNvGrpSpPr/>
          <p:nvPr/>
        </p:nvGrpSpPr>
        <p:grpSpPr>
          <a:xfrm>
            <a:off x="7416576" y="4931965"/>
            <a:ext cx="2376264" cy="1224136"/>
            <a:chOff x="2664048" y="1331565"/>
            <a:chExt cx="2376264" cy="1224136"/>
          </a:xfrm>
        </p:grpSpPr>
        <p:sp>
          <p:nvSpPr>
            <p:cNvPr id="76" name="Obdélník 75"/>
            <p:cNvSpPr/>
            <p:nvPr/>
          </p:nvSpPr>
          <p:spPr>
            <a:xfrm>
              <a:off x="2664048" y="1331565"/>
              <a:ext cx="2376264" cy="1224136"/>
            </a:xfrm>
            <a:prstGeom prst="rect">
              <a:avLst/>
            </a:prstGeom>
            <a:solidFill>
              <a:srgbClr val="006600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77" name="Picture 2" descr="C:\Documents and Settings\Alena T\Local Settings\Temporary Internet Files\Content.IE5\B9Q09H1E\MC900407898[1].wm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312120" y="1475581"/>
              <a:ext cx="1191949" cy="949449"/>
            </a:xfrm>
            <a:prstGeom prst="rect">
              <a:avLst/>
            </a:prstGeom>
            <a:noFill/>
          </p:spPr>
        </p:pic>
      </p:grpSp>
      <p:grpSp>
        <p:nvGrpSpPr>
          <p:cNvPr id="78" name="Skupina 77"/>
          <p:cNvGrpSpPr/>
          <p:nvPr/>
        </p:nvGrpSpPr>
        <p:grpSpPr>
          <a:xfrm>
            <a:off x="7416576" y="6084093"/>
            <a:ext cx="2376264" cy="1224136"/>
            <a:chOff x="2664048" y="1331565"/>
            <a:chExt cx="2376264" cy="1224136"/>
          </a:xfrm>
        </p:grpSpPr>
        <p:sp>
          <p:nvSpPr>
            <p:cNvPr id="79" name="Obdélník 78"/>
            <p:cNvSpPr/>
            <p:nvPr/>
          </p:nvSpPr>
          <p:spPr>
            <a:xfrm>
              <a:off x="2664048" y="1331565"/>
              <a:ext cx="2376264" cy="1224136"/>
            </a:xfrm>
            <a:prstGeom prst="rect">
              <a:avLst/>
            </a:prstGeom>
            <a:solidFill>
              <a:srgbClr val="006600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80" name="Picture 2" descr="C:\Documents and Settings\Alena T\Local Settings\Temporary Internet Files\Content.IE5\B9Q09H1E\MC900407898[1].wm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312120" y="1475581"/>
              <a:ext cx="1191949" cy="949449"/>
            </a:xfrm>
            <a:prstGeom prst="rect">
              <a:avLst/>
            </a:prstGeom>
            <a:noFill/>
          </p:spPr>
        </p:pic>
      </p:grpSp>
      <p:grpSp>
        <p:nvGrpSpPr>
          <p:cNvPr id="81" name="Skupina 80"/>
          <p:cNvGrpSpPr/>
          <p:nvPr/>
        </p:nvGrpSpPr>
        <p:grpSpPr>
          <a:xfrm>
            <a:off x="2664048" y="6084093"/>
            <a:ext cx="2376264" cy="1224136"/>
            <a:chOff x="2664048" y="1331565"/>
            <a:chExt cx="2376264" cy="1224136"/>
          </a:xfrm>
        </p:grpSpPr>
        <p:sp>
          <p:nvSpPr>
            <p:cNvPr id="82" name="Obdélník 81"/>
            <p:cNvSpPr/>
            <p:nvPr/>
          </p:nvSpPr>
          <p:spPr>
            <a:xfrm>
              <a:off x="2664048" y="1331565"/>
              <a:ext cx="2376264" cy="1224136"/>
            </a:xfrm>
            <a:prstGeom prst="rect">
              <a:avLst/>
            </a:prstGeom>
            <a:solidFill>
              <a:srgbClr val="006600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83" name="Picture 2" descr="C:\Documents and Settings\Alena T\Local Settings\Temporary Internet Files\Content.IE5\B9Q09H1E\MC900407898[1].wm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312120" y="1475581"/>
              <a:ext cx="1191949" cy="949449"/>
            </a:xfrm>
            <a:prstGeom prst="rect">
              <a:avLst/>
            </a:prstGeom>
            <a:noFill/>
          </p:spPr>
        </p:pic>
      </p:grpSp>
      <p:grpSp>
        <p:nvGrpSpPr>
          <p:cNvPr id="84" name="Skupina 83"/>
          <p:cNvGrpSpPr/>
          <p:nvPr/>
        </p:nvGrpSpPr>
        <p:grpSpPr>
          <a:xfrm>
            <a:off x="2664048" y="4859957"/>
            <a:ext cx="2376264" cy="1224136"/>
            <a:chOff x="2664048" y="1331565"/>
            <a:chExt cx="2376264" cy="1224136"/>
          </a:xfrm>
        </p:grpSpPr>
        <p:sp>
          <p:nvSpPr>
            <p:cNvPr id="85" name="Obdélník 84"/>
            <p:cNvSpPr/>
            <p:nvPr/>
          </p:nvSpPr>
          <p:spPr>
            <a:xfrm>
              <a:off x="2664048" y="1331565"/>
              <a:ext cx="2376264" cy="1224136"/>
            </a:xfrm>
            <a:prstGeom prst="rect">
              <a:avLst/>
            </a:prstGeom>
            <a:solidFill>
              <a:srgbClr val="006600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86" name="Picture 2" descr="C:\Documents and Settings\Alena T\Local Settings\Temporary Internet Files\Content.IE5\B9Q09H1E\MC900407898[1].wm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312120" y="1475581"/>
              <a:ext cx="1191949" cy="949449"/>
            </a:xfrm>
            <a:prstGeom prst="rect">
              <a:avLst/>
            </a:prstGeom>
            <a:noFill/>
          </p:spPr>
        </p:pic>
      </p:grpSp>
      <p:grpSp>
        <p:nvGrpSpPr>
          <p:cNvPr id="87" name="Skupina 86"/>
          <p:cNvGrpSpPr/>
          <p:nvPr/>
        </p:nvGrpSpPr>
        <p:grpSpPr>
          <a:xfrm>
            <a:off x="2664048" y="3707829"/>
            <a:ext cx="2376264" cy="1224136"/>
            <a:chOff x="2664048" y="1331565"/>
            <a:chExt cx="2376264" cy="1224136"/>
          </a:xfrm>
        </p:grpSpPr>
        <p:sp>
          <p:nvSpPr>
            <p:cNvPr id="88" name="Obdélník 87"/>
            <p:cNvSpPr/>
            <p:nvPr/>
          </p:nvSpPr>
          <p:spPr>
            <a:xfrm>
              <a:off x="2664048" y="1331565"/>
              <a:ext cx="2376264" cy="1224136"/>
            </a:xfrm>
            <a:prstGeom prst="rect">
              <a:avLst/>
            </a:prstGeom>
            <a:solidFill>
              <a:srgbClr val="006600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89" name="Picture 2" descr="C:\Documents and Settings\Alena T\Local Settings\Temporary Internet Files\Content.IE5\B9Q09H1E\MC900407898[1].wm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312120" y="1475581"/>
              <a:ext cx="1191949" cy="949449"/>
            </a:xfrm>
            <a:prstGeom prst="rect">
              <a:avLst/>
            </a:prstGeom>
            <a:noFill/>
          </p:spPr>
        </p:pic>
      </p:grpSp>
      <p:grpSp>
        <p:nvGrpSpPr>
          <p:cNvPr id="90" name="Skupina 89"/>
          <p:cNvGrpSpPr/>
          <p:nvPr/>
        </p:nvGrpSpPr>
        <p:grpSpPr>
          <a:xfrm>
            <a:off x="2664048" y="2483693"/>
            <a:ext cx="2376264" cy="1224136"/>
            <a:chOff x="2664048" y="1331565"/>
            <a:chExt cx="2376264" cy="1224136"/>
          </a:xfrm>
        </p:grpSpPr>
        <p:sp>
          <p:nvSpPr>
            <p:cNvPr id="91" name="Obdélník 90"/>
            <p:cNvSpPr/>
            <p:nvPr/>
          </p:nvSpPr>
          <p:spPr>
            <a:xfrm>
              <a:off x="2664048" y="1331565"/>
              <a:ext cx="2376264" cy="1224136"/>
            </a:xfrm>
            <a:prstGeom prst="rect">
              <a:avLst/>
            </a:prstGeom>
            <a:solidFill>
              <a:srgbClr val="006600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92" name="Picture 2" descr="C:\Documents and Settings\Alena T\Local Settings\Temporary Internet Files\Content.IE5\B9Q09H1E\MC900407898[1].wm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312120" y="1475581"/>
              <a:ext cx="1191949" cy="949449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1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1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6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6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6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51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ovéPole 28"/>
          <p:cNvSpPr txBox="1"/>
          <p:nvPr/>
        </p:nvSpPr>
        <p:spPr>
          <a:xfrm>
            <a:off x="3312120" y="3059757"/>
            <a:ext cx="1008112" cy="779316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cs-CZ" sz="4800" dirty="0" smtClean="0">
                <a:solidFill>
                  <a:srgbClr val="FFC000"/>
                </a:solidFill>
                <a:latin typeface="Arial Black" pitchFamily="34" charset="0"/>
              </a:rPr>
              <a:t>12 </a:t>
            </a:r>
            <a:endParaRPr lang="cs-CZ" sz="4800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4536256" y="5003973"/>
            <a:ext cx="1005403" cy="779316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4800" dirty="0" smtClean="0">
                <a:solidFill>
                  <a:srgbClr val="FFC000"/>
                </a:solidFill>
                <a:latin typeface="Arial Black" pitchFamily="34" charset="0"/>
              </a:rPr>
              <a:t>32</a:t>
            </a:r>
            <a:endParaRPr lang="cs-CZ" sz="4800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4536256" y="4067869"/>
            <a:ext cx="1005403" cy="779316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4800" dirty="0" smtClean="0">
                <a:solidFill>
                  <a:srgbClr val="FFC000"/>
                </a:solidFill>
                <a:latin typeface="Arial Black" pitchFamily="34" charset="0"/>
              </a:rPr>
              <a:t>20</a:t>
            </a:r>
            <a:endParaRPr lang="cs-CZ" sz="4800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4536256" y="3131765"/>
            <a:ext cx="1005403" cy="779316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4800" dirty="0" smtClean="0">
                <a:solidFill>
                  <a:srgbClr val="FFC000"/>
                </a:solidFill>
                <a:latin typeface="Arial Black" pitchFamily="34" charset="0"/>
              </a:rPr>
              <a:t> 8 </a:t>
            </a:r>
            <a:endParaRPr lang="cs-CZ" sz="4800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4536256" y="2267669"/>
            <a:ext cx="1005403" cy="779316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4800" dirty="0" smtClean="0">
                <a:solidFill>
                  <a:srgbClr val="FFC000"/>
                </a:solidFill>
                <a:latin typeface="Arial Black" pitchFamily="34" charset="0"/>
              </a:rPr>
              <a:t>24</a:t>
            </a:r>
            <a:endParaRPr lang="cs-CZ" sz="4800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4536256" y="1403573"/>
            <a:ext cx="1005403" cy="779316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4800" dirty="0" smtClean="0">
                <a:solidFill>
                  <a:srgbClr val="FFC000"/>
                </a:solidFill>
                <a:latin typeface="Arial Black" pitchFamily="34" charset="0"/>
              </a:rPr>
              <a:t>28</a:t>
            </a:r>
            <a:endParaRPr lang="cs-CZ" sz="4800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3312120" y="5219997"/>
            <a:ext cx="1005403" cy="779316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4800" dirty="0" smtClean="0">
                <a:solidFill>
                  <a:srgbClr val="FFC000"/>
                </a:solidFill>
                <a:latin typeface="Arial Black" pitchFamily="34" charset="0"/>
              </a:rPr>
              <a:t> 4 </a:t>
            </a:r>
            <a:endParaRPr lang="cs-CZ" sz="4800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3384128" y="4067869"/>
            <a:ext cx="1005403" cy="779316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4800" dirty="0" smtClean="0">
                <a:solidFill>
                  <a:srgbClr val="FFC000"/>
                </a:solidFill>
                <a:latin typeface="Arial Black" pitchFamily="34" charset="0"/>
              </a:rPr>
              <a:t>16</a:t>
            </a:r>
            <a:endParaRPr lang="cs-CZ" sz="4800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5688384" y="6516141"/>
            <a:ext cx="3384376" cy="86517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rgbClr val="6F3505"/>
            </a:solidFill>
          </a:ln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32, 36, 40</a:t>
            </a:r>
            <a:endParaRPr lang="cs-CZ" sz="5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5816" y="0"/>
            <a:ext cx="9072563" cy="1100836"/>
          </a:xfrm>
        </p:spPr>
        <p:txBody>
          <a:bodyPr>
            <a:normAutofit/>
          </a:bodyPr>
          <a:lstStyle/>
          <a:p>
            <a:pPr algn="l"/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Počítáme s tygříkem:</a:t>
            </a:r>
            <a:endParaRPr lang="cs-CZ" sz="27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75816" y="1547589"/>
            <a:ext cx="1595309" cy="60753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3 </a:t>
            </a:r>
            <a:r>
              <a:rPr lang="cs-CZ" sz="3600" b="1" dirty="0" smtClean="0">
                <a:sym typeface="Symbol"/>
              </a:rPr>
              <a:t> 4 = </a:t>
            </a:r>
            <a:endParaRPr lang="cs-CZ" sz="36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75816" y="3491805"/>
            <a:ext cx="1584176" cy="60753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7 </a:t>
            </a:r>
            <a:r>
              <a:rPr lang="cs-CZ" sz="3600" b="1" dirty="0" smtClean="0">
                <a:sym typeface="Symbol"/>
              </a:rPr>
              <a:t> 4 = </a:t>
            </a:r>
            <a:r>
              <a:rPr lang="cs-CZ" sz="3600" b="1" dirty="0" smtClean="0"/>
              <a:t> </a:t>
            </a:r>
            <a:endParaRPr lang="cs-CZ" sz="36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75816" y="2555701"/>
            <a:ext cx="1595309" cy="60753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5 </a:t>
            </a:r>
            <a:r>
              <a:rPr lang="cs-CZ" sz="3600" b="1" dirty="0" smtClean="0">
                <a:sym typeface="Symbol"/>
              </a:rPr>
              <a:t> 4 = </a:t>
            </a:r>
            <a:endParaRPr lang="cs-CZ" sz="36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912520" y="1691605"/>
            <a:ext cx="1595309" cy="60753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8 </a:t>
            </a:r>
            <a:r>
              <a:rPr lang="cs-CZ" sz="3600" b="1" dirty="0" smtClean="0">
                <a:sym typeface="Symbol"/>
              </a:rPr>
              <a:t> 4 = </a:t>
            </a:r>
            <a:endParaRPr lang="cs-CZ" sz="36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75816" y="4427909"/>
            <a:ext cx="1595309" cy="60753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ym typeface="Symbol"/>
              </a:rPr>
              <a:t>9  4 = </a:t>
            </a:r>
            <a:endParaRPr lang="cs-CZ" sz="36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75816" y="5364013"/>
            <a:ext cx="1512168" cy="60753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6 </a:t>
            </a:r>
            <a:r>
              <a:rPr lang="cs-CZ" sz="3600" b="1" dirty="0" smtClean="0">
                <a:sym typeface="Symbol"/>
              </a:rPr>
              <a:t> 4 = </a:t>
            </a:r>
            <a:endParaRPr lang="cs-CZ" sz="36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912520" y="2555701"/>
            <a:ext cx="1595309" cy="60753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ym typeface="Symbol"/>
              </a:rPr>
              <a:t>2  4 = </a:t>
            </a:r>
            <a:endParaRPr lang="cs-CZ" sz="36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768504" y="3491805"/>
            <a:ext cx="1851789" cy="60753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10 </a:t>
            </a:r>
            <a:r>
              <a:rPr lang="cs-CZ" sz="3600" b="1" dirty="0" smtClean="0">
                <a:sym typeface="Symbol"/>
              </a:rPr>
              <a:t> 4 = </a:t>
            </a:r>
            <a:endParaRPr lang="cs-CZ" sz="36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912520" y="4355901"/>
            <a:ext cx="1595309" cy="60753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4 </a:t>
            </a:r>
            <a:r>
              <a:rPr lang="cs-CZ" sz="3600" b="1" dirty="0" smtClean="0">
                <a:sym typeface="Symbol"/>
              </a:rPr>
              <a:t> </a:t>
            </a:r>
            <a:r>
              <a:rPr lang="cs-CZ" sz="3600" b="1" dirty="0" err="1" smtClean="0">
                <a:sym typeface="Symbol"/>
              </a:rPr>
              <a:t>4</a:t>
            </a:r>
            <a:r>
              <a:rPr lang="cs-CZ" sz="3600" b="1" dirty="0" smtClean="0">
                <a:sym typeface="Symbol"/>
              </a:rPr>
              <a:t> = </a:t>
            </a:r>
            <a:endParaRPr lang="cs-CZ" sz="36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912520" y="5364013"/>
            <a:ext cx="1595309" cy="60753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1</a:t>
            </a:r>
            <a:r>
              <a:rPr lang="cs-CZ" sz="3600" dirty="0" smtClean="0"/>
              <a:t> </a:t>
            </a:r>
            <a:r>
              <a:rPr lang="cs-CZ" sz="3600" b="1" dirty="0" smtClean="0">
                <a:sym typeface="Symbol"/>
              </a:rPr>
              <a:t> 4 = </a:t>
            </a:r>
            <a:endParaRPr lang="cs-CZ" sz="36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143768" y="6516141"/>
            <a:ext cx="5693931" cy="89383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Vyjmenujte násobky čísla 4 </a:t>
            </a:r>
          </a:p>
          <a:p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větší než 30.</a:t>
            </a:r>
            <a:endParaRPr lang="cs-CZ" sz="28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83721" y="6084093"/>
            <a:ext cx="9996904" cy="5502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  <a:latin typeface="Arial Black" pitchFamily="34" charset="0"/>
              </a:rPr>
              <a:t>Vyjmenujte rychle všechny násobky čísla 4.</a:t>
            </a:r>
            <a:endParaRPr lang="cs-CZ" sz="32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3384128" y="1187549"/>
            <a:ext cx="1005403" cy="779316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4800" dirty="0" smtClean="0">
                <a:solidFill>
                  <a:srgbClr val="FFC000"/>
                </a:solidFill>
                <a:latin typeface="Arial Black" pitchFamily="34" charset="0"/>
              </a:rPr>
              <a:t>40</a:t>
            </a:r>
            <a:endParaRPr lang="cs-CZ" sz="4800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3384128" y="2123653"/>
            <a:ext cx="1005403" cy="779316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4800" dirty="0" smtClean="0">
                <a:solidFill>
                  <a:srgbClr val="FFC000"/>
                </a:solidFill>
                <a:latin typeface="Arial Black" pitchFamily="34" charset="0"/>
              </a:rPr>
              <a:t>36</a:t>
            </a:r>
            <a:endParaRPr lang="cs-CZ" sz="4800" dirty="0">
              <a:solidFill>
                <a:srgbClr val="FFC000"/>
              </a:solidFill>
              <a:latin typeface="Arial Black" pitchFamily="34" charset="0"/>
            </a:endParaRPr>
          </a:p>
        </p:txBody>
      </p:sp>
      <p:pic>
        <p:nvPicPr>
          <p:cNvPr id="43" name="Obrázek 42" descr="tygřík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64448" y="179437"/>
            <a:ext cx="1569343" cy="1360097"/>
          </a:xfrm>
          <a:prstGeom prst="rect">
            <a:avLst/>
          </a:prstGeom>
          <a:ln w="19050">
            <a:solidFill>
              <a:srgbClr val="0066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015 -0.00293 C 0.01716 0.0191 0.01653 0.02582 0.00724 0.04261 C 0.00503 0.05079 0.00755 0.0447 0.00251 0.05058 C -0.00237 0.05646 -0.0052 0.06191 -0.01055 0.06632 C -0.01481 0.06989 -0.02 0.07094 -0.02457 0.07409 C -0.03008 0.07304 -0.03559 0.0722 -0.0411 0.07094 C -0.04582 0.06989 -0.04409 0.06863 -0.04819 0.06464 C -0.05401 0.05898 -0.05999 0.0531 -0.06582 0.04743 C -0.06818 0.04114 -0.07023 0.03673 -0.07401 0.03169 C -0.07543 0.02645 -0.07637 0.02225 -0.07873 0.01763 C -0.07842 0.00231 -0.08251 -0.03588 -0.07291 -0.05456 C -0.07117 -0.06212 -0.0644 -0.07219 -0.05999 -0.07828 C -0.05842 -0.08394 -0.05433 -0.08814 -0.05291 -0.09381 C -0.05212 -0.09695 -0.05133 -0.1001 -0.05055 -0.10325 C -0.04976 -0.1064 -0.04819 -0.11269 -0.04819 -0.11248 C -0.04897 -0.12633 -0.04866 -0.14019 -0.05055 -0.15362 C -0.05165 -0.16138 -0.05874 -0.16936 -0.06236 -0.17544 C -0.06409 -0.17838 -0.06551 -0.18174 -0.06708 -0.18489 C -0.07054 -0.19181 -0.08755 -0.19916 -0.0929 -0.2023 C -0.10188 -0.20755 -0.11117 -0.21322 -0.12125 -0.21322 " pathEditMode="relative" rAng="0" ptsTypes="fffffffffffffffffffA">
                                      <p:cBhvr>
                                        <p:cTn id="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" y="-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39128E-6 -2.72823E-7 C 0.00662 -0.0021 0.01229 -0.00777 0.0189 -0.01092 C 0.02079 -0.01196 0.02284 -0.01301 0.02473 -0.01406 C 0.02709 -0.01511 0.03181 -0.01721 0.03181 -0.01721 C 0.0463 -0.01658 0.06142 -0.01931 0.07543 -0.01406 C 0.08503 -0.0105 0.09354 -0.00504 0.10361 -0.00315 C 0.10913 -0.00063 0.11322 0.00063 0.11779 0.00482 C 0.12078 0.0107 0.12156 0.0149 0.12251 0.02203 C 0.12093 0.06778 0.12708 0.11458 0.09432 0.13977 C 0.08944 0.14354 0.0844 0.14585 0.07889 0.14753 C 0.0726 0.1532 0.06504 0.15152 0.05779 0.15383 C 0.04095 0.15236 0.02394 0.15194 0.00709 0.14921 C -0.00897 0.14669 -0.02471 0.12885 -0.03888 0.12256 C -0.0425 0.11752 -0.04691 0.11605 -0.05069 0.11143 C -0.06455 0.09507 -0.054 0.10493 -0.06234 0.09737 C -0.06959 0.08289 -0.07573 0.06715 -0.08486 0.05498 C -0.08691 0.0489 -0.08785 0.04323 -0.09069 0.03777 C -0.09368 0.02413 -0.09525 0.0128 -0.09651 -0.00147 C -0.09557 -0.01847 -0.09714 -0.04701 -0.08706 -0.06275 C -0.0847 -0.06632 -0.08124 -0.06863 -0.07888 -0.0722 C -0.0751 -0.07828 -0.074 -0.0808 -0.06833 -0.08311 C -0.0562 -0.09465 -0.04723 -0.10347 -0.03416 -0.11144 C -0.02818 -0.11522 -0.02282 -0.12046 -0.01652 -0.12235 C -0.01259 -0.12571 -0.01038 -0.12991 -0.00582 -0.1318 C 0.00158 -0.13851 0.00237 -0.14901 0.0082 -0.15698 C 0.00993 -0.16726 0.01119 -0.17125 0.00709 -0.18363 C 0.00394 -0.19287 -0.0033 -0.19497 -0.00944 -0.19769 C -0.02329 -0.20378 -0.03731 -0.20903 -0.05179 -0.21196 C -0.17823 -0.20966 -0.11462 -0.21029 -0.24263 -0.21029 " pathEditMode="relative" ptsTypes="ffffffffffffffffffffffffffffA">
                                      <p:cBhvr>
                                        <p:cTn id="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29 0.00566 C 0.0148 0.01616 0.02063 0.02644 0.02583 0.03714 C 0.0274 0.04617 0.03149 0.05414 0.03638 0.06065 C 0.03905 0.07303 0.0433 0.08184 0.04929 0.09192 C 0.05354 0.10913 0.06251 0.12193 0.06944 0.13746 C 0.07653 0.15341 0.08062 0.17145 0.08708 0.18782 C 0.09369 0.2044 0.09574 0.21574 0.09889 0.23483 C 0.09967 0.23966 0.10235 0.24889 0.10235 0.2491 C 0.10062 0.29464 0.10408 0.29401 0.09763 0.31962 C 0.09621 0.32528 0.094 0.33032 0.0918 0.33536 C 0.08991 0.33956 0.08786 0.34375 0.08582 0.34795 C 0.08503 0.34942 0.08346 0.35257 0.08346 0.35278 C 0.08125 0.36222 0.08393 0.35257 0.07763 0.36516 C 0.07306 0.37439 0.06881 0.38342 0.06346 0.39181 C 0.06062 0.39622 0.05921 0.40167 0.05637 0.40608 C 0.05543 0.40755 0.05401 0.40776 0.05291 0.40902 C 0.04299 0.42014 0.03244 0.43231 0.01984 0.43735 C 0.01292 0.4468 0.01732 0.4426 0.00583 0.44847 C 0.00347 0.44973 -0.00126 0.45141 -0.00126 0.45162 C -0.02424 0.44868 -0.02613 0.45036 -0.04251 0.43588 C -0.057 0.42308 -0.04723 0.43609 -0.05778 0.42329 C -0.0603 0.42035 -0.06487 0.41385 -0.06487 0.41406 C -0.0677 0.39958 -0.06361 0.41595 -0.07085 0.40126 C -0.07195 0.39895 -0.07211 0.39601 -0.07306 0.39349 C -0.07542 0.38698 -0.07935 0.38195 -0.0825 0.37607 C -0.08408 0.37313 -0.08628 0.37041 -0.08723 0.36684 C -0.0877 0.36516 -0.0877 0.36348 -0.08849 0.36201 C -0.08975 0.3597 -0.09195 0.35802 -0.09321 0.35571 C -0.10439 0.33578 -0.10329 0.32025 -0.12265 0.31332 C -0.13053 0.31416 -0.13871 0.3129 -0.14611 0.31647 C -0.1691 0.32717 -0.14533 0.31983 -0.16155 0.32445 C -0.168 0.33032 -0.17398 0.33095 -0.18154 0.33221 C -0.18705 0.33095 -0.19288 0.33095 -0.19792 0.32759 C -0.20658 0.32193 -0.19603 0.32633 -0.20626 0.32277 C -0.2165 0.31311 -0.22264 0.3001 -0.23209 0.28982 C -0.23571 0.28583 -0.23791 0.28121 -0.24153 0.27723 C -0.24279 0.27576 -0.24374 0.27387 -0.24515 0.27261 C -0.2461 0.27177 -0.24988 0.27135 -0.24862 0.27093 C -0.24594 0.27009 -0.24311 0.27093 -0.24043 0.27093 " pathEditMode="relative" rAng="0" ptsTypes="ffffffffffffffffffffffffffffffffffffffA">
                                      <p:cBhvr>
                                        <p:cTn id="1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2" y="2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45 -0.00377 C 0.01354 0.04219 0.01008 0.03736 0.02598 0.06842 C 0.02756 0.07744 0.03102 0.08353 0.03543 0.09046 C 0.03637 0.09192 0.03653 0.09423 0.03779 0.09528 C 0.03921 0.09654 0.04094 0.09633 0.04251 0.09675 C 0.06109 0.11354 0.08141 0.0999 0.10597 0.09843 C 0.12061 0.09318 0.13604 0.0957 0.15084 0.09675 C 0.15651 0.11207 0.15698 0.13012 0.16265 0.14544 C 0.16344 0.15237 0.16454 0.15761 0.16612 0.16433 C 0.16911 0.2063 0.16549 0.22897 0.15084 0.26317 C 0.14612 0.27409 0.14722 0.27681 0.14014 0.28521 C 0.1362 0.28983 0.13037 0.2936 0.12612 0.2978 C 0.12187 0.302 0.11951 0.30661 0.11431 0.30871 C 0.1025 0.319 0.08156 0.30242 0.06834 0.29927 C 0.05763 0.29213 0.04692 0.28374 0.03543 0.27891 C 0.01685 0.28143 0.00913 0.28101 -0.00346 0.2978 C -0.00834 0.30431 -0.01637 0.31963 -0.01637 0.31984 C -0.01811 0.32613 -0.02472 0.33704 -0.02472 0.33725 C -0.02645 0.34733 -0.03338 0.36202 -0.04125 0.36517 C -0.04598 0.36412 -0.0507 0.3637 -0.05527 0.36202 C -0.0603 0.36034 -0.07054 0.34796 -0.07542 0.34334 C -0.08125 0.33767 -0.09117 0.33159 -0.09652 0.32445 C -0.10203 0.31711 -0.10644 0.30829 -0.11179 0.30095 C -0.11463 0.29717 -0.11841 0.29528 -0.12124 0.2915 " pathEditMode="relative" rAng="0" ptsTypes="fffffffffffffffffffffffA">
                                      <p:cBhvr>
                                        <p:cTn id="1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" y="1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495 0.00588 C -0.02739 0.06485 -0.01369 0.18951 -0.01369 0.18972 C -0.01369 0.19517 0.00237 0.41448 -0.03967 0.47052 C -0.06172 0.46674 -0.05841 0.46842 -0.07384 0.45499 C -0.07857 0.44218 -0.08486 0.42938 -0.09038 0.41721 C -0.09258 0.41217 -0.09258 0.40651 -0.0951 0.40147 C -0.09904 0.38468 -0.10848 0.3723 -0.12092 0.36705 C -0.13462 0.3681 -0.1469 0.36915 -0.15981 0.37482 C -0.16958 0.37923 -0.17729 0.38909 -0.1869 0.39371 C -0.19115 0.39937 -0.19634 0.40525 -0.20217 0.40777 C -0.21744 0.42099 -0.23366 0.41658 -0.25397 0.40945 C -0.25696 0.4084 -0.25397 0.40105 -0.25397 0.39685 " pathEditMode="relative" rAng="0" ptsTypes="fffffffffffA">
                                      <p:cBhvr>
                                        <p:cTn id="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2" y="2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1672E-6 3.3893E-6 C 0.01024 0.0044 0.0115 0.00356 0.0263 0.00461 C 0.04551 0.00356 0.06456 0.00293 0.08377 0.00147 C 0.09227 0.00084 0.09967 -0.00651 0.1066 -0.01239 C 0.11967 -0.02288 0.12943 -0.03232 0.14108 -0.04596 C 0.14408 -0.05268 0.1477 -0.05898 0.15037 -0.0659 C 0.15321 -0.07388 0.15384 -0.08353 0.15604 -0.09192 C 0.15478 -0.11585 0.15809 -0.13222 0.14911 -0.15006 C 0.14754 -0.15698 0.14518 -0.16412 0.14219 -0.16999 C 0.14124 -0.17776 0.13982 -0.18531 0.13872 -0.19308 C 0.13935 -0.19665 0.14045 -0.21658 0.14565 -0.22372 C 0.15116 -0.23106 0.16392 -0.23715 0.1721 -0.23757 C 0.21918 -0.23967 0.2661 -0.24072 0.31334 -0.24198 C 0.31901 -0.24386 0.32641 -0.24554 0.33145 -0.24974 C 0.33365 -0.25121 0.33523 -0.25415 0.33743 -0.25583 C 0.34027 -0.25835 0.34656 -0.26191 0.34656 -0.2617 C 0.35554 -0.2745 0.35176 -0.26926 0.35806 -0.27723 C 0.36262 -0.28332 0.36546 -0.29465 0.36829 -0.30179 C 0.37002 -0.30619 0.37239 -0.30976 0.37396 -0.31417 C 0.37554 -0.31816 0.37711 -0.32214 0.37868 -0.32634 C 0.38026 -0.33054 0.38105 -0.33537 0.38215 -0.34019 C 0.38309 -0.3446 0.38451 -0.35383 0.38451 -0.35362 C 0.38577 -0.45394 0.38561 -0.41511 0.38561 -0.47031 " pathEditMode="relative" rAng="0" ptsTypes="ffffffffffffffffffffffA">
                                      <p:cBhvr>
                                        <p:cTn id="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3" y="-2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6 0.00608 C 0.00614 -0.00189 0.01244 -0.00441 0.02016 -0.00819 C 0.03559 -0.00651 0.03716 -0.00651 0.0485 0.0044 C 0.0507 0.00881 0.05354 0.01259 0.05559 0.017 C 0.05842 0.02308 0.05984 0.03211 0.06141 0.03903 C 0.06188 0.05309 0.06157 0.06736 0.06267 0.08142 C 0.06299 0.08604 0.06614 0.08961 0.06739 0.09402 C 0.06865 0.09842 0.06913 0.10556 0.07086 0.10955 C 0.07275 0.11416 0.08141 0.1234 0.08503 0.12529 C 0.08723 0.12634 0.09605 0.12801 0.09794 0.12843 C 0.11243 0.12717 0.12786 0.13053 0.14156 0.12382 C 0.15195 0.11878 0.16045 0.11081 0.16974 0.10325 C 0.17935 0.09549 0.19273 0.09003 0.20391 0.08772 C 0.21021 0.08499 0.21635 0.08352 0.2228 0.08142 C 0.30279 0.08352 0.28169 0.08394 0.38766 0.07975 C 0.3949 0.07954 0.40278 0.07135 0.40892 0.06715 C 0.41663 0.06191 0.42529 0.05792 0.43253 0.05162 C 0.43789 0.04701 0.44655 0.03421 0.44655 0.03442 C 0.44702 0.03211 0.44702 0.0298 0.44781 0.02791 C 0.44875 0.0256 0.45064 0.02413 0.45127 0.02161 C 0.45222 0.01763 0.45206 0.01343 0.45253 0.00923 C 0.45316 0.00336 0.45489 -0.00819 0.45489 -0.00798 C 0.45411 -0.02078 0.45395 -0.03337 0.45253 -0.04575 C 0.45174 -0.05247 0.44765 -0.05625 0.44419 -0.06002 C 0.44293 -0.06149 0.44182 -0.06296 0.44072 -0.06464 C 0.43978 -0.06611 0.43946 -0.068 0.43836 -0.06926 C 0.43411 -0.07408 0.42435 -0.08395 0.41947 -0.08815 C 0.41411 -0.09906 0.42041 -0.08836 0.41364 -0.09444 C 0.41222 -0.0957 0.41144 -0.0978 0.41002 -0.09927 C 0.40419 -0.10535 0.40167 -0.1064 0.39474 -0.1085 C 0.39081 -0.10682 0.38703 -0.10556 0.38294 -0.10556 " pathEditMode="relative" rAng="0" ptsTypes="ffffffffffffffffffffffffffffffA">
                                      <p:cBhvr>
                                        <p:cTn id="3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7" y="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401 -0.00377 C -0.00708 0.00084 -0.00094 0.00735 0.00598 0.01197 C 0.01008 0.01973 0.01464 0.02645 0.0189 0.03379 C 0.02063 0.03673 0.02204 0.04009 0.02362 0.04324 C 0.02441 0.04492 0.02598 0.04806 0.02598 0.04827 C 0.02756 0.05583 0.03417 0.06989 0.03417 0.0701 C 0.03527 0.07996 0.037 0.08836 0.03889 0.09822 C 0.04062 0.12152 0.04173 0.14355 0.04251 0.16727 C 0.03968 0.19476 0.03779 0.22204 0.02834 0.24743 C 0.02614 0.26045 0.01968 0.27241 0.01417 0.28353 C 0.00992 0.29192 0.00709 0.30221 0.00472 0.31165 C 0.0052 0.31753 0.00472 0.3234 0.00598 0.32907 C 0.00661 0.33201 0.01653 0.33998 0.01653 0.34019 C 0.02693 0.34502 0.04314 0.34523 0.05432 0.34796 C 0.06298 0.34586 0.07196 0.34607 0.08015 0.34166 C 0.08424 0.33935 0.08959 0.32907 0.08959 0.32928 C 0.09196 0.31837 0.09904 0.30389 0.10613 0.29759 C 0.10975 0.28962 0.10991 0.28584 0.11557 0.28038 C 0.11904 0.26863 0.13494 0.24534 0.14502 0.24114 C 0.15021 0.23379 0.1521 0.23421 0.15903 0.23799 C 0.16124 0.24869 0.16533 0.25772 0.16848 0.26779 C 0.17304 0.28227 0.18139 0.31165 0.18139 0.31186 C 0.17982 0.33054 0.17934 0.34964 0.17682 0.36832 C 0.17588 0.37482 0.16722 0.39056 0.16501 0.39497 C 0.15809 0.40966 0.15431 0.42645 0.14502 0.43883 C 0.14344 0.44869 0.14171 0.44827 0.13793 0.45625 C 0.13431 0.47409 0.14895 0.47493 0.15903 0.4766 C 0.18296 0.47556 0.20706 0.47493 0.23099 0.47346 C 0.23902 0.47304 0.24736 0.46695 0.25571 0.46569 C 0.27492 0.45646 0.2968 0.4573 0.31696 0.4531 C 0.33129 0.44617 0.34908 0.44408 0.36404 0.44198 C 0.38356 0.44324 0.39238 0.44366 0.41002 0.44827 C 0.43363 0.45436 0.45694 0.46548 0.48071 0.46884 C 0.50449 0.46737 0.55267 0.47786 0.56306 0.43421 C 0.56275 0.42876 0.56353 0.39224 0.5596 0.37461 C 0.55519 0.35467 0.54196 0.34166 0.53126 0.32739 C 0.52637 0.32089 0.52417 0.31375 0.51834 0.3085 C 0.5196 0.30347 0.52417 0.29444 0.52417 0.29465 C 0.52118 0.28458 0.52165 0.28248 0.51362 0.285 C 0.51315 0.2871 0.51283 0.2892 0.51236 0.2913 C 0.51205 0.29297 0.51126 0.29612 0.51126 0.29633 " pathEditMode="relative" rAng="0" ptsTypes="ffffffffffffffffffffffffffffffffffffffffA">
                                      <p:cBhvr>
                                        <p:cTn id="3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9" y="2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26689E-6 -5.08919E-6 C -0.00188 0.00608 -0.00472 0.01237 -0.00598 0.01867 C -0.00724 0.02497 -0.00787 0.03126 -0.00944 0.03756 C -0.00913 0.04952 -0.00928 0.06169 -0.00834 0.07365 C -0.00771 0.08121 0.003 0.10681 0.00819 0.11143 C 0.01056 0.12129 0.01638 0.12318 0.02347 0.12549 C 0.02882 0.12906 0.04 0.13493 0.04 0.13493 C 0.05338 0.13368 0.0674 0.13619 0.07999 0.13011 C 0.08377 0.12822 0.08708 0.12444 0.0907 0.12234 C 0.10282 0.115 0.11542 0.10996 0.12723 0.10199 C 0.13526 0.09674 0.14061 0.08939 0.14959 0.08625 C 0.16093 0.08855 0.16959 0.09569 0.17777 0.1066 C 0.1825 0.1129 0.18817 0.12108 0.19431 0.12402 C 0.20722 0.14123 0.18801 0.11731 0.20249 0.13011 C 0.20375 0.13116 0.20375 0.13389 0.20486 0.13493 C 0.21084 0.1406 0.22029 0.14606 0.22721 0.149 C 0.23414 0.15592 0.24201 0.16075 0.24957 0.16641 C 0.25256 0.16851 0.25493 0.17208 0.25792 0.17418 C 0.25934 0.17523 0.26107 0.17502 0.26264 0.17565 C 0.26579 0.17712 0.2691 0.17838 0.27209 0.18047 C 0.28799 0.19118 0.26847 0.18362 0.28972 0.18992 C 0.30421 0.20398 0.32389 0.20902 0.34153 0.21174 C 0.36625 0.22266 0.37097 0.21489 0.4086 0.21028 C 0.42797 0.20797 0.44545 0.20104 0.46403 0.19454 C 0.46812 0.19076 0.47206 0.18992 0.47694 0.18824 C 0.48749 0.17964 0.48292 0.18215 0.49001 0.1788 C 0.50213 0.16641 0.51126 0.15676 0.52055 0.13955 C 0.52748 0.12654 0.52433 0.13221 0.53 0.12234 C 0.53205 0.11877 0.53583 0.11143 0.53583 0.11143 C 0.53929 0.09422 0.54118 0.07344 0.52874 0.06274 C 0.52433 0.05393 0.51882 0.04931 0.51111 0.047 C 0.50733 0.04364 0.50434 0.03945 0.50056 0.03609 C 0.49977 0.03399 0.4993 0.03168 0.4982 0.02979 C 0.49725 0.02832 0.49489 0.02853 0.49457 0.02664 C 0.4941 0.02329 0.50056 0.02035 0.50056 0.02035 " pathEditMode="relative" ptsTypes="ffffffffffffffffffffffffffffffffffA">
                                      <p:cBhvr>
                                        <p:cTn id="3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08896E-6 2.72823E-6 C 0.00046 0.00524 0.00046 0.01049 0.00125 0.01574 C 0.00408 0.03378 0.01652 0.04071 0.02833 0.04554 C 0.04487 0.05918 0.03542 0.05393 0.07305 0.03924 C 0.07667 0.03777 0.0825 0.03147 0.0825 0.03147 C 0.08533 0.02392 0.08817 0.02098 0.08958 0.01259 C 0.08832 -0.00777 0.08958 -0.02435 0.08124 -0.04072 C 0.07903 -0.05037 0.07415 -0.05667 0.06959 -0.06422 C 0.05242 -0.09213 0.02739 -0.10766 0.00361 -0.12403 C -0.00458 -0.1297 -0.0167 -0.13453 -0.02237 -0.14439 C -0.02646 -0.15153 -0.02756 -0.16013 -0.03056 -0.1679 C -0.03607 -0.20294 -0.01103 -0.21889 0.0118 -0.21973 C 0.04014 -0.22057 0.06833 -0.22078 0.09667 -0.22141 C 0.1121 -0.22624 0.12596 -0.23316 0.13902 -0.24492 C 0.14768 -0.2617 0.14123 -0.28395 0.13084 -0.29675 C 0.11415 -0.31711 0.08517 -0.33768 0.0636 -0.34523 C 0.04833 -0.35782 0.03132 -0.37083 0.01416 -0.37839 C 0.00157 -0.39056 0.00834 -0.38552 -0.00584 -0.39392 C -0.00741 -0.39602 -0.00867 -0.39854 -0.01056 -0.40021 C -0.01198 -0.40147 -0.01402 -0.40063 -0.01528 -0.40189 C -0.01827 -0.40483 -0.02001 -0.40903 -0.02237 -0.41281 C -0.02599 -0.41847 -0.02945 -0.43316 -0.02945 -0.43316 C -0.02898 -0.44156 -0.03008 -0.45037 -0.02819 -0.45835 C -0.02678 -0.46401 -0.02001 -0.47241 -0.02001 -0.47241 C -0.01623 -0.485 -0.02016 -0.47786 -0.01056 -0.48353 C 0.00094 -0.49046 0.01007 -0.49801 0.02235 -0.50242 C 0.04282 -0.50074 0.06329 -0.50011 0.0836 -0.49759 C 0.10029 -0.49549 0.11588 -0.48521 0.13194 -0.48038 C 0.14123 -0.47765 0.15036 -0.47472 0.15902 -0.46926 C 0.16437 -0.4659 0.16878 -0.46107 0.17429 -0.45835 C 0.17839 -0.45289 0.18075 -0.44974 0.1861 -0.44743 C 0.19382 -0.43715 0.20043 -0.42582 0.20736 -0.41449 C 0.20972 -0.40084 0.21649 -0.38657 0.22263 -0.37524 C 0.22484 -0.36391 0.22326 -0.37146 0.22736 -0.35467 C 0.22767 -0.35321 0.22846 -0.35006 0.22846 -0.35006 C 0.23145 -0.29297 0.2294 -0.23589 0.23444 -0.17902 C 0.23602 -0.12655 0.23554 -0.07409 0.23791 -0.02183 C 0.23901 0.00356 0.24043 0.03399 0.25444 0.05351 C 0.25743 0.06337 0.25885 0.06358 0.26625 0.06757 C 0.2949 0.064 0.28514 0.06484 0.30388 0.05813 C 0.31018 0.05267 0.31884 0.04805 0.32624 0.04554 C 0.33915 0.0342 0.35364 0.02518 0.36749 0.01574 C 0.37363 0.01154 0.37426 0.00776 0.38166 0.00482 C 0.38875 -0.00504 0.39788 -0.0063 0.40764 -0.00777 C 0.43142 -0.00651 0.45362 -0.00252 0.47708 2.72823E-6 C 0.4859 0.00797 0.49991 0.00797 0.50999 0.00797 " pathEditMode="relative" ptsTypes="fffffffffffffffffffffffffffffffffffffffffffffA">
                                      <p:cBhvr>
                                        <p:cTn id="4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4" grpId="0" animBg="1"/>
      <p:bldP spid="23" grpId="0" animBg="1"/>
      <p:bldP spid="28" grpId="0" animBg="1"/>
      <p:bldP spid="30" grpId="0" animBg="1"/>
      <p:bldP spid="36" grpId="0" animBg="1"/>
      <p:bldP spid="31" grpId="0" animBg="1"/>
      <p:bldP spid="32" grpId="0" animBg="1"/>
      <p:bldP spid="25" grpId="0" animBg="1"/>
      <p:bldP spid="24" grpId="0"/>
      <p:bldP spid="27" grpId="0"/>
      <p:bldP spid="33" grpId="0" animBg="1"/>
      <p:bldP spid="3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ovéPole 12"/>
          <p:cNvSpPr txBox="1"/>
          <p:nvPr/>
        </p:nvSpPr>
        <p:spPr>
          <a:xfrm>
            <a:off x="215776" y="1691605"/>
            <a:ext cx="6408712" cy="1294585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</a:rPr>
              <a:t>Na dostizích se postavilo na start </a:t>
            </a:r>
          </a:p>
          <a:p>
            <a:r>
              <a:rPr lang="cs-CZ" sz="2800" b="1" dirty="0" smtClean="0">
                <a:solidFill>
                  <a:srgbClr val="FFC000"/>
                </a:solidFill>
              </a:rPr>
              <a:t>deset koní se žokeji.</a:t>
            </a:r>
          </a:p>
          <a:p>
            <a:r>
              <a:rPr lang="cs-CZ" sz="2800" b="1" dirty="0" smtClean="0">
                <a:solidFill>
                  <a:srgbClr val="FFC000"/>
                </a:solidFill>
              </a:rPr>
              <a:t>Kolik noh mají koně dohromady? </a:t>
            </a:r>
            <a:endParaRPr lang="cs-CZ" sz="2800" b="1" dirty="0">
              <a:solidFill>
                <a:srgbClr val="FFC000"/>
              </a:solidFill>
            </a:endParaRPr>
          </a:p>
        </p:txBody>
      </p:sp>
      <p:pic>
        <p:nvPicPr>
          <p:cNvPr id="19" name="Picture 6" descr="C:\Documents and Settings\Alena T\Local Settings\Temporary Internet Files\Content.IE5\76E6B0NZ\MP90044837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80472" y="611485"/>
            <a:ext cx="3384128" cy="2256085"/>
          </a:xfrm>
          <a:prstGeom prst="rect">
            <a:avLst/>
          </a:prstGeom>
          <a:ln w="19050">
            <a:solidFill>
              <a:srgbClr val="0066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0" name="TextovéPole 29"/>
          <p:cNvSpPr txBox="1"/>
          <p:nvPr/>
        </p:nvSpPr>
        <p:spPr>
          <a:xfrm>
            <a:off x="719832" y="4859957"/>
            <a:ext cx="8568952" cy="550279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  4 + </a:t>
            </a:r>
            <a:r>
              <a:rPr lang="cs-CZ" sz="3200" dirty="0" err="1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4</a:t>
            </a:r>
            <a:r>
              <a:rPr lang="cs-CZ" sz="3200" dirty="0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 + </a:t>
            </a:r>
            <a:r>
              <a:rPr lang="cs-CZ" sz="3200" dirty="0" err="1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4</a:t>
            </a:r>
            <a:r>
              <a:rPr lang="cs-CZ" sz="3200" dirty="0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 + </a:t>
            </a:r>
            <a:r>
              <a:rPr lang="cs-CZ" sz="3200" dirty="0" err="1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4</a:t>
            </a:r>
            <a:r>
              <a:rPr lang="cs-CZ" sz="3200" dirty="0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 + </a:t>
            </a:r>
            <a:r>
              <a:rPr lang="cs-CZ" sz="3200" dirty="0" err="1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4</a:t>
            </a:r>
            <a:r>
              <a:rPr lang="cs-CZ" sz="3200" dirty="0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 + </a:t>
            </a:r>
            <a:r>
              <a:rPr lang="cs-CZ" sz="3200" dirty="0" err="1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4</a:t>
            </a:r>
            <a:r>
              <a:rPr lang="cs-CZ" sz="3200" dirty="0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 + </a:t>
            </a:r>
            <a:r>
              <a:rPr lang="cs-CZ" sz="3200" dirty="0" err="1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4</a:t>
            </a:r>
            <a:r>
              <a:rPr lang="cs-CZ" sz="3200" dirty="0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 + </a:t>
            </a:r>
            <a:r>
              <a:rPr lang="cs-CZ" sz="3200" dirty="0" err="1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4</a:t>
            </a:r>
            <a:r>
              <a:rPr lang="cs-CZ" sz="3200" dirty="0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 + </a:t>
            </a:r>
            <a:r>
              <a:rPr lang="cs-CZ" sz="3200" dirty="0" err="1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4</a:t>
            </a:r>
            <a:r>
              <a:rPr lang="cs-CZ" sz="3200" dirty="0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 + </a:t>
            </a:r>
            <a:r>
              <a:rPr lang="cs-CZ" sz="3200" dirty="0" err="1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4</a:t>
            </a:r>
            <a:r>
              <a:rPr lang="cs-CZ" sz="3200" dirty="0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 =</a:t>
            </a:r>
            <a:endParaRPr lang="cs-CZ" sz="3200" dirty="0">
              <a:solidFill>
                <a:schemeClr val="bg1">
                  <a:lumMod val="85000"/>
                </a:schemeClr>
              </a:solidFill>
              <a:latin typeface="Arial Black" pitchFamily="34" charset="0"/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647824" y="3203773"/>
            <a:ext cx="9145016" cy="1512168"/>
          </a:xfrm>
          <a:prstGeom prst="roundRect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TextovéPole 30"/>
          <p:cNvSpPr txBox="1"/>
          <p:nvPr/>
        </p:nvSpPr>
        <p:spPr>
          <a:xfrm>
            <a:off x="5256336" y="5436021"/>
            <a:ext cx="1691489" cy="135178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8800" dirty="0" smtClean="0">
                <a:solidFill>
                  <a:srgbClr val="FFC000"/>
                </a:solidFill>
                <a:latin typeface="Arial Black" pitchFamily="34" charset="0"/>
              </a:rPr>
              <a:t>40</a:t>
            </a:r>
            <a:endParaRPr lang="cs-CZ" sz="8800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768" y="323453"/>
            <a:ext cx="9576619" cy="1259946"/>
          </a:xfrm>
        </p:spPr>
        <p:txBody>
          <a:bodyPr>
            <a:normAutofit/>
          </a:bodyPr>
          <a:lstStyle/>
          <a:p>
            <a:pPr algn="l"/>
            <a:r>
              <a:rPr lang="cs-CZ" sz="6600" dirty="0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Přemýšlejte</a:t>
            </a:r>
            <a:endParaRPr lang="cs-CZ" sz="6600" dirty="0">
              <a:solidFill>
                <a:schemeClr val="bg1">
                  <a:lumMod val="85000"/>
                </a:schemeClr>
              </a:solidFill>
              <a:latin typeface="Arial Black" pitchFamily="34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2664048" y="6660157"/>
            <a:ext cx="7128792" cy="779316"/>
          </a:xfrm>
          <a:prstGeom prst="rect">
            <a:avLst/>
          </a:prstGeom>
          <a:solidFill>
            <a:srgbClr val="002060"/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>
                    <a:lumMod val="85000"/>
                  </a:schemeClr>
                </a:solidFill>
              </a:rPr>
              <a:t>Vymýšlejte příklady pro spolužáky se zvířátky. Společně je potom vyřešte.</a:t>
            </a:r>
            <a:endParaRPr lang="cs-CZ" sz="2400" b="1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3024088" y="5508029"/>
            <a:ext cx="2190023" cy="66479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C000"/>
                </a:solidFill>
                <a:latin typeface="Arial Black" pitchFamily="34" charset="0"/>
              </a:rPr>
              <a:t>10 </a:t>
            </a:r>
            <a:r>
              <a:rPr lang="cs-CZ" sz="4000" dirty="0" smtClean="0">
                <a:solidFill>
                  <a:srgbClr val="FFC000"/>
                </a:solidFill>
                <a:latin typeface="Arial Black" pitchFamily="34" charset="0"/>
                <a:sym typeface="Symbol"/>
              </a:rPr>
              <a:t> 4 =</a:t>
            </a:r>
            <a:endParaRPr lang="cs-CZ" sz="4000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647824" y="6228109"/>
            <a:ext cx="4523803" cy="4358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6F3505"/>
                </a:solidFill>
                <a:latin typeface="Arial Black" pitchFamily="34" charset="0"/>
              </a:rPr>
              <a:t>Koně mají celkem 40 noh.</a:t>
            </a:r>
            <a:endParaRPr lang="cs-CZ" sz="2400" dirty="0">
              <a:solidFill>
                <a:srgbClr val="6F3505"/>
              </a:solidFill>
              <a:latin typeface="Arial Black" pitchFamily="34" charset="0"/>
            </a:endParaRPr>
          </a:p>
        </p:txBody>
      </p:sp>
      <p:pic>
        <p:nvPicPr>
          <p:cNvPr id="21" name="Picture 5" descr="C:\Documents and Settings\Alena T\Local Settings\Temporary Internet Files\Content.IE5\T7NP2DTT\MC90033284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63848" y="3347789"/>
            <a:ext cx="936104" cy="1285426"/>
          </a:xfrm>
          <a:prstGeom prst="rect">
            <a:avLst/>
          </a:prstGeom>
          <a:noFill/>
        </p:spPr>
      </p:pic>
      <p:pic>
        <p:nvPicPr>
          <p:cNvPr id="22" name="Picture 5" descr="C:\Documents and Settings\Alena T\Local Settings\Temporary Internet Files\Content.IE5\T7NP2DTT\MC90033284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55936" y="3347789"/>
            <a:ext cx="936104" cy="1285426"/>
          </a:xfrm>
          <a:prstGeom prst="rect">
            <a:avLst/>
          </a:prstGeom>
          <a:noFill/>
        </p:spPr>
      </p:pic>
      <p:pic>
        <p:nvPicPr>
          <p:cNvPr id="23" name="Picture 5" descr="C:\Documents and Settings\Alena T\Local Settings\Temporary Internet Files\Content.IE5\T7NP2DTT\MC90033284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48024" y="3347789"/>
            <a:ext cx="936104" cy="1285426"/>
          </a:xfrm>
          <a:prstGeom prst="rect">
            <a:avLst/>
          </a:prstGeom>
          <a:noFill/>
        </p:spPr>
      </p:pic>
      <p:pic>
        <p:nvPicPr>
          <p:cNvPr id="26" name="Picture 5" descr="C:\Documents and Settings\Alena T\Local Settings\Temporary Internet Files\Content.IE5\T7NP2DTT\MC90033284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40112" y="3347789"/>
            <a:ext cx="936104" cy="1285426"/>
          </a:xfrm>
          <a:prstGeom prst="rect">
            <a:avLst/>
          </a:prstGeom>
          <a:noFill/>
        </p:spPr>
      </p:pic>
      <p:pic>
        <p:nvPicPr>
          <p:cNvPr id="36" name="Picture 5" descr="C:\Documents and Settings\Alena T\Local Settings\Temporary Internet Files\Content.IE5\T7NP2DTT\MC90033284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16376" y="3347789"/>
            <a:ext cx="936104" cy="1285426"/>
          </a:xfrm>
          <a:prstGeom prst="rect">
            <a:avLst/>
          </a:prstGeom>
          <a:noFill/>
        </p:spPr>
      </p:pic>
      <p:pic>
        <p:nvPicPr>
          <p:cNvPr id="37" name="Picture 5" descr="C:\Documents and Settings\Alena T\Local Settings\Temporary Internet Files\Content.IE5\T7NP2DTT\MC90033284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24288" y="3347789"/>
            <a:ext cx="936104" cy="1285426"/>
          </a:xfrm>
          <a:prstGeom prst="rect">
            <a:avLst/>
          </a:prstGeom>
          <a:noFill/>
        </p:spPr>
      </p:pic>
      <p:pic>
        <p:nvPicPr>
          <p:cNvPr id="38" name="Picture 5" descr="C:\Documents and Settings\Alena T\Local Settings\Temporary Internet Files\Content.IE5\T7NP2DTT\MC90033284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32200" y="3347789"/>
            <a:ext cx="936104" cy="1285426"/>
          </a:xfrm>
          <a:prstGeom prst="rect">
            <a:avLst/>
          </a:prstGeom>
          <a:noFill/>
        </p:spPr>
      </p:pic>
      <p:pic>
        <p:nvPicPr>
          <p:cNvPr id="39" name="Picture 5" descr="C:\Documents and Settings\Alena T\Local Settings\Temporary Internet Files\Content.IE5\T7NP2DTT\MC90033284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92640" y="3347789"/>
            <a:ext cx="936104" cy="1285426"/>
          </a:xfrm>
          <a:prstGeom prst="rect">
            <a:avLst/>
          </a:prstGeom>
          <a:noFill/>
        </p:spPr>
      </p:pic>
      <p:pic>
        <p:nvPicPr>
          <p:cNvPr id="40" name="Picture 5" descr="C:\Documents and Settings\Alena T\Local Settings\Temporary Internet Files\Content.IE5\T7NP2DTT\MC90033284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00552" y="3347789"/>
            <a:ext cx="936104" cy="1285426"/>
          </a:xfrm>
          <a:prstGeom prst="rect">
            <a:avLst/>
          </a:prstGeom>
          <a:noFill/>
        </p:spPr>
      </p:pic>
      <p:pic>
        <p:nvPicPr>
          <p:cNvPr id="41" name="Picture 5" descr="C:\Documents and Settings\Alena T\Local Settings\Temporary Internet Files\Content.IE5\T7NP2DTT\MC90033284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08464" y="3347789"/>
            <a:ext cx="936104" cy="12854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2000"/>
                            </p:stCondLst>
                            <p:childTnLst>
                              <p:par>
                                <p:cTn id="3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4000"/>
                            </p:stCondLst>
                            <p:childTnLst>
                              <p:par>
                                <p:cTn id="4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6000"/>
                            </p:stCondLst>
                            <p:childTnLst>
                              <p:par>
                                <p:cTn id="4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8000"/>
                            </p:stCondLst>
                            <p:childTnLst>
                              <p:par>
                                <p:cTn id="5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0"/>
                            </p:stCondLst>
                            <p:childTnLst>
                              <p:par>
                                <p:cTn id="5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30" grpId="0" animBg="1"/>
      <p:bldP spid="20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xfrm>
            <a:off x="575816" y="3635821"/>
            <a:ext cx="8568531" cy="3384376"/>
          </a:xfrm>
        </p:spPr>
        <p:txBody>
          <a:bodyPr>
            <a:normAutofit/>
          </a:bodyPr>
          <a:lstStyle/>
          <a:p>
            <a:r>
              <a:rPr lang="cs-CZ" sz="1800" b="1" dirty="0" smtClean="0">
                <a:solidFill>
                  <a:schemeClr val="bg1">
                    <a:lumMod val="75000"/>
                  </a:schemeClr>
                </a:solidFill>
              </a:rPr>
              <a:t>Obrázky:</a:t>
            </a:r>
          </a:p>
          <a:p>
            <a:r>
              <a:rPr lang="cs-CZ" sz="1800" b="1" dirty="0" smtClean="0">
                <a:solidFill>
                  <a:schemeClr val="bg1">
                    <a:lumMod val="75000"/>
                  </a:schemeClr>
                </a:solidFill>
                <a:hlinkClick r:id="rId2"/>
              </a:rPr>
              <a:t>www.office.</a:t>
            </a:r>
            <a:r>
              <a:rPr lang="cs-CZ" sz="1800" b="1" dirty="0" err="1" smtClean="0">
                <a:solidFill>
                  <a:schemeClr val="bg1">
                    <a:lumMod val="75000"/>
                  </a:schemeClr>
                </a:solidFill>
                <a:hlinkClick r:id="rId2"/>
              </a:rPr>
              <a:t>microsoft.com</a:t>
            </a:r>
            <a:endParaRPr lang="cs-CZ" sz="1800" b="1" dirty="0" smtClean="0">
              <a:solidFill>
                <a:schemeClr val="bg1">
                  <a:lumMod val="75000"/>
                </a:schemeClr>
              </a:solidFill>
            </a:endParaRPr>
          </a:p>
          <a:p>
            <a:endParaRPr lang="cs-CZ" sz="1800" b="1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1800" b="1" dirty="0" smtClean="0">
                <a:solidFill>
                  <a:schemeClr val="bg1">
                    <a:lumMod val="75000"/>
                  </a:schemeClr>
                </a:solidFill>
              </a:rPr>
              <a:t>Čtyřlístek – upraveno - </a:t>
            </a:r>
            <a:r>
              <a:rPr lang="cs-CZ" sz="1800" dirty="0" smtClean="0"/>
              <a:t>NĚMEČEK. </a:t>
            </a:r>
            <a:r>
              <a:rPr lang="cs-CZ" sz="1800" i="1" dirty="0" smtClean="0"/>
              <a:t>www.</a:t>
            </a:r>
            <a:r>
              <a:rPr lang="cs-CZ" sz="1800" i="1" dirty="0" err="1" smtClean="0"/>
              <a:t>ctyrlistek.cz</a:t>
            </a:r>
            <a:r>
              <a:rPr lang="cs-CZ" sz="1800" dirty="0" smtClean="0"/>
              <a:t> [online]. [cit. 28.1.2013]. Dostupný na WWW: </a:t>
            </a:r>
            <a:r>
              <a:rPr lang="cs-CZ" sz="1800" dirty="0" smtClean="0">
                <a:hlinkClick r:id="rId3"/>
              </a:rPr>
              <a:t>http://www.</a:t>
            </a:r>
            <a:r>
              <a:rPr lang="cs-CZ" sz="1800" dirty="0" err="1" smtClean="0">
                <a:hlinkClick r:id="rId3"/>
              </a:rPr>
              <a:t>ctyrlistek.cz</a:t>
            </a:r>
            <a:r>
              <a:rPr lang="cs-CZ" sz="1800" dirty="0" smtClean="0">
                <a:hlinkClick r:id="rId3"/>
              </a:rPr>
              <a:t>/</a:t>
            </a:r>
            <a:r>
              <a:rPr lang="cs-CZ" sz="1800" dirty="0" err="1" smtClean="0">
                <a:hlinkClick r:id="rId3"/>
              </a:rPr>
              <a:t>images</a:t>
            </a:r>
            <a:r>
              <a:rPr lang="cs-CZ" sz="1800" dirty="0" smtClean="0">
                <a:hlinkClick r:id="rId3"/>
              </a:rPr>
              <a:t>/obsah/stahuj/rozvrh_I.</a:t>
            </a:r>
            <a:r>
              <a:rPr lang="cs-CZ" sz="1800" dirty="0" err="1" smtClean="0">
                <a:hlinkClick r:id="rId3"/>
              </a:rPr>
              <a:t>jpg</a:t>
            </a:r>
            <a:endParaRPr lang="cs-CZ" sz="1800" dirty="0" smtClean="0"/>
          </a:p>
          <a:p>
            <a:endParaRPr lang="cs-CZ" sz="1800" dirty="0" smtClean="0">
              <a:solidFill>
                <a:schemeClr val="bg1">
                  <a:lumMod val="75000"/>
                </a:schemeClr>
              </a:solidFill>
            </a:endParaRPr>
          </a:p>
          <a:p>
            <a:endParaRPr lang="cs-CZ" sz="1800" dirty="0" smtClean="0">
              <a:solidFill>
                <a:schemeClr val="bg1">
                  <a:lumMod val="75000"/>
                </a:schemeClr>
              </a:solidFill>
            </a:endParaRPr>
          </a:p>
          <a:p>
            <a:endParaRPr lang="cs-CZ" sz="1800" dirty="0" smtClean="0"/>
          </a:p>
          <a:p>
            <a:endParaRPr lang="cs-CZ" sz="1800" b="1" dirty="0">
              <a:solidFill>
                <a:srgbClr val="6F3505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1966</TotalTime>
  <Words>508</Words>
  <Application>Microsoft Office PowerPoint</Application>
  <PresentationFormat>Vlastní</PresentationFormat>
  <Paragraphs>129</Paragraphs>
  <Slides>8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Snímek 2</vt:lpstr>
      <vt:lpstr>Čtyřlístek</vt:lpstr>
      <vt:lpstr>Násobilka čísla 4</vt:lpstr>
      <vt:lpstr>Snímek 5</vt:lpstr>
      <vt:lpstr>Počítáme s tygříkem:</vt:lpstr>
      <vt:lpstr>Přemýšlejte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Násobení číslem 4</dc:title>
  <dc:subject>Matematika 2</dc:subject>
  <dc:creator>Mgr. Jana Kneřová</dc:creator>
  <cp:lastModifiedBy>Alena T.</cp:lastModifiedBy>
  <cp:revision>252</cp:revision>
  <cp:lastPrinted>1601-01-01T00:00:00Z</cp:lastPrinted>
  <dcterms:created xsi:type="dcterms:W3CDTF">2011-08-21T18:05:50Z</dcterms:created>
  <dcterms:modified xsi:type="dcterms:W3CDTF">2013-02-13T16:55:39Z</dcterms:modified>
</cp:coreProperties>
</file>