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2" r:id="rId7"/>
    <p:sldId id="268" r:id="rId8"/>
    <p:sldId id="267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6600"/>
    <a:srgbClr val="6F3505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Krátké video – 1,5 minuty po kliknutí na běžícího pštrosa. Další informace </a:t>
            </a:r>
            <a:r>
              <a:rPr lang="cs-CZ" dirty="0" smtClean="0"/>
              <a:t>z </a:t>
            </a:r>
            <a:r>
              <a:rPr lang="cs-CZ" dirty="0" err="1" smtClean="0"/>
              <a:t>wikipedie</a:t>
            </a:r>
            <a:r>
              <a:rPr lang="cs-CZ" dirty="0" smtClean="0"/>
              <a:t> – </a:t>
            </a:r>
            <a:r>
              <a:rPr lang="cs-CZ" dirty="0" smtClean="0"/>
              <a:t>po kliknutí na ruku s myší.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Slon - za třetím slůnětem je schováno ještě jedno,</a:t>
            </a:r>
            <a:r>
              <a:rPr lang="cs-CZ" baseline="0" dirty="0" smtClean="0"/>
              <a:t> pozorné děti to poznají podle počtu nohou. Celkem je tedy slonů 16.</a:t>
            </a:r>
          </a:p>
          <a:p>
            <a:r>
              <a:rPr lang="cs-CZ" baseline="0" dirty="0" smtClean="0"/>
              <a:t>Řešíme po řádcích, postupné odkrývání řešení.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6600"/>
            </a:gs>
            <a:gs pos="50000">
              <a:srgbClr val="9CB86E"/>
            </a:gs>
            <a:gs pos="100000">
              <a:srgbClr val="156B13"/>
            </a:gs>
          </a:gsLst>
          <a:lin ang="189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mazlove/534554-pstros-prozene-zirafu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%C5%A1tros_dvouprst%C3%BD" TargetMode="External"/><Relationship Id="rId3" Type="http://schemas.openxmlformats.org/officeDocument/2006/relationships/image" Target="../media/image6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gif"/><Relationship Id="rId5" Type="http://schemas.openxmlformats.org/officeDocument/2006/relationships/hyperlink" Target="http://www.stream.cz/mazlove/534554-pstros-prozene-zirafu" TargetMode="External"/><Relationship Id="rId4" Type="http://schemas.openxmlformats.org/officeDocument/2006/relationships/image" Target="../media/image7.wmf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wmf"/><Relationship Id="rId3" Type="http://schemas.openxmlformats.org/officeDocument/2006/relationships/image" Target="../media/image2.jpeg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11" Type="http://schemas.openxmlformats.org/officeDocument/2006/relationships/image" Target="../media/image17.wmf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26833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VY_32_INOVACE_10_MA_D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ělení_číslem_ 2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– Násobení a dělení čísly 0 – 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dělení číslem 2.          Slovní úlohy,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určování počtu prvků, dělení na dvojice, procvičování.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Alena T\Local Settings\Temporary Internet Files\Content.IE5\7NYZ7OHH\MP9002625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808" y="467469"/>
            <a:ext cx="2664296" cy="1776198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2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 descr="pštros.GIF">
            <a:hlinkClick r:id="rId3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7776616" y="5724053"/>
            <a:ext cx="1797840" cy="1514847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1799" y="4571925"/>
            <a:ext cx="3024717" cy="259065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číslem 2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792" y="1547589"/>
            <a:ext cx="9361040" cy="1809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Třída, kde bylo 18 dětí, jela s paní učitelkou na výlet</a:t>
            </a:r>
          </a:p>
          <a:p>
            <a:r>
              <a:rPr lang="cs-CZ" sz="2400" b="1" dirty="0" smtClean="0"/>
              <a:t>do pražské ZOO. Kolik dvoumístných sedaček                                      v autobuse děti obsadily?</a:t>
            </a:r>
          </a:p>
          <a:p>
            <a:endParaRPr lang="cs-CZ" sz="2400" b="1" dirty="0" smtClean="0"/>
          </a:p>
          <a:p>
            <a:endParaRPr lang="cs-CZ" sz="2400" b="1" dirty="0">
              <a:solidFill>
                <a:srgbClr val="6F3505"/>
              </a:solidFill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31800" y="2699717"/>
          <a:ext cx="7632846" cy="20882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72141"/>
                <a:gridCol w="1272141"/>
                <a:gridCol w="1272141"/>
                <a:gridCol w="1272141"/>
                <a:gridCol w="1272141"/>
                <a:gridCol w="1272141"/>
              </a:tblGrid>
              <a:tr h="10441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0441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5" name="TextovéPole 34"/>
          <p:cNvSpPr txBox="1"/>
          <p:nvPr/>
        </p:nvSpPr>
        <p:spPr>
          <a:xfrm>
            <a:off x="431800" y="4931965"/>
            <a:ext cx="946605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Budeme postupně rozdělovat žáky na sedačky – vždy po dvou, </a:t>
            </a:r>
          </a:p>
          <a:p>
            <a:r>
              <a:rPr lang="cs-CZ" sz="2400" b="1" dirty="0" smtClean="0"/>
              <a:t>tedy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DĚLIT.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59792" y="5724053"/>
            <a:ext cx="4140877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/>
                </a:solidFill>
              </a:rPr>
              <a:t>Dělení můžeme zapsat: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264448" y="6156101"/>
            <a:ext cx="239039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Proč zrovna 9?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9792" y="6372125"/>
            <a:ext cx="9084538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Můžeme si pomoct i násobením:  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</a:t>
            </a:r>
            <a:r>
              <a:rPr lang="cs-CZ" sz="3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2</a:t>
            </a:r>
            <a:r>
              <a:rPr lang="cs-CZ" sz="3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= 18 </a:t>
            </a:r>
            <a:r>
              <a:rPr lang="cs-CZ" sz="2000" b="1" dirty="0" smtClean="0">
                <a:sym typeface="Symbol"/>
              </a:rPr>
              <a:t>(a to je zároveň zkouška)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92240" y="6948189"/>
            <a:ext cx="5450531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v autobuse obsadily 9 sedaček.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40312" y="5652045"/>
            <a:ext cx="2146742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 : 2 = 9</a:t>
            </a:r>
            <a:endParaRPr lang="cs-CZ" sz="3600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Alena T\Local Settings\Temporary Internet Files\Content.IE5\HDCMJNQ0\MC9000283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912520" y="2123653"/>
            <a:ext cx="2742224" cy="2088232"/>
          </a:xfrm>
          <a:prstGeom prst="rect">
            <a:avLst/>
          </a:prstGeom>
          <a:noFill/>
        </p:spPr>
      </p:pic>
      <p:pic>
        <p:nvPicPr>
          <p:cNvPr id="1031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824" y="2843733"/>
            <a:ext cx="944194" cy="808697"/>
          </a:xfrm>
          <a:prstGeom prst="rect">
            <a:avLst/>
          </a:prstGeom>
          <a:noFill/>
        </p:spPr>
      </p:pic>
      <p:pic>
        <p:nvPicPr>
          <p:cNvPr id="42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824" y="3851845"/>
            <a:ext cx="944194" cy="808697"/>
          </a:xfrm>
          <a:prstGeom prst="rect">
            <a:avLst/>
          </a:prstGeom>
          <a:noFill/>
        </p:spPr>
      </p:pic>
      <p:pic>
        <p:nvPicPr>
          <p:cNvPr id="43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43968" y="2843733"/>
            <a:ext cx="944194" cy="808697"/>
          </a:xfrm>
          <a:prstGeom prst="rect">
            <a:avLst/>
          </a:prstGeom>
          <a:noFill/>
        </p:spPr>
      </p:pic>
      <p:pic>
        <p:nvPicPr>
          <p:cNvPr id="44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1960" y="3851845"/>
            <a:ext cx="944194" cy="808697"/>
          </a:xfrm>
          <a:prstGeom prst="rect">
            <a:avLst/>
          </a:prstGeom>
          <a:noFill/>
        </p:spPr>
      </p:pic>
      <p:pic>
        <p:nvPicPr>
          <p:cNvPr id="46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6096" y="2843733"/>
            <a:ext cx="944194" cy="808697"/>
          </a:xfrm>
          <a:prstGeom prst="rect">
            <a:avLst/>
          </a:prstGeom>
          <a:noFill/>
        </p:spPr>
      </p:pic>
      <p:pic>
        <p:nvPicPr>
          <p:cNvPr id="47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6096" y="3851845"/>
            <a:ext cx="944194" cy="808697"/>
          </a:xfrm>
          <a:prstGeom prst="rect">
            <a:avLst/>
          </a:prstGeom>
          <a:noFill/>
        </p:spPr>
      </p:pic>
      <p:pic>
        <p:nvPicPr>
          <p:cNvPr id="48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92240" y="2843733"/>
            <a:ext cx="944194" cy="808697"/>
          </a:xfrm>
          <a:prstGeom prst="rect">
            <a:avLst/>
          </a:prstGeom>
          <a:noFill/>
        </p:spPr>
      </p:pic>
      <p:pic>
        <p:nvPicPr>
          <p:cNvPr id="49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92240" y="3851845"/>
            <a:ext cx="944194" cy="808697"/>
          </a:xfrm>
          <a:prstGeom prst="rect">
            <a:avLst/>
          </a:prstGeom>
          <a:noFill/>
        </p:spPr>
      </p:pic>
      <p:pic>
        <p:nvPicPr>
          <p:cNvPr id="50" name="Picture 7" descr="C:\Documents and Settings\Alena T\Local Settings\Temporary Internet Files\Content.IE5\I0BVL639\MC900343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8384" y="3851845"/>
            <a:ext cx="944194" cy="8086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2000"/>
                            </p:stCondLst>
                            <p:childTnLst>
                              <p:par>
                                <p:cTn id="6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4000"/>
                            </p:stCondLst>
                            <p:childTnLst>
                              <p:par>
                                <p:cTn id="6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000"/>
                            </p:stCondLst>
                            <p:childTnLst>
                              <p:par>
                                <p:cTn id="7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7" grpId="0"/>
      <p:bldP spid="38" grpId="0"/>
      <p:bldP spid="39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2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6264696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  0 </a:t>
            </a:r>
            <a:r>
              <a:rPr lang="cs-CZ" b="1" dirty="0" smtClean="0">
                <a:sym typeface="Symbol"/>
              </a:rPr>
              <a:t>: 2 = 0        protože 0  2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  2 : </a:t>
            </a:r>
            <a:r>
              <a:rPr lang="cs-CZ" b="1" dirty="0" err="1" smtClean="0">
                <a:sym typeface="Symbol"/>
              </a:rPr>
              <a:t>2</a:t>
            </a:r>
            <a:r>
              <a:rPr lang="cs-CZ" b="1" dirty="0" smtClean="0">
                <a:sym typeface="Symbol"/>
              </a:rPr>
              <a:t> = 1        protože 1  2 = </a:t>
            </a:r>
            <a:r>
              <a:rPr lang="cs-CZ" b="1" dirty="0" err="1" smtClean="0">
                <a:sym typeface="Symbol"/>
              </a:rPr>
              <a:t>2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  4 : 2 = 2        protože 2  </a:t>
            </a:r>
            <a:r>
              <a:rPr lang="cs-CZ" b="1" dirty="0" err="1" smtClean="0">
                <a:sym typeface="Symbol"/>
              </a:rPr>
              <a:t>2</a:t>
            </a:r>
            <a:r>
              <a:rPr lang="cs-CZ" b="1" dirty="0" smtClean="0">
                <a:sym typeface="Symbol"/>
              </a:rPr>
              <a:t> = 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  6 : 2 = 3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  8 : 2 = 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10 : 2 = 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12 : 2 = 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14 : 2 = 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16 : 2 = 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18 : 2 = 9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20 : 2 = 10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60192" y="1691605"/>
            <a:ext cx="5637885" cy="5428005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FFC000"/>
                </a:solidFill>
              </a:rPr>
              <a:t>12 </a:t>
            </a:r>
            <a:r>
              <a:rPr lang="cs-CZ" sz="8000" b="1" dirty="0" smtClean="0">
                <a:solidFill>
                  <a:srgbClr val="FFC000"/>
                </a:solidFill>
                <a:sym typeface="Symbol"/>
              </a:rPr>
              <a:t>: 2 = 6</a:t>
            </a:r>
            <a:endParaRPr lang="cs-CZ" sz="80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4248" y="3203773"/>
            <a:ext cx="190308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dělenec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2520" y="320377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dělitel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2400" y="6588149"/>
            <a:ext cx="3057247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</a:t>
            </a:r>
            <a:r>
              <a:rPr lang="cs-CZ" sz="3600" b="1" dirty="0" smtClean="0"/>
              <a:t>(dělení)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824288" y="3779837"/>
            <a:ext cx="720080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264448" y="3851845"/>
            <a:ext cx="1080120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696496" y="5508029"/>
            <a:ext cx="936104" cy="10801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6496" y="2627709"/>
            <a:ext cx="2917786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 doplňujte sami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{D03447BB-5D67-496B-8E87-E561075AD55C}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FFC00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</a:rPr>
                        <a:t>18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sym typeface="Symbol"/>
                        </a:rPr>
                        <a:t>: 2 =</a:t>
                      </a:r>
                      <a:endParaRPr lang="cs-CZ" sz="3600" b="1" dirty="0" smtClean="0">
                        <a:solidFill>
                          <a:srgbClr val="006600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2 =</a:t>
                      </a:r>
                      <a:endParaRPr lang="cs-CZ" sz="3600" b="1" dirty="0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</a:rPr>
                        <a:t>12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sym typeface="Symbol"/>
                        </a:rPr>
                        <a:t>: 2 =</a:t>
                      </a:r>
                      <a:endParaRPr lang="cs-CZ" sz="3600" b="1" dirty="0" smtClean="0">
                        <a:solidFill>
                          <a:srgbClr val="006600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8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2 =</a:t>
                      </a:r>
                      <a:endParaRPr lang="cs-CZ" sz="3600" b="1" dirty="0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sym typeface="Symbol"/>
                        </a:rPr>
                        <a:t>:</a:t>
                      </a:r>
                      <a:r>
                        <a:rPr lang="cs-CZ" sz="3600" b="1" baseline="0" dirty="0" smtClean="0">
                          <a:solidFill>
                            <a:srgbClr val="006600"/>
                          </a:solidFill>
                          <a:sym typeface="Symbol"/>
                        </a:rPr>
                        <a:t> 2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rgbClr val="006600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2 =</a:t>
                      </a:r>
                      <a:endParaRPr lang="cs-CZ" sz="3600" b="1" dirty="0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</a:rPr>
                        <a:t>2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sym typeface="Symbol"/>
                        </a:rPr>
                        <a:t>: </a:t>
                      </a:r>
                      <a:r>
                        <a:rPr lang="cs-CZ" sz="3600" b="1" dirty="0" err="1" smtClean="0">
                          <a:solidFill>
                            <a:srgbClr val="006600"/>
                          </a:solidFill>
                          <a:sym typeface="Symbol"/>
                        </a:rPr>
                        <a:t>2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rgbClr val="006600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16</a:t>
                      </a:r>
                      <a:r>
                        <a:rPr lang="cs-CZ" sz="3600" b="1" baseline="0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: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2 =</a:t>
                      </a:r>
                      <a:endParaRPr lang="cs-CZ" sz="3600" b="1" dirty="0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</a:rPr>
                        <a:t>10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sym typeface="Symbol"/>
                        </a:rPr>
                        <a:t>: 2 =</a:t>
                      </a:r>
                      <a:endParaRPr lang="cs-CZ" sz="3600" b="1" dirty="0" smtClean="0">
                        <a:solidFill>
                          <a:srgbClr val="006600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4 </a:t>
                      </a:r>
                      <a:r>
                        <a:rPr lang="cs-CZ" sz="3600" b="1" dirty="0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2 =</a:t>
                      </a:r>
                      <a:endParaRPr lang="cs-CZ" sz="3600" b="1" dirty="0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9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144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8144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8144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56136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7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92640" y="3851845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6656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Přemýšlej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47589"/>
            <a:ext cx="9793088" cy="6228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ZOO děti viděly pštrosy. Kolik pštrosů                   běhalo na louce, když děti napočítaly                           celkem 12 noh?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12 : 2 = 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5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Děti viděly 6 pštrosů.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sz="2400" b="1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808" y="5436021"/>
            <a:ext cx="8794395" cy="1294585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Pštros je pták s nejdelším krkem, žirafa zase zvíře,</a:t>
            </a:r>
          </a:p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má nejdelší krk. A jak to dopadne,</a:t>
            </a:r>
          </a:p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se navzájem škádlí?...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808" y="6948189"/>
            <a:ext cx="4578497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zajímavosti o pštrosech.</a:t>
            </a:r>
          </a:p>
        </p:txBody>
      </p:sp>
      <p:pic>
        <p:nvPicPr>
          <p:cNvPr id="2052" name="Picture 4" descr="C:\Documents and Settings\Alena T\Local Settings\Temporary Internet Files\Content.IE5\I0BVL639\MC9001092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60592" y="323454"/>
            <a:ext cx="2307021" cy="2539966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>
            <a:off x="3960192" y="2843733"/>
            <a:ext cx="4608512" cy="2232248"/>
          </a:xfrm>
          <a:prstGeom prst="ellipse">
            <a:avLst/>
          </a:prstGeom>
          <a:solidFill>
            <a:srgbClr val="92D05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5" descr="C:\Documents and Settings\Alena T\Local Settings\Temporary Internet Files\Content.IE5\7NYZ7OHH\MC9000304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64248" y="2987749"/>
            <a:ext cx="910523" cy="1044337"/>
          </a:xfrm>
          <a:prstGeom prst="rect">
            <a:avLst/>
          </a:prstGeom>
          <a:noFill/>
        </p:spPr>
      </p:pic>
      <p:pic>
        <p:nvPicPr>
          <p:cNvPr id="13" name="Picture 5" descr="C:\Documents and Settings\Alena T\Local Settings\Temporary Internet Files\Content.IE5\7NYZ7OHH\MC9000304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08264" y="3563813"/>
            <a:ext cx="910523" cy="1044337"/>
          </a:xfrm>
          <a:prstGeom prst="rect">
            <a:avLst/>
          </a:prstGeom>
          <a:noFill/>
        </p:spPr>
      </p:pic>
      <p:pic>
        <p:nvPicPr>
          <p:cNvPr id="14" name="Picture 5" descr="C:\Documents and Settings\Alena T\Local Settings\Temporary Internet Files\Content.IE5\7NYZ7OHH\MC9000304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28344" y="3851845"/>
            <a:ext cx="910523" cy="1044337"/>
          </a:xfrm>
          <a:prstGeom prst="rect">
            <a:avLst/>
          </a:prstGeom>
          <a:noFill/>
        </p:spPr>
      </p:pic>
      <p:pic>
        <p:nvPicPr>
          <p:cNvPr id="15" name="Picture 5" descr="C:\Documents and Settings\Alena T\Local Settings\Temporary Internet Files\Content.IE5\7NYZ7OHH\MC9000304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264448" y="2771725"/>
            <a:ext cx="973304" cy="1116345"/>
          </a:xfrm>
          <a:prstGeom prst="rect">
            <a:avLst/>
          </a:prstGeom>
          <a:noFill/>
        </p:spPr>
      </p:pic>
      <p:pic>
        <p:nvPicPr>
          <p:cNvPr id="16" name="Picture 5" descr="C:\Documents and Settings\Alena T\Local Settings\Temporary Internet Files\Content.IE5\7NYZ7OHH\MC9000304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264448" y="3635821"/>
            <a:ext cx="973304" cy="1116345"/>
          </a:xfrm>
          <a:prstGeom prst="rect">
            <a:avLst/>
          </a:prstGeom>
          <a:noFill/>
        </p:spPr>
      </p:pic>
      <p:pic>
        <p:nvPicPr>
          <p:cNvPr id="17" name="Picture 5" descr="C:\Documents and Settings\Alena T\Local Settings\Temporary Internet Files\Content.IE5\7NYZ7OHH\MC9000304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344568" y="3275781"/>
            <a:ext cx="973304" cy="1116345"/>
          </a:xfrm>
          <a:prstGeom prst="rect">
            <a:avLst/>
          </a:prstGeom>
          <a:noFill/>
        </p:spPr>
      </p:pic>
      <p:pic>
        <p:nvPicPr>
          <p:cNvPr id="18" name="Obrázek 17" descr="pštros.GIF">
            <a:hlinkClick r:id="rId5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flipH="1">
            <a:off x="8424688" y="5940077"/>
            <a:ext cx="1370540" cy="1154807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5" name="Picture 7" descr="C:\Documents and Settings\Alena T\Local Settings\Temporary Internet Files\Content.IE5\027WU3ZU\MC90033165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7704608" y="6228109"/>
            <a:ext cx="670289" cy="1331566"/>
          </a:xfrm>
          <a:prstGeom prst="rect">
            <a:avLst/>
          </a:prstGeom>
          <a:noFill/>
        </p:spPr>
      </p:pic>
      <p:pic>
        <p:nvPicPr>
          <p:cNvPr id="2056" name="Picture 8" descr="C:\Documents and Settings\Alena T\Local Settings\Temporary Internet Files\Content.IE5\I0BVL639\MP900385326[1]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5040312" y="6804173"/>
            <a:ext cx="856080" cy="611486"/>
          </a:xfrm>
          <a:prstGeom prst="roundRect">
            <a:avLst/>
          </a:prstGeom>
          <a:noFill/>
          <a:ln w="19050"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0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"/>
                            </p:stCondLst>
                            <p:childTnLst>
                              <p:par>
                                <p:cTn id="6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Najdi a spočítej různé druhy zvířat.                     Kolik dvojic každý druh může vytvořit?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7" y="1539697"/>
          <a:ext cx="9001004" cy="5624515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4824537"/>
                <a:gridCol w="1008112"/>
                <a:gridCol w="1008112"/>
                <a:gridCol w="2160243"/>
              </a:tblGrid>
              <a:tr h="1124903"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/>
                        <a:t>zvíře</a:t>
                      </a:r>
                      <a:endParaRPr lang="cs-CZ" sz="20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/>
                        <a:t>počet</a:t>
                      </a:r>
                      <a:endParaRPr lang="cs-CZ" sz="20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/>
                        <a:t>dvojice</a:t>
                      </a:r>
                    </a:p>
                    <a:p>
                      <a:pPr algn="ctr"/>
                      <a:r>
                        <a:rPr lang="cs-CZ" sz="2000" dirty="0" smtClean="0"/>
                        <a:t>(výpočet)</a:t>
                      </a:r>
                      <a:endParaRPr lang="cs-CZ" sz="20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49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ln>
                          <a:solidFill>
                            <a:srgbClr val="006600"/>
                          </a:solidFill>
                        </a:ln>
                      </a:endParaRPr>
                    </a:p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rgbClr val="006600"/>
                          </a:solidFill>
                          <a:latin typeface="Arial Black" pitchFamily="34" charset="0"/>
                        </a:rPr>
                        <a:t>opice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0066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49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ln>
                          <a:solidFill>
                            <a:srgbClr val="006600"/>
                          </a:solidFill>
                        </a:ln>
                      </a:endParaRPr>
                    </a:p>
                    <a:p>
                      <a:r>
                        <a:rPr lang="cs-CZ" dirty="0" smtClean="0">
                          <a:ln>
                            <a:noFill/>
                          </a:ln>
                          <a:solidFill>
                            <a:srgbClr val="006600"/>
                          </a:solidFill>
                          <a:latin typeface="Arial Black" pitchFamily="34" charset="0"/>
                        </a:rPr>
                        <a:t>tygr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0066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49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ln>
                          <a:solidFill>
                            <a:srgbClr val="006600"/>
                          </a:solidFill>
                        </a:ln>
                      </a:endParaRPr>
                    </a:p>
                    <a:p>
                      <a:r>
                        <a:rPr lang="cs-CZ" dirty="0" smtClean="0">
                          <a:ln>
                            <a:noFill/>
                          </a:ln>
                          <a:solidFill>
                            <a:srgbClr val="006600"/>
                          </a:solidFill>
                          <a:latin typeface="Arial Black" pitchFamily="34" charset="0"/>
                        </a:rPr>
                        <a:t>slon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0066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49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ln>
                          <a:solidFill>
                            <a:srgbClr val="006600"/>
                          </a:solidFill>
                        </a:ln>
                      </a:endParaRPr>
                    </a:p>
                    <a:p>
                      <a:r>
                        <a:rPr lang="cs-CZ" dirty="0" smtClean="0">
                          <a:ln>
                            <a:noFill/>
                          </a:ln>
                          <a:solidFill>
                            <a:srgbClr val="006600"/>
                          </a:solidFill>
                          <a:latin typeface="Arial Black" pitchFamily="34" charset="0"/>
                        </a:rPr>
                        <a:t>ryba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0066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75" name="Picture 3" descr="C:\Documents and Settings\Alena T\Local Settings\Temporary Internet Files\Content.IE5\7NYZ7OHH\MP900262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84128" y="2982813"/>
            <a:ext cx="1656184" cy="1104123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6" name="Picture 4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5816" y="3635821"/>
            <a:ext cx="1584175" cy="1276999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 descr="C:\Documents and Settings\Alena T\Local Settings\Temporary Internet Files\Content.IE5\027WU3ZU\MP90044867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88184" y="6228109"/>
            <a:ext cx="1361405" cy="906000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8" name="Picture 6" descr="C:\Documents and Settings\Alena T\Local Settings\Temporary Internet Files\Content.IE5\HDCMJNQ0\MP90018044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87984" y="4499917"/>
            <a:ext cx="1535196" cy="1008112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3" descr="C:\Documents and Settings\Alena T\Local Settings\Temporary Internet Files\Content.IE5\7NYZ7OHH\MP90026253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75816" y="6228109"/>
            <a:ext cx="1324744" cy="883163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9" name="Picture 7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485389" y="1547589"/>
            <a:ext cx="1361503" cy="1097504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0" name="Picture 8" descr="C:\Documents and Settings\Alena T\Local Settings\Temporary Internet Files\Content.IE5\7NYZ7OHH\MP90018067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5816" y="5147989"/>
            <a:ext cx="1280516" cy="840872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1" name="Picture 9" descr="C:\Documents and Settings\Alena T\Local Settings\Temporary Internet Files\Content.IE5\027WU3ZU\MC90042837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04208" y="1619597"/>
            <a:ext cx="862013" cy="1011238"/>
          </a:xfrm>
          <a:prstGeom prst="rect">
            <a:avLst/>
          </a:prstGeom>
          <a:noFill/>
        </p:spPr>
      </p:pic>
      <p:pic>
        <p:nvPicPr>
          <p:cNvPr id="3082" name="Picture 10" descr="C:\Documents and Settings\Alena T\Local Settings\Temporary Internet Files\Content.IE5\HDCMJNQ0\MP90043180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44168" y="4427909"/>
            <a:ext cx="1511920" cy="1018184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5" name="Picture 13" descr="C:\Documents and Settings\Alena T\Local Settings\Temporary Internet Files\Content.IE5\7NYZ7OHH\MC90028117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087984" y="2771725"/>
            <a:ext cx="1275030" cy="1272012"/>
          </a:xfrm>
          <a:prstGeom prst="rect">
            <a:avLst/>
          </a:prstGeom>
          <a:noFill/>
        </p:spPr>
      </p:pic>
      <p:pic>
        <p:nvPicPr>
          <p:cNvPr id="3087" name="Picture 15" descr="C:\Documents and Settings\Alena T\Local Settings\Temporary Internet Files\Content.IE5\7NYZ7OHH\MC90028117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flipH="1">
            <a:off x="3672160" y="5292005"/>
            <a:ext cx="1142767" cy="1140062"/>
          </a:xfrm>
          <a:prstGeom prst="rect">
            <a:avLst/>
          </a:prstGeom>
          <a:noFill/>
        </p:spPr>
      </p:pic>
      <p:pic>
        <p:nvPicPr>
          <p:cNvPr id="3090" name="Picture 18" descr="C:\Documents and Settings\Alena T\Local Settings\Temporary Internet Files\Content.IE5\7NYZ7OHH\MP900406741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flipH="1">
            <a:off x="575816" y="1619597"/>
            <a:ext cx="1771092" cy="1180728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" name="Picture 18" descr="C:\Documents and Settings\Alena T\Local Settings\Temporary Internet Files\Content.IE5\7NYZ7OHH\MP900406741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943968" y="5940077"/>
            <a:ext cx="1771092" cy="1180728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4" name="Picture 2" descr="C:\Documents and Settings\Alena T\Local Settings\Temporary Internet Files\Content.IE5\HDCMJNQ0\MC900425834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19832" y="2483693"/>
            <a:ext cx="773764" cy="991171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480472" y="2843733"/>
            <a:ext cx="595035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F3505"/>
                </a:solidFill>
                <a:latin typeface="Arial Black" pitchFamily="34" charset="0"/>
              </a:rPr>
              <a:t>4</a:t>
            </a:r>
            <a:endParaRPr lang="cs-CZ" sz="4800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52480" y="3995861"/>
            <a:ext cx="595035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F3505"/>
                </a:solidFill>
                <a:latin typeface="Arial Black" pitchFamily="34" charset="0"/>
              </a:rPr>
              <a:t>8</a:t>
            </a:r>
            <a:endParaRPr lang="cs-CZ" sz="4800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36456" y="5075981"/>
            <a:ext cx="100540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F3505"/>
                </a:solidFill>
                <a:latin typeface="Arial Black" pitchFamily="34" charset="0"/>
              </a:rPr>
              <a:t>16</a:t>
            </a:r>
            <a:endParaRPr lang="cs-CZ" sz="4800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52480" y="6228109"/>
            <a:ext cx="595035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F3505"/>
                </a:solidFill>
                <a:latin typeface="Arial Black" pitchFamily="34" charset="0"/>
              </a:rPr>
              <a:t>6</a:t>
            </a:r>
            <a:endParaRPr lang="cs-CZ" sz="4800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16576" y="2987749"/>
            <a:ext cx="195919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latin typeface="Arial Black" pitchFamily="34" charset="0"/>
              </a:rPr>
              <a:t>4 : 2 = </a:t>
            </a:r>
            <a:r>
              <a:rPr lang="cs-CZ" sz="3200" dirty="0" err="1" smtClean="0">
                <a:solidFill>
                  <a:srgbClr val="800000"/>
                </a:solidFill>
                <a:latin typeface="Arial Black" pitchFamily="34" charset="0"/>
              </a:rPr>
              <a:t>2</a:t>
            </a:r>
            <a:endParaRPr lang="cs-CZ" sz="3200" dirty="0">
              <a:solidFill>
                <a:srgbClr val="80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16576" y="4067869"/>
            <a:ext cx="195919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latin typeface="Arial Black" pitchFamily="34" charset="0"/>
              </a:rPr>
              <a:t>8 : 2 = </a:t>
            </a:r>
            <a:r>
              <a:rPr lang="cs-CZ" sz="3200" dirty="0" smtClean="0">
                <a:solidFill>
                  <a:srgbClr val="6F3505"/>
                </a:solidFill>
                <a:latin typeface="Arial Black" pitchFamily="34" charset="0"/>
              </a:rPr>
              <a:t>4</a:t>
            </a:r>
            <a:endParaRPr lang="cs-CZ" sz="3200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72560" y="5147989"/>
            <a:ext cx="2233304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latin typeface="Arial Black" pitchFamily="34" charset="0"/>
              </a:rPr>
              <a:t>16 : 2 = </a:t>
            </a:r>
            <a:r>
              <a:rPr lang="cs-CZ" sz="3200" dirty="0" smtClean="0">
                <a:solidFill>
                  <a:srgbClr val="6F3505"/>
                </a:solidFill>
                <a:latin typeface="Arial Black" pitchFamily="34" charset="0"/>
              </a:rPr>
              <a:t>8</a:t>
            </a:r>
            <a:endParaRPr lang="cs-CZ" sz="3200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416576" y="6300117"/>
            <a:ext cx="195919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latin typeface="Arial Black" pitchFamily="34" charset="0"/>
              </a:rPr>
              <a:t>6 : 2 = </a:t>
            </a:r>
            <a:r>
              <a:rPr lang="cs-CZ" sz="3200" dirty="0" smtClean="0">
                <a:solidFill>
                  <a:srgbClr val="6F3505"/>
                </a:solidFill>
                <a:latin typeface="Arial Black" pitchFamily="34" charset="0"/>
              </a:rPr>
              <a:t>3</a:t>
            </a:r>
            <a:endParaRPr lang="cs-CZ" sz="3200" dirty="0">
              <a:solidFill>
                <a:srgbClr val="6F3505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31800" y="4355901"/>
            <a:ext cx="9289032" cy="23042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www.office.</a:t>
            </a:r>
            <a:r>
              <a:rPr lang="cs-CZ" b="1" dirty="0" err="1" smtClean="0">
                <a:solidFill>
                  <a:schemeClr val="bg1">
                    <a:lumMod val="85000"/>
                  </a:schemeClr>
                </a:solidFill>
              </a:rPr>
              <a:t>microsoft.com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1373</TotalTime>
  <Words>467</Words>
  <Application>Microsoft Office PowerPoint</Application>
  <PresentationFormat>Vlastní</PresentationFormat>
  <Paragraphs>119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Dělení číslem 2</vt:lpstr>
      <vt:lpstr>Dělení 2</vt:lpstr>
      <vt:lpstr>Snímek 5</vt:lpstr>
      <vt:lpstr>       Přemýšlej</vt:lpstr>
      <vt:lpstr>Najdi a spočítej různé druhy zvířat.                     Kolik dvojic každý druh může vytvořit?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2</dc:title>
  <dc:subject>Ma 2</dc:subject>
  <dc:creator>Mgr. Jana Kneřová</dc:creator>
  <cp:lastModifiedBy>Alena T.</cp:lastModifiedBy>
  <cp:revision>164</cp:revision>
  <cp:lastPrinted>1601-01-01T00:00:00Z</cp:lastPrinted>
  <dcterms:created xsi:type="dcterms:W3CDTF">2011-08-21T18:05:50Z</dcterms:created>
  <dcterms:modified xsi:type="dcterms:W3CDTF">2013-02-13T16:51:53Z</dcterms:modified>
</cp:coreProperties>
</file>