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2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1" r:id="rId6"/>
    <p:sldId id="262" r:id="rId7"/>
    <p:sldId id="268" r:id="rId8"/>
    <p:sldId id="269" r:id="rId9"/>
    <p:sldId id="267" r:id="rId10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DF79"/>
    <a:srgbClr val="006600"/>
    <a:srgbClr val="6F3505"/>
    <a:srgbClr val="8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FD4443E-F989-4FC4-A0C8-D5A2AF1F390B}" styleName="Tmavý styl 1 – zvýraznění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618" y="-216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baseline="0" dirty="0" smtClean="0"/>
              <a:t>Řešíme po řádcích, postupné odkrývání řešení.</a:t>
            </a:r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Při kontrole žáci mohou nahlas počítat fotbalisty (naskočí na jedno kliknutí postupně všichni), pak sčítat…</a:t>
            </a:r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3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8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2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6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6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8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76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5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2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88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2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63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1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90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5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9" y="300992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7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763" indent="0">
              <a:buNone/>
              <a:defRPr sz="3100"/>
            </a:lvl2pPr>
            <a:lvl3pPr marL="1007525" indent="0">
              <a:buNone/>
              <a:defRPr sz="2600"/>
            </a:lvl3pPr>
            <a:lvl4pPr marL="1511289" indent="0">
              <a:buNone/>
              <a:defRPr sz="2200"/>
            </a:lvl4pPr>
            <a:lvl5pPr marL="2015050" indent="0">
              <a:buNone/>
              <a:defRPr sz="2200"/>
            </a:lvl5pPr>
            <a:lvl6pPr marL="2518813" indent="0">
              <a:buNone/>
              <a:defRPr sz="2200"/>
            </a:lvl6pPr>
            <a:lvl7pPr marL="3022575" indent="0">
              <a:buNone/>
              <a:defRPr sz="2200"/>
            </a:lvl7pPr>
            <a:lvl8pPr marL="3526337" indent="0">
              <a:buNone/>
              <a:defRPr sz="2200"/>
            </a:lvl8pPr>
            <a:lvl9pPr marL="4030100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accent5">
                <a:lumMod val="50000"/>
              </a:schemeClr>
            </a:gs>
            <a:gs pos="0">
              <a:srgbClr val="0070C0"/>
            </a:gs>
            <a:gs pos="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50" tIns="50377" rIns="100750" bIns="5037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8"/>
            <a:ext cx="9072563" cy="4989036"/>
          </a:xfrm>
          <a:prstGeom prst="rect">
            <a:avLst/>
          </a:prstGeom>
        </p:spPr>
        <p:txBody>
          <a:bodyPr vert="horz" lIns="100750" tIns="50377" rIns="100750" bIns="5037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4"/>
            <a:ext cx="3192198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100752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822" indent="-377822" algn="l" defTabSz="100752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614" indent="-314850" algn="l" defTabSz="1007525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409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170" indent="-251882" algn="l" defTabSz="1007525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32" indent="-251882" algn="l" defTabSz="1007525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0695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4457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8220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1982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76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52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289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05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881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257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337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10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8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5.wmf"/><Relationship Id="rId4" Type="http://schemas.openxmlformats.org/officeDocument/2006/relationships/image" Target="../media/image10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13" Type="http://schemas.openxmlformats.org/officeDocument/2006/relationships/image" Target="../media/image25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12" Type="http://schemas.openxmlformats.org/officeDocument/2006/relationships/image" Target="../media/image2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openxmlformats.org/officeDocument/2006/relationships/image" Target="../media/image23.jpeg"/><Relationship Id="rId5" Type="http://schemas.openxmlformats.org/officeDocument/2006/relationships/image" Target="../media/image17.wmf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5/56/Red_clover_closeup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upload.wikimedia.org/wikipedia/commons/d/d5/Bumblebee-IMG_0330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992" y="971525"/>
            <a:ext cx="5751513" cy="1408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/>
        </p:nvGraphicFramePr>
        <p:xfrm>
          <a:off x="791840" y="2771726"/>
          <a:ext cx="8712968" cy="4660570"/>
        </p:xfrm>
        <a:graphic>
          <a:graphicData uri="http://schemas.openxmlformats.org/drawingml/2006/table">
            <a:tbl>
              <a:tblPr/>
              <a:tblGrid>
                <a:gridCol w="4259675"/>
                <a:gridCol w="4453293"/>
              </a:tblGrid>
              <a:tr h="34758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4758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80172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VY_32_INOVACE_12_MA_Dě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lení_číslem_ 3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40400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</a:t>
                      </a:r>
                      <a:r>
                        <a:rPr lang="cs-CZ" sz="1800" kern="120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2 – Násobení a dělení čísly 0 – 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kumimoji="0" lang="cs-CZ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Procvičení a rozšíření dělení číslem 3.          Slovní úlohy,</a:t>
                      </a:r>
                      <a:r>
                        <a:rPr lang="cs-CZ" sz="18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určování počtu prvků, dělení na trojice, procvičování.</a:t>
                      </a:r>
                      <a:endParaRPr lang="cs-CZ" sz="1800" kern="1200" dirty="0" smtClean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Mezipředmětové vztahy. 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4758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vnoramenný trojúhelník 10"/>
          <p:cNvSpPr/>
          <p:nvPr/>
        </p:nvSpPr>
        <p:spPr>
          <a:xfrm rot="20424250">
            <a:off x="259077" y="622876"/>
            <a:ext cx="8804653" cy="5439007"/>
          </a:xfrm>
          <a:prstGeom prst="triangle">
            <a:avLst>
              <a:gd name="adj" fmla="val 50339"/>
            </a:avLst>
          </a:prstGeom>
          <a:solidFill>
            <a:srgbClr val="002060"/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768" y="467469"/>
            <a:ext cx="9432603" cy="556510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cs-CZ" dirty="0"/>
          </a:p>
          <a:p>
            <a:pPr algn="ctr">
              <a:buNone/>
            </a:pPr>
            <a:r>
              <a:rPr lang="cs-CZ" sz="15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</a:t>
            </a:r>
            <a:r>
              <a:rPr lang="cs-CZ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>
              <a:buNone/>
            </a:pPr>
            <a:endParaRPr lang="cs-CZ" sz="66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cs-CZ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číslem 3</a:t>
            </a: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Skupina 6"/>
          <p:cNvGrpSpPr/>
          <p:nvPr/>
        </p:nvGrpSpPr>
        <p:grpSpPr>
          <a:xfrm>
            <a:off x="7272560" y="5436021"/>
            <a:ext cx="2448272" cy="1800200"/>
            <a:chOff x="4968304" y="2555701"/>
            <a:chExt cx="1584176" cy="125248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8" name="Picture 31" descr="C:\Documents and Settings\Alena T\Local Settings\Temporary Internet Files\Content.IE5\7NYZ7OHH\MC900441708[1]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968304" y="2555701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9" name="Picture 32" descr="C:\Documents and Settings\Alena T\Local Settings\Temporary Internet Files\Content.IE5\027WU3ZU\MC900088386[1].wm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44368" y="2771725"/>
              <a:ext cx="895634" cy="967667"/>
            </a:xfrm>
            <a:prstGeom prst="rect">
              <a:avLst/>
            </a:prstGeom>
            <a:noFill/>
          </p:spPr>
        </p:pic>
        <p:pic>
          <p:nvPicPr>
            <p:cNvPr id="10" name="Picture 35" descr="C:\Documents and Settings\Alena T\Local Settings\Temporary Internet Files\Content.IE5\I0BVL639\MC900088260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328344" y="2987749"/>
              <a:ext cx="1224136" cy="820440"/>
            </a:xfrm>
            <a:prstGeom prst="rect">
              <a:avLst/>
            </a:prstGeom>
            <a:noFill/>
          </p:spPr>
        </p:pic>
      </p:grpSp>
      <p:pic>
        <p:nvPicPr>
          <p:cNvPr id="12" name="Picture 7" descr="C:\Documents and Settings\Alena T\Local Settings\Temporary Internet Files\Content.IE5\I0BVL639\MC90031955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962769" flipH="1">
            <a:off x="244020" y="2865468"/>
            <a:ext cx="2690799" cy="318874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59792" y="1547590"/>
            <a:ext cx="9361040" cy="1809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DF79"/>
                </a:solidFill>
              </a:rPr>
              <a:t>Kuchařky připravovaly dětem jablka, hrušky a banány </a:t>
            </a:r>
          </a:p>
          <a:p>
            <a:r>
              <a:rPr lang="cs-CZ" sz="2400" b="1" dirty="0" smtClean="0">
                <a:solidFill>
                  <a:srgbClr val="FFDF79"/>
                </a:solidFill>
              </a:rPr>
              <a:t>na výlet. Kolik bylo dětí, když každý dostal 3 kusy </a:t>
            </a:r>
          </a:p>
          <a:p>
            <a:r>
              <a:rPr lang="cs-CZ" sz="2400" b="1" dirty="0" smtClean="0">
                <a:solidFill>
                  <a:srgbClr val="FFDF79"/>
                </a:solidFill>
              </a:rPr>
              <a:t>ovoce a celkem měly 24 kusů ovoce? </a:t>
            </a:r>
          </a:p>
          <a:p>
            <a:endParaRPr lang="cs-CZ" sz="2400" b="1" dirty="0" smtClean="0"/>
          </a:p>
          <a:p>
            <a:endParaRPr lang="cs-CZ" sz="2400" b="1" dirty="0">
              <a:solidFill>
                <a:srgbClr val="6F3505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431800" y="4931965"/>
            <a:ext cx="9172704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DF79"/>
                </a:solidFill>
              </a:rPr>
              <a:t>Budeme postupně rozdělovat ovoce pro děti – vždy po třech, </a:t>
            </a:r>
          </a:p>
          <a:p>
            <a:r>
              <a:rPr lang="cs-CZ" sz="2400" b="1" dirty="0" smtClean="0">
                <a:solidFill>
                  <a:srgbClr val="FFDF79"/>
                </a:solidFill>
              </a:rPr>
              <a:t>tedy </a:t>
            </a:r>
            <a:r>
              <a:rPr lang="cs-CZ" sz="2400" b="1" dirty="0" smtClean="0">
                <a:solidFill>
                  <a:srgbClr val="FFC000"/>
                </a:solidFill>
                <a:latin typeface="Arial Black" pitchFamily="34" charset="0"/>
              </a:rPr>
              <a:t>DĚLIT TŘEMI.</a:t>
            </a:r>
            <a:endParaRPr lang="cs-CZ" sz="24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59792" y="5724053"/>
            <a:ext cx="4140877" cy="4930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bg2"/>
                </a:solidFill>
              </a:rPr>
              <a:t>Dělení můžeme zapsat: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6264448" y="6156101"/>
            <a:ext cx="2390398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Proč zrovna 8?</a:t>
            </a:r>
            <a:endParaRPr lang="cs-CZ" sz="24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59792" y="6372125"/>
            <a:ext cx="9084538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Můžeme si pomoct i násobením:   </a:t>
            </a:r>
            <a:r>
              <a:rPr lang="cs-CZ" sz="28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</a:t>
            </a:r>
            <a:r>
              <a:rPr lang="cs-CZ" sz="28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/>
              </a:rPr>
              <a:t></a:t>
            </a:r>
            <a:r>
              <a:rPr lang="cs-CZ" sz="3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/>
              </a:rPr>
              <a:t> </a:t>
            </a:r>
            <a:r>
              <a:rPr lang="cs-CZ" sz="3200" b="1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/>
              </a:rPr>
              <a:t>3</a:t>
            </a:r>
            <a:r>
              <a:rPr lang="cs-CZ" sz="36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/>
              </a:rPr>
              <a:t> </a:t>
            </a:r>
            <a:r>
              <a:rPr lang="cs-CZ" sz="28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/>
              </a:rPr>
              <a:t>= 24 </a:t>
            </a:r>
            <a:r>
              <a:rPr lang="cs-CZ" sz="20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sym typeface="Symbol"/>
              </a:rPr>
              <a:t>(a to je zároveň zkouška)</a:t>
            </a:r>
            <a:endParaRPr lang="cs-CZ" sz="20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248224" y="6948189"/>
            <a:ext cx="2970685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Celkem bylo 8 dětí.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040312" y="5652045"/>
            <a:ext cx="2146742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 : 3 = 8</a:t>
            </a:r>
            <a:endParaRPr lang="cs-CZ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číslem 3</a:t>
            </a:r>
            <a:endParaRPr lang="cs-CZ" sz="8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57" name="Picture 33" descr="C:\Documents and Settings\Alena T\Local Settings\Temporary Internet Files\Content.IE5\HDCMJNQ0\MC90029068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8280672" y="467469"/>
            <a:ext cx="1584798" cy="1728192"/>
          </a:xfrm>
          <a:prstGeom prst="rect">
            <a:avLst/>
          </a:prstGeom>
          <a:noFill/>
        </p:spPr>
      </p:pic>
      <p:pic>
        <p:nvPicPr>
          <p:cNvPr id="1060" name="Picture 36" descr="C:\Documents and Settings\Alena T\Local Settings\Temporary Internet Files\Content.IE5\7NYZ7OHH\MC9003840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776" y="2699717"/>
            <a:ext cx="1154863" cy="1166086"/>
          </a:xfrm>
          <a:prstGeom prst="rect">
            <a:avLst/>
          </a:prstGeom>
          <a:noFill/>
        </p:spPr>
      </p:pic>
      <p:grpSp>
        <p:nvGrpSpPr>
          <p:cNvPr id="56" name="Skupina 55"/>
          <p:cNvGrpSpPr/>
          <p:nvPr/>
        </p:nvGrpSpPr>
        <p:grpSpPr>
          <a:xfrm>
            <a:off x="143768" y="3059757"/>
            <a:ext cx="1152128" cy="1080120"/>
            <a:chOff x="4968304" y="2555701"/>
            <a:chExt cx="1584176" cy="1252488"/>
          </a:xfrm>
        </p:grpSpPr>
        <p:pic>
          <p:nvPicPr>
            <p:cNvPr id="1055" name="Picture 31" descr="C:\Documents and Settings\Alena T\Local Settings\Temporary Internet Files\Content.IE5\7NYZ7OHH\MC900441708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68304" y="2555701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1056" name="Picture 32" descr="C:\Documents and Settings\Alena T\Local Settings\Temporary Internet Files\Content.IE5\027WU3ZU\MC90008838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44368" y="2771725"/>
              <a:ext cx="895634" cy="967667"/>
            </a:xfrm>
            <a:prstGeom prst="rect">
              <a:avLst/>
            </a:prstGeom>
            <a:noFill/>
          </p:spPr>
        </p:pic>
        <p:pic>
          <p:nvPicPr>
            <p:cNvPr id="1059" name="Picture 35" descr="C:\Documents and Settings\Alena T\Local Settings\Temporary Internet Files\Content.IE5\I0BVL639\MC900088260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28344" y="2987749"/>
              <a:ext cx="1224136" cy="820440"/>
            </a:xfrm>
            <a:prstGeom prst="rect">
              <a:avLst/>
            </a:prstGeom>
            <a:noFill/>
          </p:spPr>
        </p:pic>
      </p:grpSp>
      <p:pic>
        <p:nvPicPr>
          <p:cNvPr id="58" name="Picture 36" descr="C:\Documents and Settings\Alena T\Local Settings\Temporary Internet Files\Content.IE5\7NYZ7OHH\MC9003840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912" y="2771725"/>
            <a:ext cx="1154863" cy="1166086"/>
          </a:xfrm>
          <a:prstGeom prst="rect">
            <a:avLst/>
          </a:prstGeom>
          <a:noFill/>
        </p:spPr>
      </p:pic>
      <p:pic>
        <p:nvPicPr>
          <p:cNvPr id="59" name="Picture 36" descr="C:\Documents and Settings\Alena T\Local Settings\Temporary Internet Files\Content.IE5\7NYZ7OHH\MC9003840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92040" y="2699717"/>
            <a:ext cx="1154863" cy="1166086"/>
          </a:xfrm>
          <a:prstGeom prst="rect">
            <a:avLst/>
          </a:prstGeom>
          <a:noFill/>
        </p:spPr>
      </p:pic>
      <p:pic>
        <p:nvPicPr>
          <p:cNvPr id="64" name="Picture 36" descr="C:\Documents and Settings\Alena T\Local Settings\Temporary Internet Files\Content.IE5\7NYZ7OHH\MC9003840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6176" y="2699717"/>
            <a:ext cx="1154863" cy="1166086"/>
          </a:xfrm>
          <a:prstGeom prst="rect">
            <a:avLst/>
          </a:prstGeom>
          <a:noFill/>
        </p:spPr>
      </p:pic>
      <p:pic>
        <p:nvPicPr>
          <p:cNvPr id="65" name="Picture 36" descr="C:\Documents and Settings\Alena T\Local Settings\Temporary Internet Files\Content.IE5\7NYZ7OHH\MC9003840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312" y="2699717"/>
            <a:ext cx="1154863" cy="1166086"/>
          </a:xfrm>
          <a:prstGeom prst="rect">
            <a:avLst/>
          </a:prstGeom>
          <a:noFill/>
        </p:spPr>
      </p:pic>
      <p:pic>
        <p:nvPicPr>
          <p:cNvPr id="66" name="Picture 36" descr="C:\Documents and Settings\Alena T\Local Settings\Temporary Internet Files\Content.IE5\7NYZ7OHH\MC9003840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4448" y="2699717"/>
            <a:ext cx="1154863" cy="1166086"/>
          </a:xfrm>
          <a:prstGeom prst="rect">
            <a:avLst/>
          </a:prstGeom>
          <a:noFill/>
        </p:spPr>
      </p:pic>
      <p:pic>
        <p:nvPicPr>
          <p:cNvPr id="67" name="Picture 36" descr="C:\Documents and Settings\Alena T\Local Settings\Temporary Internet Files\Content.IE5\7NYZ7OHH\MC9003840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8584" y="2699717"/>
            <a:ext cx="1154863" cy="1166086"/>
          </a:xfrm>
          <a:prstGeom prst="rect">
            <a:avLst/>
          </a:prstGeom>
          <a:noFill/>
        </p:spPr>
      </p:pic>
      <p:pic>
        <p:nvPicPr>
          <p:cNvPr id="68" name="Picture 36" descr="C:\Documents and Settings\Alena T\Local Settings\Temporary Internet Files\Content.IE5\7NYZ7OHH\MC90038401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12720" y="2699717"/>
            <a:ext cx="1154863" cy="1166086"/>
          </a:xfrm>
          <a:prstGeom prst="rect">
            <a:avLst/>
          </a:prstGeom>
          <a:noFill/>
        </p:spPr>
      </p:pic>
      <p:grpSp>
        <p:nvGrpSpPr>
          <p:cNvPr id="69" name="Skupina 68"/>
          <p:cNvGrpSpPr/>
          <p:nvPr/>
        </p:nvGrpSpPr>
        <p:grpSpPr>
          <a:xfrm>
            <a:off x="7560592" y="3059757"/>
            <a:ext cx="1152128" cy="1080120"/>
            <a:chOff x="4968304" y="2555701"/>
            <a:chExt cx="1584176" cy="1252488"/>
          </a:xfrm>
        </p:grpSpPr>
        <p:pic>
          <p:nvPicPr>
            <p:cNvPr id="70" name="Picture 31" descr="C:\Documents and Settings\Alena T\Local Settings\Temporary Internet Files\Content.IE5\7NYZ7OHH\MC900441708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68304" y="2555701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71" name="Picture 32" descr="C:\Documents and Settings\Alena T\Local Settings\Temporary Internet Files\Content.IE5\027WU3ZU\MC90008838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44368" y="2771725"/>
              <a:ext cx="895634" cy="967667"/>
            </a:xfrm>
            <a:prstGeom prst="rect">
              <a:avLst/>
            </a:prstGeom>
            <a:noFill/>
          </p:spPr>
        </p:pic>
        <p:pic>
          <p:nvPicPr>
            <p:cNvPr id="72" name="Picture 35" descr="C:\Documents and Settings\Alena T\Local Settings\Temporary Internet Files\Content.IE5\I0BVL639\MC900088260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28344" y="2987749"/>
              <a:ext cx="1224136" cy="820440"/>
            </a:xfrm>
            <a:prstGeom prst="rect">
              <a:avLst/>
            </a:prstGeom>
            <a:noFill/>
          </p:spPr>
        </p:pic>
      </p:grpSp>
      <p:grpSp>
        <p:nvGrpSpPr>
          <p:cNvPr id="73" name="Skupina 72"/>
          <p:cNvGrpSpPr/>
          <p:nvPr/>
        </p:nvGrpSpPr>
        <p:grpSpPr>
          <a:xfrm>
            <a:off x="8784728" y="2987749"/>
            <a:ext cx="1152128" cy="1080120"/>
            <a:chOff x="4968304" y="2555701"/>
            <a:chExt cx="1584176" cy="1252488"/>
          </a:xfrm>
        </p:grpSpPr>
        <p:pic>
          <p:nvPicPr>
            <p:cNvPr id="74" name="Picture 31" descr="C:\Documents and Settings\Alena T\Local Settings\Temporary Internet Files\Content.IE5\7NYZ7OHH\MC900441708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68304" y="2555701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75" name="Picture 32" descr="C:\Documents and Settings\Alena T\Local Settings\Temporary Internet Files\Content.IE5\027WU3ZU\MC90008838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44368" y="2771725"/>
              <a:ext cx="895634" cy="967667"/>
            </a:xfrm>
            <a:prstGeom prst="rect">
              <a:avLst/>
            </a:prstGeom>
            <a:noFill/>
          </p:spPr>
        </p:pic>
        <p:pic>
          <p:nvPicPr>
            <p:cNvPr id="76" name="Picture 35" descr="C:\Documents and Settings\Alena T\Local Settings\Temporary Internet Files\Content.IE5\I0BVL639\MC900088260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28344" y="2987749"/>
              <a:ext cx="1224136" cy="820440"/>
            </a:xfrm>
            <a:prstGeom prst="rect">
              <a:avLst/>
            </a:prstGeom>
            <a:noFill/>
          </p:spPr>
        </p:pic>
      </p:grpSp>
      <p:grpSp>
        <p:nvGrpSpPr>
          <p:cNvPr id="60" name="Skupina 59"/>
          <p:cNvGrpSpPr/>
          <p:nvPr/>
        </p:nvGrpSpPr>
        <p:grpSpPr>
          <a:xfrm>
            <a:off x="6336456" y="3059757"/>
            <a:ext cx="1152128" cy="1080120"/>
            <a:chOff x="4968304" y="2555701"/>
            <a:chExt cx="1584176" cy="1252488"/>
          </a:xfrm>
        </p:grpSpPr>
        <p:pic>
          <p:nvPicPr>
            <p:cNvPr id="61" name="Picture 31" descr="C:\Documents and Settings\Alena T\Local Settings\Temporary Internet Files\Content.IE5\7NYZ7OHH\MC900441708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68304" y="2555701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62" name="Picture 32" descr="C:\Documents and Settings\Alena T\Local Settings\Temporary Internet Files\Content.IE5\027WU3ZU\MC90008838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44368" y="2771725"/>
              <a:ext cx="895634" cy="967667"/>
            </a:xfrm>
            <a:prstGeom prst="rect">
              <a:avLst/>
            </a:prstGeom>
            <a:noFill/>
          </p:spPr>
        </p:pic>
        <p:pic>
          <p:nvPicPr>
            <p:cNvPr id="63" name="Picture 35" descr="C:\Documents and Settings\Alena T\Local Settings\Temporary Internet Files\Content.IE5\I0BVL639\MC900088260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28344" y="2987749"/>
              <a:ext cx="1224136" cy="820440"/>
            </a:xfrm>
            <a:prstGeom prst="rect">
              <a:avLst/>
            </a:prstGeom>
            <a:noFill/>
          </p:spPr>
        </p:pic>
      </p:grpSp>
      <p:grpSp>
        <p:nvGrpSpPr>
          <p:cNvPr id="77" name="Skupina 76"/>
          <p:cNvGrpSpPr/>
          <p:nvPr/>
        </p:nvGrpSpPr>
        <p:grpSpPr>
          <a:xfrm>
            <a:off x="1511920" y="3059757"/>
            <a:ext cx="1152128" cy="1080120"/>
            <a:chOff x="4968304" y="2555701"/>
            <a:chExt cx="1584176" cy="1252488"/>
          </a:xfrm>
        </p:grpSpPr>
        <p:pic>
          <p:nvPicPr>
            <p:cNvPr id="78" name="Picture 31" descr="C:\Documents and Settings\Alena T\Local Settings\Temporary Internet Files\Content.IE5\7NYZ7OHH\MC900441708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68304" y="2555701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79" name="Picture 32" descr="C:\Documents and Settings\Alena T\Local Settings\Temporary Internet Files\Content.IE5\027WU3ZU\MC90008838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44368" y="2771725"/>
              <a:ext cx="895634" cy="967667"/>
            </a:xfrm>
            <a:prstGeom prst="rect">
              <a:avLst/>
            </a:prstGeom>
            <a:noFill/>
          </p:spPr>
        </p:pic>
        <p:pic>
          <p:nvPicPr>
            <p:cNvPr id="80" name="Picture 35" descr="C:\Documents and Settings\Alena T\Local Settings\Temporary Internet Files\Content.IE5\I0BVL639\MC900088260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28344" y="2987749"/>
              <a:ext cx="1224136" cy="820440"/>
            </a:xfrm>
            <a:prstGeom prst="rect">
              <a:avLst/>
            </a:prstGeom>
            <a:noFill/>
          </p:spPr>
        </p:pic>
      </p:grpSp>
      <p:grpSp>
        <p:nvGrpSpPr>
          <p:cNvPr id="81" name="Skupina 80"/>
          <p:cNvGrpSpPr/>
          <p:nvPr/>
        </p:nvGrpSpPr>
        <p:grpSpPr>
          <a:xfrm>
            <a:off x="2736056" y="2987749"/>
            <a:ext cx="1152128" cy="1080120"/>
            <a:chOff x="4968304" y="2555701"/>
            <a:chExt cx="1584176" cy="1252488"/>
          </a:xfrm>
        </p:grpSpPr>
        <p:pic>
          <p:nvPicPr>
            <p:cNvPr id="82" name="Picture 31" descr="C:\Documents and Settings\Alena T\Local Settings\Temporary Internet Files\Content.IE5\7NYZ7OHH\MC900441708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68304" y="2555701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83" name="Picture 32" descr="C:\Documents and Settings\Alena T\Local Settings\Temporary Internet Files\Content.IE5\027WU3ZU\MC90008838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44368" y="2771725"/>
              <a:ext cx="895634" cy="967667"/>
            </a:xfrm>
            <a:prstGeom prst="rect">
              <a:avLst/>
            </a:prstGeom>
            <a:noFill/>
          </p:spPr>
        </p:pic>
        <p:pic>
          <p:nvPicPr>
            <p:cNvPr id="84" name="Picture 35" descr="C:\Documents and Settings\Alena T\Local Settings\Temporary Internet Files\Content.IE5\I0BVL639\MC900088260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28344" y="2987749"/>
              <a:ext cx="1224136" cy="820440"/>
            </a:xfrm>
            <a:prstGeom prst="rect">
              <a:avLst/>
            </a:prstGeom>
            <a:noFill/>
          </p:spPr>
        </p:pic>
      </p:grpSp>
      <p:grpSp>
        <p:nvGrpSpPr>
          <p:cNvPr id="85" name="Skupina 84"/>
          <p:cNvGrpSpPr/>
          <p:nvPr/>
        </p:nvGrpSpPr>
        <p:grpSpPr>
          <a:xfrm>
            <a:off x="3888184" y="2987749"/>
            <a:ext cx="1152128" cy="1080120"/>
            <a:chOff x="4968304" y="2555701"/>
            <a:chExt cx="1584176" cy="1252488"/>
          </a:xfrm>
        </p:grpSpPr>
        <p:pic>
          <p:nvPicPr>
            <p:cNvPr id="86" name="Picture 31" descr="C:\Documents and Settings\Alena T\Local Settings\Temporary Internet Files\Content.IE5\7NYZ7OHH\MC900441708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68304" y="2555701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87" name="Picture 32" descr="C:\Documents and Settings\Alena T\Local Settings\Temporary Internet Files\Content.IE5\027WU3ZU\MC90008838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44368" y="2771725"/>
              <a:ext cx="895634" cy="967667"/>
            </a:xfrm>
            <a:prstGeom prst="rect">
              <a:avLst/>
            </a:prstGeom>
            <a:noFill/>
          </p:spPr>
        </p:pic>
        <p:pic>
          <p:nvPicPr>
            <p:cNvPr id="88" name="Picture 35" descr="C:\Documents and Settings\Alena T\Local Settings\Temporary Internet Files\Content.IE5\I0BVL639\MC900088260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28344" y="2987749"/>
              <a:ext cx="1224136" cy="820440"/>
            </a:xfrm>
            <a:prstGeom prst="rect">
              <a:avLst/>
            </a:prstGeom>
            <a:noFill/>
          </p:spPr>
        </p:pic>
      </p:grpSp>
      <p:grpSp>
        <p:nvGrpSpPr>
          <p:cNvPr id="89" name="Skupina 88"/>
          <p:cNvGrpSpPr/>
          <p:nvPr/>
        </p:nvGrpSpPr>
        <p:grpSpPr>
          <a:xfrm>
            <a:off x="5112320" y="2987749"/>
            <a:ext cx="1152128" cy="1080120"/>
            <a:chOff x="4968304" y="2555701"/>
            <a:chExt cx="1584176" cy="1252488"/>
          </a:xfrm>
        </p:grpSpPr>
        <p:pic>
          <p:nvPicPr>
            <p:cNvPr id="90" name="Picture 31" descr="C:\Documents and Settings\Alena T\Local Settings\Temporary Internet Files\Content.IE5\7NYZ7OHH\MC900441708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968304" y="2555701"/>
              <a:ext cx="1011560" cy="1011560"/>
            </a:xfrm>
            <a:prstGeom prst="rect">
              <a:avLst/>
            </a:prstGeom>
            <a:noFill/>
          </p:spPr>
        </p:pic>
        <p:pic>
          <p:nvPicPr>
            <p:cNvPr id="91" name="Picture 32" descr="C:\Documents and Settings\Alena T\Local Settings\Temporary Internet Files\Content.IE5\027WU3ZU\MC900088386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544368" y="2771725"/>
              <a:ext cx="895634" cy="967667"/>
            </a:xfrm>
            <a:prstGeom prst="rect">
              <a:avLst/>
            </a:prstGeom>
            <a:noFill/>
          </p:spPr>
        </p:pic>
        <p:pic>
          <p:nvPicPr>
            <p:cNvPr id="92" name="Picture 35" descr="C:\Documents and Settings\Alena T\Local Settings\Temporary Internet Files\Content.IE5\I0BVL639\MC900088260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28344" y="2987749"/>
              <a:ext cx="1224136" cy="820440"/>
            </a:xfrm>
            <a:prstGeom prst="rect">
              <a:avLst/>
            </a:prstGeom>
            <a:noFill/>
          </p:spPr>
        </p:pic>
      </p:grpSp>
      <p:pic>
        <p:nvPicPr>
          <p:cNvPr id="1062" name="Picture 38" descr="C:\Documents and Settings\Alena T\Local Settings\Temporary Internet Files\Content.IE5\I0BVL639\MC90044057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3808" y="4139877"/>
            <a:ext cx="668229" cy="668229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5" name="Picture 38" descr="C:\Documents and Settings\Alena T\Local Settings\Temporary Internet Files\Content.IE5\I0BVL639\MC90044057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04208" y="4139877"/>
            <a:ext cx="668229" cy="668229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6" name="Picture 38" descr="C:\Documents and Settings\Alena T\Local Settings\Temporary Internet Files\Content.IE5\I0BVL639\MC90044057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96496" y="4139877"/>
            <a:ext cx="668229" cy="668229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8" name="Picture 38" descr="C:\Documents and Settings\Alena T\Local Settings\Temporary Internet Files\Content.IE5\I0BVL639\MC90044057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072760" y="4139877"/>
            <a:ext cx="668229" cy="668229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9" name="Picture 38" descr="C:\Documents and Settings\Alena T\Local Settings\Temporary Internet Files\Content.IE5\I0BVL639\MC90044057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52080" y="4139877"/>
            <a:ext cx="668229" cy="668229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0" name="Picture 38" descr="C:\Documents and Settings\Alena T\Local Settings\Temporary Internet Files\Content.IE5\I0BVL639\MC90044057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00352" y="4139877"/>
            <a:ext cx="668229" cy="668229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1" name="Picture 38" descr="C:\Documents and Settings\Alena T\Local Settings\Temporary Internet Files\Content.IE5\I0BVL639\MC90044057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27944" y="4139877"/>
            <a:ext cx="668229" cy="668229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" name="Picture 38" descr="C:\Documents and Settings\Alena T\Local Settings\Temporary Internet Files\Content.IE5\I0BVL639\MC90044057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20632" y="4139877"/>
            <a:ext cx="668229" cy="668229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64" name="Picture 40" descr="C:\Documents and Settings\Alena T\Local Settings\Temporary Internet Files\Content.IE5\7NYZ7OHH\MC900088260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00752" y="1619597"/>
            <a:ext cx="823626" cy="5520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0"/>
                            </p:stCondLst>
                            <p:childTnLst>
                              <p:par>
                                <p:cTn id="6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2000"/>
                            </p:stCondLst>
                            <p:childTnLst>
                              <p:par>
                                <p:cTn id="6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4000"/>
                            </p:stCondLst>
                            <p:childTnLst>
                              <p:par>
                                <p:cTn id="7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6000"/>
                            </p:stCondLst>
                            <p:childTnLst>
                              <p:par>
                                <p:cTn id="7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8000"/>
                            </p:stCondLst>
                            <p:childTnLst>
                              <p:par>
                                <p:cTn id="7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0"/>
                            </p:stCondLst>
                            <p:childTnLst>
                              <p:par>
                                <p:cTn id="8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2000"/>
                            </p:stCondLst>
                            <p:childTnLst>
                              <p:par>
                                <p:cTn id="8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4000"/>
                            </p:stCondLst>
                            <p:childTnLst>
                              <p:par>
                                <p:cTn id="9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6000"/>
                            </p:stCondLst>
                            <p:childTnLst>
                              <p:par>
                                <p:cTn id="9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8000"/>
                            </p:stCondLst>
                            <p:childTnLst>
                              <p:par>
                                <p:cTn id="9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0"/>
                            </p:stCondLst>
                            <p:childTnLst>
                              <p:par>
                                <p:cTn id="10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2000"/>
                            </p:stCondLst>
                            <p:childTnLst>
                              <p:par>
                                <p:cTn id="10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6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Dělení číslem 3</a:t>
            </a:r>
            <a:endParaRPr lang="cs-CZ" sz="8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75816" y="1547589"/>
            <a:ext cx="6264696" cy="589659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rgbClr val="FFDF79"/>
                </a:solidFill>
              </a:rPr>
              <a:t>          0 </a:t>
            </a:r>
            <a:r>
              <a:rPr lang="cs-CZ" b="1" dirty="0" smtClean="0">
                <a:solidFill>
                  <a:srgbClr val="FFDF79"/>
                </a:solidFill>
                <a:sym typeface="Symbol"/>
              </a:rPr>
              <a:t>: 3 = 0        </a:t>
            </a:r>
            <a:r>
              <a:rPr lang="cs-CZ" b="1" dirty="0" smtClean="0">
                <a:solidFill>
                  <a:schemeClr val="bg1">
                    <a:lumMod val="85000"/>
                  </a:schemeClr>
                </a:solidFill>
                <a:sym typeface="Symbol"/>
              </a:rPr>
              <a:t>protože 0  3 = 0</a:t>
            </a:r>
          </a:p>
          <a:p>
            <a:pPr>
              <a:buNone/>
            </a:pPr>
            <a:r>
              <a:rPr lang="cs-CZ" b="1" dirty="0" smtClean="0">
                <a:solidFill>
                  <a:schemeClr val="bg1">
                    <a:lumMod val="85000"/>
                  </a:schemeClr>
                </a:solidFill>
                <a:sym typeface="Symbol"/>
              </a:rPr>
              <a:t>          </a:t>
            </a:r>
            <a:r>
              <a:rPr lang="cs-CZ" b="1" dirty="0" smtClean="0">
                <a:solidFill>
                  <a:srgbClr val="FFDF79"/>
                </a:solidFill>
                <a:sym typeface="Symbol"/>
              </a:rPr>
              <a:t>3 : </a:t>
            </a:r>
            <a:r>
              <a:rPr lang="cs-CZ" b="1" dirty="0" err="1" smtClean="0">
                <a:solidFill>
                  <a:srgbClr val="FFDF79"/>
                </a:solidFill>
                <a:sym typeface="Symbol"/>
              </a:rPr>
              <a:t>3</a:t>
            </a:r>
            <a:r>
              <a:rPr lang="cs-CZ" b="1" dirty="0" smtClean="0">
                <a:solidFill>
                  <a:srgbClr val="FFDF79"/>
                </a:solidFill>
                <a:sym typeface="Symbol"/>
              </a:rPr>
              <a:t> = 1        </a:t>
            </a:r>
            <a:r>
              <a:rPr lang="cs-CZ" b="1" dirty="0" smtClean="0">
                <a:solidFill>
                  <a:schemeClr val="bg1">
                    <a:lumMod val="85000"/>
                  </a:schemeClr>
                </a:solidFill>
                <a:sym typeface="Symbol"/>
              </a:rPr>
              <a:t>protože 1  3 = </a:t>
            </a:r>
            <a:r>
              <a:rPr lang="cs-CZ" b="1" dirty="0" err="1" smtClean="0">
                <a:solidFill>
                  <a:schemeClr val="bg1">
                    <a:lumMod val="85000"/>
                  </a:schemeClr>
                </a:solidFill>
                <a:sym typeface="Symbol"/>
              </a:rPr>
              <a:t>3</a:t>
            </a:r>
            <a:endParaRPr lang="cs-CZ" b="1" dirty="0" smtClean="0">
              <a:solidFill>
                <a:schemeClr val="bg1">
                  <a:lumMod val="85000"/>
                </a:schemeClr>
              </a:solidFill>
              <a:sym typeface="Symbol"/>
            </a:endParaRPr>
          </a:p>
          <a:p>
            <a:pPr>
              <a:buNone/>
            </a:pPr>
            <a:r>
              <a:rPr lang="cs-CZ" b="1" dirty="0" smtClean="0">
                <a:solidFill>
                  <a:srgbClr val="FFDF79"/>
                </a:solidFill>
                <a:sym typeface="Symbol"/>
              </a:rPr>
              <a:t>          6 : 3 = 2        </a:t>
            </a:r>
            <a:r>
              <a:rPr lang="cs-CZ" b="1" dirty="0" smtClean="0">
                <a:solidFill>
                  <a:schemeClr val="bg1">
                    <a:lumMod val="85000"/>
                  </a:schemeClr>
                </a:solidFill>
                <a:sym typeface="Symbol"/>
              </a:rPr>
              <a:t>protože 2  3 = 6</a:t>
            </a:r>
          </a:p>
          <a:p>
            <a:pPr>
              <a:buNone/>
            </a:pPr>
            <a:r>
              <a:rPr lang="cs-CZ" b="1" dirty="0" smtClean="0">
                <a:solidFill>
                  <a:schemeClr val="bg1">
                    <a:lumMod val="85000"/>
                  </a:schemeClr>
                </a:solidFill>
                <a:sym typeface="Symbol"/>
              </a:rPr>
              <a:t>          </a:t>
            </a:r>
            <a:r>
              <a:rPr lang="cs-CZ" b="1" dirty="0" smtClean="0">
                <a:solidFill>
                  <a:srgbClr val="FFDF79"/>
                </a:solidFill>
                <a:sym typeface="Symbol"/>
              </a:rPr>
              <a:t>9 : 3 = 3</a:t>
            </a:r>
          </a:p>
          <a:p>
            <a:pPr>
              <a:buNone/>
            </a:pPr>
            <a:r>
              <a:rPr lang="cs-CZ" b="1" dirty="0" smtClean="0">
                <a:solidFill>
                  <a:srgbClr val="FFDF79"/>
                </a:solidFill>
                <a:sym typeface="Symbol"/>
              </a:rPr>
              <a:t>        12 : 3 = 4</a:t>
            </a:r>
          </a:p>
          <a:p>
            <a:pPr>
              <a:buNone/>
            </a:pPr>
            <a:r>
              <a:rPr lang="cs-CZ" b="1" dirty="0" smtClean="0">
                <a:solidFill>
                  <a:srgbClr val="FFDF79"/>
                </a:solidFill>
                <a:sym typeface="Symbol"/>
              </a:rPr>
              <a:t>        15 : 3 = 5</a:t>
            </a:r>
          </a:p>
          <a:p>
            <a:pPr>
              <a:buNone/>
            </a:pPr>
            <a:r>
              <a:rPr lang="cs-CZ" b="1" dirty="0" smtClean="0">
                <a:solidFill>
                  <a:srgbClr val="FFDF79"/>
                </a:solidFill>
                <a:sym typeface="Symbol"/>
              </a:rPr>
              <a:t>        18 : 3 = 6</a:t>
            </a:r>
          </a:p>
          <a:p>
            <a:pPr>
              <a:buNone/>
            </a:pPr>
            <a:r>
              <a:rPr lang="cs-CZ" b="1" dirty="0" smtClean="0">
                <a:solidFill>
                  <a:srgbClr val="FFDF79"/>
                </a:solidFill>
                <a:sym typeface="Symbol"/>
              </a:rPr>
              <a:t>        21 : 3 = 7</a:t>
            </a:r>
          </a:p>
          <a:p>
            <a:pPr>
              <a:buNone/>
            </a:pPr>
            <a:r>
              <a:rPr lang="cs-CZ" b="1" dirty="0" smtClean="0">
                <a:solidFill>
                  <a:srgbClr val="FFDF79"/>
                </a:solidFill>
                <a:sym typeface="Symbol"/>
              </a:rPr>
              <a:t>        24 : 3 = 8</a:t>
            </a:r>
          </a:p>
          <a:p>
            <a:pPr>
              <a:buNone/>
            </a:pPr>
            <a:r>
              <a:rPr lang="cs-CZ" b="1" dirty="0" smtClean="0">
                <a:solidFill>
                  <a:srgbClr val="FFDF79"/>
                </a:solidFill>
                <a:sym typeface="Symbol"/>
              </a:rPr>
              <a:t>        27 : 3 = 9</a:t>
            </a:r>
          </a:p>
          <a:p>
            <a:pPr>
              <a:buNone/>
            </a:pPr>
            <a:r>
              <a:rPr lang="cs-CZ" b="1" dirty="0" smtClean="0">
                <a:solidFill>
                  <a:srgbClr val="FFDF79"/>
                </a:solidFill>
                <a:sym typeface="Symbol"/>
              </a:rPr>
              <a:t>        30 : 3 = 10</a:t>
            </a:r>
          </a:p>
          <a:p>
            <a:endParaRPr lang="cs-CZ" dirty="0" smtClean="0">
              <a:sym typeface="Symbol"/>
            </a:endParaRPr>
          </a:p>
          <a:p>
            <a:endParaRPr lang="cs-CZ" dirty="0" smtClean="0">
              <a:sym typeface="Symbol"/>
            </a:endParaRPr>
          </a:p>
          <a:p>
            <a:endParaRPr lang="cs-CZ" dirty="0" smtClean="0">
              <a:sym typeface="Symbol"/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032200" y="1835621"/>
            <a:ext cx="5637885" cy="5428005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</a:t>
            </a:r>
          </a:p>
          <a:p>
            <a:pPr>
              <a:buNone/>
            </a:pPr>
            <a:r>
              <a:rPr lang="cs-CZ" sz="8000" b="1" dirty="0" smtClean="0">
                <a:solidFill>
                  <a:srgbClr val="FFC000"/>
                </a:solidFill>
              </a:rPr>
              <a:t>18 </a:t>
            </a:r>
            <a:r>
              <a:rPr lang="cs-CZ" sz="8000" b="1" dirty="0" smtClean="0">
                <a:solidFill>
                  <a:srgbClr val="FFC000"/>
                </a:solidFill>
                <a:sym typeface="Symbol"/>
              </a:rPr>
              <a:t>: 3 = 6</a:t>
            </a:r>
            <a:endParaRPr lang="cs-CZ" sz="8000" b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64248" y="3203773"/>
            <a:ext cx="1903085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dělenec</a:t>
            </a:r>
            <a:endParaRPr lang="cs-CZ" sz="36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32400" y="6588149"/>
            <a:ext cx="3057247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podíl</a:t>
            </a:r>
            <a:r>
              <a:rPr lang="cs-CZ" sz="3600" b="1" dirty="0" smtClean="0">
                <a:solidFill>
                  <a:srgbClr val="6F35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/>
              <a:t>(dělení)</a:t>
            </a:r>
            <a:endParaRPr lang="cs-CZ" sz="3600" b="1" dirty="0"/>
          </a:p>
        </p:txBody>
      </p:sp>
      <p:cxnSp>
        <p:nvCxnSpPr>
          <p:cNvPr id="9" name="Přímá spojovací šipka 8"/>
          <p:cNvCxnSpPr/>
          <p:nvPr/>
        </p:nvCxnSpPr>
        <p:spPr>
          <a:xfrm flipH="1">
            <a:off x="4824288" y="3779837"/>
            <a:ext cx="720080" cy="72008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H="1">
            <a:off x="6264448" y="3851845"/>
            <a:ext cx="1080120" cy="72008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6696496" y="5508029"/>
            <a:ext cx="936104" cy="108012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696496" y="2627709"/>
            <a:ext cx="2917786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 doplňujte sami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12520" y="3203773"/>
            <a:ext cx="1518364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dělitel</a:t>
            </a:r>
            <a:endParaRPr lang="cs-CZ" sz="36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287784" y="251445"/>
          <a:ext cx="9505056" cy="7040880"/>
        </p:xfrm>
        <a:graphic>
          <a:graphicData uri="http://schemas.openxmlformats.org/drawingml/2006/table">
            <a:tbl>
              <a:tblPr firstRow="1" bandRow="1">
                <a:tableStyleId>{8FD4443E-F989-4FC4-A0C8-D5A2AF1F390B}</a:tableStyleId>
              </a:tblPr>
              <a:tblGrid>
                <a:gridCol w="2376264"/>
                <a:gridCol w="2376264"/>
                <a:gridCol w="2376264"/>
                <a:gridCol w="2376264"/>
              </a:tblGrid>
              <a:tr h="1081698">
                <a:tc gridSpan="4">
                  <a:txBody>
                    <a:bodyPr/>
                    <a:lstStyle/>
                    <a:p>
                      <a:pPr algn="ctr"/>
                      <a:r>
                        <a:rPr lang="cs-CZ" sz="6600" dirty="0" smtClean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</a:rPr>
                        <a:t>Vypočítej</a:t>
                      </a:r>
                      <a:r>
                        <a:rPr lang="cs-CZ" sz="6600" dirty="0" smtClean="0"/>
                        <a:t>  </a:t>
                      </a:r>
                      <a:r>
                        <a:rPr lang="cs-CZ" sz="3600" dirty="0" smtClean="0"/>
                        <a:t>       </a:t>
                      </a:r>
                      <a:endParaRPr lang="cs-CZ" sz="3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18 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sym typeface="Symbol"/>
                        </a:rPr>
                        <a:t>: 3 =</a:t>
                      </a:r>
                      <a:endParaRPr lang="cs-CZ" sz="3600" b="1" dirty="0" smtClean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5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27 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sym typeface="Symbol"/>
                        </a:rPr>
                        <a:t>: 3 =</a:t>
                      </a:r>
                      <a:endParaRPr lang="cs-CZ" sz="3600" b="1" dirty="0" smtClean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5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21 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sym typeface="Symbol"/>
                        </a:rPr>
                        <a:t>: 3 =</a:t>
                      </a:r>
                      <a:endParaRPr lang="cs-CZ" sz="3600" b="1" dirty="0" smtClean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5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15 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sym typeface="Symbol"/>
                        </a:rPr>
                        <a:t>: 3 =</a:t>
                      </a:r>
                      <a:endParaRPr lang="cs-CZ" sz="3600" b="1" dirty="0" smtClean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5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3 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sym typeface="Symbol"/>
                        </a:rPr>
                        <a:t>:</a:t>
                      </a:r>
                      <a:r>
                        <a:rPr lang="cs-CZ" sz="3600" b="1" baseline="0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sym typeface="Symbol"/>
                        </a:rPr>
                        <a:t> </a:t>
                      </a:r>
                      <a:r>
                        <a:rPr lang="cs-CZ" sz="3600" b="1" baseline="0" dirty="0" err="1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sym typeface="Symbol"/>
                        </a:rPr>
                        <a:t>3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sym typeface="Symbol"/>
                        </a:rPr>
                        <a:t> =</a:t>
                      </a:r>
                      <a:endParaRPr lang="cs-CZ" sz="3600" b="1" dirty="0" smtClean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5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9 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sym typeface="Symbol"/>
                        </a:rPr>
                        <a:t>: 3 =</a:t>
                      </a:r>
                      <a:endParaRPr lang="cs-CZ" sz="3600" b="1" dirty="0" smtClean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5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12 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sym typeface="Symbol"/>
                        </a:rPr>
                        <a:t>: 3 =</a:t>
                      </a:r>
                      <a:endParaRPr lang="cs-CZ" sz="3600" b="1" dirty="0" smtClean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5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sym typeface="Symbol"/>
                        </a:rPr>
                        <a:t>24</a:t>
                      </a:r>
                      <a:r>
                        <a:rPr lang="cs-CZ" sz="3600" b="1" baseline="0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sym typeface="Symbol"/>
                        </a:rPr>
                        <a:t> :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sym typeface="Symbol"/>
                        </a:rPr>
                        <a:t> 3 =</a:t>
                      </a:r>
                      <a:endParaRPr lang="cs-CZ" sz="3600" b="1" dirty="0" smtClean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5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1698"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30 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sym typeface="Symbol"/>
                        </a:rPr>
                        <a:t>: 3 =</a:t>
                      </a:r>
                      <a:endParaRPr lang="cs-CZ" sz="3600" b="1" dirty="0" smtClean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5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100752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0 </a:t>
                      </a:r>
                      <a:r>
                        <a:rPr lang="cs-CZ" sz="3600" b="1" dirty="0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sym typeface="Symbol"/>
                        </a:rPr>
                        <a:t>: 3 =</a:t>
                      </a:r>
                      <a:endParaRPr lang="cs-CZ" sz="3600" b="1" dirty="0" smtClean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cs-CZ" sz="36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5400" b="1" dirty="0">
                        <a:solidFill>
                          <a:schemeClr val="accent3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3528144" y="1547589"/>
            <a:ext cx="535724" cy="865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latin typeface="+mn-lt"/>
              </a:rPr>
              <a:t>6</a:t>
            </a:r>
            <a:endParaRPr lang="cs-CZ" sz="5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528144" y="2699717"/>
            <a:ext cx="535724" cy="865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latin typeface="+mn-lt"/>
              </a:rPr>
              <a:t>7</a:t>
            </a:r>
            <a:endParaRPr lang="cs-CZ" sz="5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28144" y="3851845"/>
            <a:ext cx="535724" cy="865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latin typeface="+mn-lt"/>
              </a:rPr>
              <a:t>1</a:t>
            </a:r>
            <a:endParaRPr lang="cs-CZ" sz="5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28144" y="5075981"/>
            <a:ext cx="535724" cy="865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latin typeface="+mn-lt"/>
              </a:rPr>
              <a:t>4</a:t>
            </a:r>
            <a:endParaRPr lang="cs-CZ" sz="5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84128" y="6228109"/>
            <a:ext cx="886781" cy="865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latin typeface="+mn-lt"/>
              </a:rPr>
              <a:t>10</a:t>
            </a:r>
            <a:endParaRPr lang="cs-CZ" sz="5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136656" y="1475581"/>
            <a:ext cx="535724" cy="865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latin typeface="+mn-lt"/>
              </a:rPr>
              <a:t>9</a:t>
            </a:r>
            <a:endParaRPr lang="cs-CZ" sz="5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136656" y="2699717"/>
            <a:ext cx="535724" cy="865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latin typeface="+mn-lt"/>
              </a:rPr>
              <a:t>5</a:t>
            </a:r>
            <a:endParaRPr lang="cs-CZ" sz="5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136656" y="3851845"/>
            <a:ext cx="535724" cy="865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latin typeface="+mn-lt"/>
              </a:rPr>
              <a:t>3</a:t>
            </a:r>
            <a:endParaRPr lang="cs-CZ" sz="5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136656" y="5075981"/>
            <a:ext cx="535724" cy="865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latin typeface="+mn-lt"/>
              </a:rPr>
              <a:t>8</a:t>
            </a:r>
            <a:endParaRPr lang="cs-CZ" sz="5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136656" y="6228109"/>
            <a:ext cx="535724" cy="8651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latin typeface="+mn-lt"/>
              </a:rPr>
              <a:t>0</a:t>
            </a:r>
            <a:endParaRPr lang="cs-CZ" sz="5400" b="1" dirty="0">
              <a:solidFill>
                <a:srgbClr val="00206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7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cs-CZ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Přemýšlej</a:t>
            </a:r>
            <a:endParaRPr lang="cs-CZ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47589"/>
            <a:ext cx="9793088" cy="622810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 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Děti na louce pozorovaly jetel. Čtyřlístek </a:t>
            </a:r>
          </a:p>
          <a:p>
            <a:pPr>
              <a:buNone/>
            </a:pPr>
            <a:r>
              <a:rPr lang="cs-CZ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sice nenašly, ale trojlístků bylo dost.                                      Kolik byste napočítaly trojlístků, když víte, že počet lístků je 18?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18 : 3 = </a:t>
            </a:r>
            <a:r>
              <a:rPr lang="cs-CZ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cs-CZ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Symbol"/>
            </a:endParaRPr>
          </a:p>
          <a:p>
            <a:pPr>
              <a:buNone/>
            </a:pPr>
            <a:r>
              <a:rPr lang="cs-CZ" dirty="0" smtClean="0">
                <a:sym typeface="Symbol"/>
              </a:rPr>
              <a:t>    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Symbol"/>
              </a:rPr>
              <a:t>Napočítali bychom 6 trojlístků.</a:t>
            </a:r>
          </a:p>
          <a:p>
            <a:pPr>
              <a:buNone/>
            </a:pPr>
            <a:r>
              <a:rPr lang="cs-CZ" dirty="0" smtClean="0"/>
              <a:t>    </a:t>
            </a:r>
            <a:endParaRPr lang="cs-CZ" sz="2400" b="1" dirty="0" smtClean="0"/>
          </a:p>
          <a:p>
            <a:pPr>
              <a:buNone/>
            </a:pPr>
            <a:r>
              <a:rPr lang="cs-CZ" dirty="0" smtClean="0"/>
              <a:t>    </a:t>
            </a:r>
          </a:p>
          <a:p>
            <a:pPr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9792" y="5868069"/>
            <a:ext cx="6901248" cy="1466299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Podívejte se na květ jetele. Jednotlivé korunní</a:t>
            </a:r>
          </a:p>
          <a:p>
            <a:r>
              <a:rPr lang="cs-CZ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trubky jsou hodně dlouhé, proto jetel může</a:t>
            </a:r>
          </a:p>
          <a:p>
            <a:r>
              <a:rPr lang="cs-CZ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opylovat pouze hmyz s dlouhým sosákem – </a:t>
            </a:r>
          </a:p>
          <a:p>
            <a:r>
              <a:rPr lang="cs-CZ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především jsou to čmeláci a motýli.            </a:t>
            </a:r>
            <a:endParaRPr lang="cs-CZ" sz="24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1" name="Picture 3" descr="C:\Documents and Settings\Alena T\Local Settings\Temporary Internet Files\Content.IE5\027WU3ZU\MP9004484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8184" y="3419797"/>
            <a:ext cx="648072" cy="1078913"/>
          </a:xfrm>
          <a:prstGeom prst="rect">
            <a:avLst/>
          </a:prstGeom>
          <a:noFill/>
        </p:spPr>
      </p:pic>
      <p:pic>
        <p:nvPicPr>
          <p:cNvPr id="2054" name="Picture 6" descr="C:\Documents and Settings\Alena T\Local Settings\Temporary Internet Files\Content.IE5\7NYZ7OHH\MP90042311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48624" y="323453"/>
            <a:ext cx="1975719" cy="2304256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7" descr="C:\Documents and Settings\Alena T\Local Settings\Temporary Internet Files\Content.IE5\I0BVL639\MC90031955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068667">
            <a:off x="8220582" y="242984"/>
            <a:ext cx="1541678" cy="182697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59" name="Picture 11" descr="C:\Documents and Settings\Alena T\Local Settings\Temporary Internet Files\Content.IE5\HDCMJNQ0\MC90014978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793" y="179437"/>
            <a:ext cx="1224136" cy="142034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3" descr="C:\Documents and Settings\Alena T\Local Settings\Temporary Internet Files\Content.IE5\027WU3ZU\MP9004484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6256" y="3419797"/>
            <a:ext cx="648072" cy="1078913"/>
          </a:xfrm>
          <a:prstGeom prst="rect">
            <a:avLst/>
          </a:prstGeom>
          <a:noFill/>
        </p:spPr>
      </p:pic>
      <p:pic>
        <p:nvPicPr>
          <p:cNvPr id="28" name="Picture 3" descr="C:\Documents and Settings\Alena T\Local Settings\Temporary Internet Files\Content.IE5\027WU3ZU\MP9004484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4328" y="3419797"/>
            <a:ext cx="648072" cy="1078913"/>
          </a:xfrm>
          <a:prstGeom prst="rect">
            <a:avLst/>
          </a:prstGeom>
          <a:noFill/>
        </p:spPr>
      </p:pic>
      <p:pic>
        <p:nvPicPr>
          <p:cNvPr id="29" name="Picture 3" descr="C:\Documents and Settings\Alena T\Local Settings\Temporary Internet Files\Content.IE5\027WU3ZU\MP9004484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2400" y="3419797"/>
            <a:ext cx="648072" cy="1078913"/>
          </a:xfrm>
          <a:prstGeom prst="rect">
            <a:avLst/>
          </a:prstGeom>
          <a:noFill/>
        </p:spPr>
      </p:pic>
      <p:pic>
        <p:nvPicPr>
          <p:cNvPr id="30" name="Picture 3" descr="C:\Documents and Settings\Alena T\Local Settings\Temporary Internet Files\Content.IE5\027WU3ZU\MP9004484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80472" y="3419797"/>
            <a:ext cx="648072" cy="1078913"/>
          </a:xfrm>
          <a:prstGeom prst="rect">
            <a:avLst/>
          </a:prstGeom>
          <a:noFill/>
        </p:spPr>
      </p:pic>
      <p:pic>
        <p:nvPicPr>
          <p:cNvPr id="31" name="Picture 3" descr="C:\Documents and Settings\Alena T\Local Settings\Temporary Internet Files\Content.IE5\027WU3ZU\MP9004484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28544" y="3419797"/>
            <a:ext cx="648072" cy="1078913"/>
          </a:xfrm>
          <a:prstGeom prst="rect">
            <a:avLst/>
          </a:prstGeom>
          <a:noFill/>
        </p:spPr>
      </p:pic>
      <p:pic>
        <p:nvPicPr>
          <p:cNvPr id="2061" name="Picture 13" descr="Soubor:Red clover closeup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04608" y="4787949"/>
            <a:ext cx="2078795" cy="2771726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64" name="Picture 16" descr="C:\Documents and Settings\Alena T\Local Settings\Temporary Internet Files\Content.IE5\HDCMJNQ0\MC900438041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8729128">
            <a:off x="8598517" y="6077566"/>
            <a:ext cx="1228708" cy="122870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66" name="Picture 18" descr="File:Bumblebee-IMG 033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912520" y="6372125"/>
            <a:ext cx="1583400" cy="1187550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rgbClr val="006600"/>
          </a:solidFill>
          <a:ln>
            <a:solidFill>
              <a:schemeClr val="bg1">
                <a:lumMod val="6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</a:rPr>
              <a:t>Najdi a spočítej různé druhy květů.                     Kolik trojic každý druh může vytvořit?</a:t>
            </a:r>
            <a:endParaRPr lang="cs-CZ" sz="3600" b="1" dirty="0">
              <a:solidFill>
                <a:srgbClr val="FFC000"/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03807" y="1539697"/>
          <a:ext cx="9001004" cy="5624515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464497"/>
                <a:gridCol w="1368152"/>
                <a:gridCol w="1008112"/>
                <a:gridCol w="2160243"/>
              </a:tblGrid>
              <a:tr h="1124903">
                <a:tc rowSpan="5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/>
                    </a:p>
                    <a:p>
                      <a:pPr algn="ctr"/>
                      <a:r>
                        <a:rPr lang="cs-CZ" sz="2000" dirty="0" smtClean="0"/>
                        <a:t>květiny</a:t>
                      </a:r>
                      <a:endParaRPr lang="cs-CZ" sz="20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/>
                    </a:p>
                    <a:p>
                      <a:pPr algn="ctr"/>
                      <a:r>
                        <a:rPr lang="cs-CZ" sz="2000" dirty="0" smtClean="0"/>
                        <a:t>počet</a:t>
                      </a:r>
                      <a:endParaRPr lang="cs-CZ" sz="20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 smtClean="0"/>
                    </a:p>
                    <a:p>
                      <a:pPr algn="ctr"/>
                      <a:r>
                        <a:rPr lang="cs-CZ" sz="2000" dirty="0" smtClean="0"/>
                        <a:t>trojice</a:t>
                      </a:r>
                    </a:p>
                    <a:p>
                      <a:pPr algn="ctr"/>
                      <a:r>
                        <a:rPr lang="cs-CZ" sz="2000" dirty="0" smtClean="0"/>
                        <a:t>(výpočet)</a:t>
                      </a:r>
                      <a:endParaRPr lang="cs-CZ" sz="2000" b="1" dirty="0">
                        <a:solidFill>
                          <a:srgbClr val="6F3505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490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>
                        <a:ln>
                          <a:solidFill>
                            <a:srgbClr val="006600"/>
                          </a:solidFill>
                        </a:ln>
                      </a:endParaRPr>
                    </a:p>
                    <a:p>
                      <a:r>
                        <a:rPr lang="cs-CZ" b="1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latin typeface="Arial Black" pitchFamily="34" charset="0"/>
                        </a:rPr>
                        <a:t>růže</a:t>
                      </a:r>
                      <a:endParaRPr lang="cs-CZ" b="1" dirty="0">
                        <a:ln>
                          <a:noFill/>
                        </a:ln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490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>
                        <a:ln>
                          <a:solidFill>
                            <a:srgbClr val="006600"/>
                          </a:solidFill>
                        </a:ln>
                      </a:endParaRPr>
                    </a:p>
                    <a:p>
                      <a:r>
                        <a:rPr lang="cs-CZ" sz="140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latin typeface="Arial Black" pitchFamily="34" charset="0"/>
                        </a:rPr>
                        <a:t>pampeliška</a:t>
                      </a:r>
                      <a:endParaRPr lang="cs-CZ" sz="1400" b="1" dirty="0">
                        <a:ln>
                          <a:noFill/>
                        </a:ln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490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>
                        <a:ln>
                          <a:solidFill>
                            <a:srgbClr val="006600"/>
                          </a:solidFill>
                        </a:ln>
                      </a:endParaRPr>
                    </a:p>
                    <a:p>
                      <a:r>
                        <a:rPr lang="cs-CZ" sz="150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latin typeface="Arial Black" pitchFamily="34" charset="0"/>
                        </a:rPr>
                        <a:t>slunečnice</a:t>
                      </a:r>
                      <a:endParaRPr lang="cs-CZ" sz="1500" b="1" dirty="0">
                        <a:ln>
                          <a:noFill/>
                        </a:ln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4903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>
                        <a:ln>
                          <a:solidFill>
                            <a:srgbClr val="006600"/>
                          </a:solidFill>
                        </a:ln>
                      </a:endParaRPr>
                    </a:p>
                    <a:p>
                      <a:r>
                        <a:rPr lang="cs-CZ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latin typeface="Arial Black" pitchFamily="34" charset="0"/>
                        </a:rPr>
                        <a:t>tulipán</a:t>
                      </a:r>
                      <a:endParaRPr lang="cs-CZ" b="1" dirty="0">
                        <a:ln>
                          <a:noFill/>
                        </a:ln>
                        <a:solidFill>
                          <a:srgbClr val="006600"/>
                        </a:solidFill>
                        <a:latin typeface="Arial Black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8" name="TextovéPole 17"/>
          <p:cNvSpPr txBox="1"/>
          <p:nvPr/>
        </p:nvSpPr>
        <p:spPr>
          <a:xfrm>
            <a:off x="6480472" y="2843733"/>
            <a:ext cx="595035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6F3505"/>
                </a:solidFill>
                <a:latin typeface="Arial Black" pitchFamily="34" charset="0"/>
              </a:rPr>
              <a:t>9</a:t>
            </a:r>
            <a:endParaRPr lang="cs-CZ" sz="4800" dirty="0">
              <a:solidFill>
                <a:srgbClr val="6F3505"/>
              </a:solidFill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552480" y="3995861"/>
            <a:ext cx="595035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6F3505"/>
                </a:solidFill>
                <a:latin typeface="Arial Black" pitchFamily="34" charset="0"/>
              </a:rPr>
              <a:t>6</a:t>
            </a:r>
            <a:endParaRPr lang="cs-CZ" sz="4800" dirty="0">
              <a:solidFill>
                <a:srgbClr val="6F3505"/>
              </a:solidFill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336456" y="5075981"/>
            <a:ext cx="1005403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6F3505"/>
                </a:solidFill>
                <a:latin typeface="Arial Black" pitchFamily="34" charset="0"/>
              </a:rPr>
              <a:t>15</a:t>
            </a:r>
            <a:endParaRPr lang="cs-CZ" sz="4800" dirty="0">
              <a:solidFill>
                <a:srgbClr val="6F3505"/>
              </a:solidFill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408464" y="6228109"/>
            <a:ext cx="1005403" cy="7793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solidFill>
                  <a:srgbClr val="6F3505"/>
                </a:solidFill>
                <a:latin typeface="Arial Black" pitchFamily="34" charset="0"/>
              </a:rPr>
              <a:t>21</a:t>
            </a:r>
            <a:endParaRPr lang="cs-CZ" sz="4800" dirty="0">
              <a:solidFill>
                <a:srgbClr val="6F3505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416576" y="2987749"/>
            <a:ext cx="1959191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6600"/>
                </a:solidFill>
                <a:latin typeface="Arial Black" pitchFamily="34" charset="0"/>
              </a:rPr>
              <a:t>9 : 3 = </a:t>
            </a:r>
            <a:r>
              <a:rPr lang="cs-CZ" sz="3200" dirty="0" err="1" smtClean="0">
                <a:solidFill>
                  <a:srgbClr val="800000"/>
                </a:solidFill>
                <a:latin typeface="Arial Black" pitchFamily="34" charset="0"/>
              </a:rPr>
              <a:t>3</a:t>
            </a:r>
            <a:endParaRPr lang="cs-CZ" sz="32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416576" y="4067869"/>
            <a:ext cx="1959191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6600"/>
                </a:solidFill>
                <a:latin typeface="Arial Black" pitchFamily="34" charset="0"/>
              </a:rPr>
              <a:t>6 : 3 = </a:t>
            </a:r>
            <a:r>
              <a:rPr lang="cs-CZ" sz="3200" dirty="0" smtClean="0">
                <a:solidFill>
                  <a:srgbClr val="6F3505"/>
                </a:solidFill>
                <a:latin typeface="Arial Black" pitchFamily="34" charset="0"/>
              </a:rPr>
              <a:t>2</a:t>
            </a:r>
            <a:endParaRPr lang="cs-CZ" sz="3200" dirty="0">
              <a:solidFill>
                <a:srgbClr val="6F3505"/>
              </a:solidFill>
              <a:latin typeface="Arial Black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272560" y="5147989"/>
            <a:ext cx="2233304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6600"/>
                </a:solidFill>
                <a:latin typeface="Arial Black" pitchFamily="34" charset="0"/>
              </a:rPr>
              <a:t>15 : 3 = </a:t>
            </a:r>
            <a:r>
              <a:rPr lang="cs-CZ" sz="3200" dirty="0" smtClean="0">
                <a:solidFill>
                  <a:srgbClr val="6F3505"/>
                </a:solidFill>
                <a:latin typeface="Arial Black" pitchFamily="34" charset="0"/>
              </a:rPr>
              <a:t>5</a:t>
            </a:r>
            <a:endParaRPr lang="cs-CZ" sz="3200" dirty="0">
              <a:solidFill>
                <a:srgbClr val="6F3505"/>
              </a:solidFill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272560" y="6300117"/>
            <a:ext cx="2233304" cy="550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6600"/>
                </a:solidFill>
                <a:latin typeface="Arial Black" pitchFamily="34" charset="0"/>
              </a:rPr>
              <a:t>21 : 3 = </a:t>
            </a:r>
            <a:r>
              <a:rPr lang="cs-CZ" sz="3200" dirty="0" smtClean="0">
                <a:solidFill>
                  <a:srgbClr val="6F3505"/>
                </a:solidFill>
                <a:latin typeface="Arial Black" pitchFamily="34" charset="0"/>
              </a:rPr>
              <a:t>7</a:t>
            </a:r>
            <a:endParaRPr lang="cs-CZ" sz="3200" dirty="0">
              <a:solidFill>
                <a:srgbClr val="6F3505"/>
              </a:solidFill>
              <a:latin typeface="Arial Black" pitchFamily="34" charset="0"/>
            </a:endParaRPr>
          </a:p>
        </p:txBody>
      </p:sp>
      <p:pic>
        <p:nvPicPr>
          <p:cNvPr id="5121" name="Picture 1" descr="C:\Program Files\Microsoft Office\MEDIA\CAGCAT10\j0281904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4168" y="1619597"/>
            <a:ext cx="1141074" cy="1078761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2" name="Picture 2" descr="C:\Documents and Settings\Alena T\Local Settings\Temporary Internet Files\Content.IE5\7NYZ7OHH\MP90038281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816" y="1619597"/>
            <a:ext cx="1133872" cy="1587421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7" name="Picture 7" descr="C:\Documents and Settings\Alena T\Local Settings\Temporary Internet Files\Content.IE5\I0BVL639\MC90012285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28144" y="3707829"/>
            <a:ext cx="936104" cy="1068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29" name="Picture 9" descr="C:\Documents and Settings\Alena T\Local Settings\Temporary Internet Files\Content.IE5\027WU3ZU\MC900436883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59992" y="5003973"/>
            <a:ext cx="1368152" cy="136815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5" name="Picture 7" descr="C:\Documents and Settings\Alena T\Local Settings\Temporary Internet Files\Content.IE5\I0BVL639\MC90012285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727944" y="5868069"/>
            <a:ext cx="1008112" cy="115087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37" name="Picture 17" descr="C:\Documents and Settings\Alena T\Local Settings\Temporary Internet Files\Content.IE5\HDCMJNQ0\MC90044186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5816" y="3779837"/>
            <a:ext cx="1674273" cy="1520348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38" name="Picture 18" descr="C:\Documents and Settings\Alena T\Local Settings\Temporary Internet Files\Content.IE5\027WU3ZU\MC900358651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00152" y="4931965"/>
            <a:ext cx="1278555" cy="1151908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39" name="Picture 19" descr="C:\Documents and Settings\Alena T\Local Settings\Temporary Internet Files\Content.IE5\027WU3ZU\MC900428161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16176" y="2699717"/>
            <a:ext cx="1037778" cy="108386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40" name="Picture 20" descr="C:\Documents and Settings\Alena T\Local Settings\Temporary Internet Files\Content.IE5\7NYZ7OHH\MP900399614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91840" y="5940077"/>
            <a:ext cx="845010" cy="1056520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46" name="Picture 26" descr="C:\Documents and Settings\Alena T\Local Settings\Temporary Internet Files\Content.IE5\7NYZ7OHH\MP900422449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28144" y="6179054"/>
            <a:ext cx="1367904" cy="909442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43" name="Picture 23" descr="C:\Documents and Settings\Alena T\Local Settings\Temporary Internet Files\Content.IE5\027WU3ZU\MC900281902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99952" y="1619597"/>
            <a:ext cx="1914459" cy="1896236"/>
          </a:xfrm>
          <a:prstGeom prst="rect">
            <a:avLst/>
          </a:prstGeom>
          <a:ln w="19050">
            <a:solidFill>
              <a:schemeClr val="bg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31" name="Picture 11" descr="C:\Documents and Settings\Alena T\Local Settings\Temporary Internet Files\Content.IE5\027WU3ZU\MC900436883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1295896" y="2987749"/>
            <a:ext cx="1138436" cy="113843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26" name="Picture 6" descr="C:\Documents and Settings\Alena T\Local Settings\Temporary Internet Files\Content.IE5\HDCMJNQ0\MC900428171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087984" y="3707829"/>
            <a:ext cx="1368152" cy="120153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8800" dirty="0" smtClean="0">
                <a:solidFill>
                  <a:srgbClr val="FFC000"/>
                </a:solidFill>
                <a:latin typeface="Arial Black" pitchFamily="34" charset="0"/>
              </a:rPr>
              <a:t>  Fotbalisté</a:t>
            </a:r>
            <a:endParaRPr lang="cs-CZ" sz="88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9792" y="1547590"/>
            <a:ext cx="9361040" cy="1809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DF79"/>
                </a:solidFill>
              </a:rPr>
              <a:t>Jirka si chtěl koupit obrázky fotbalistů. Kolik jich </a:t>
            </a:r>
          </a:p>
          <a:p>
            <a:r>
              <a:rPr lang="cs-CZ" sz="2400" b="1" dirty="0" smtClean="0">
                <a:solidFill>
                  <a:srgbClr val="FFDF79"/>
                </a:solidFill>
              </a:rPr>
              <a:t>koupil, když měl 27 korun a každý obrázek stál </a:t>
            </a:r>
          </a:p>
          <a:p>
            <a:r>
              <a:rPr lang="cs-CZ" sz="2400" b="1" dirty="0" smtClean="0">
                <a:solidFill>
                  <a:srgbClr val="FFDF79"/>
                </a:solidFill>
              </a:rPr>
              <a:t>3 koruny?</a:t>
            </a:r>
          </a:p>
          <a:p>
            <a:endParaRPr lang="cs-CZ" sz="2400" b="1" dirty="0" smtClean="0"/>
          </a:p>
          <a:p>
            <a:endParaRPr lang="cs-CZ" sz="2400" b="1" dirty="0">
              <a:solidFill>
                <a:srgbClr val="6F3505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31800" y="2915741"/>
            <a:ext cx="2587568" cy="722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 : 3 = </a:t>
            </a:r>
            <a:r>
              <a:rPr lang="cs-CZ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cs-CZ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87784" y="3635821"/>
            <a:ext cx="5056192" cy="5502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</a:rPr>
              <a:t>Jirka si koupil 9 obrázků.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359792" y="4283893"/>
            <a:ext cx="3174267" cy="378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Malá kontrola (zkouška):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359792" y="6588149"/>
            <a:ext cx="412603" cy="507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3</a:t>
            </a:r>
            <a:endParaRPr lang="cs-CZ" sz="44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935856" y="6588149"/>
            <a:ext cx="1120820" cy="722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+ 3</a:t>
            </a:r>
            <a:endParaRPr lang="cs-CZ" sz="44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28" name="Picture 4" descr="C:\Documents and Settings\Alena T\Local Settings\Temporary Internet Files\Content.IE5\I0BVL639\MC900440368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776" y="5219997"/>
            <a:ext cx="1295896" cy="1239474"/>
          </a:xfrm>
          <a:prstGeom prst="rect">
            <a:avLst/>
          </a:prstGeom>
          <a:noFill/>
        </p:spPr>
      </p:pic>
      <p:pic>
        <p:nvPicPr>
          <p:cNvPr id="29" name="Picture 7" descr="C:\Documents and Settings\Alena T\Local Settings\Temporary Internet Files\Content.IE5\HDCMJNQ0\MC90044036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67904" y="5075981"/>
            <a:ext cx="1296144" cy="1296144"/>
          </a:xfrm>
          <a:prstGeom prst="rect">
            <a:avLst/>
          </a:prstGeom>
          <a:noFill/>
        </p:spPr>
      </p:pic>
      <p:pic>
        <p:nvPicPr>
          <p:cNvPr id="30" name="Picture 2" descr="C:\Documents and Settings\Alena T\Local Settings\Temporary Internet Files\Content.IE5\027WU3ZU\MC90044036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32000" y="5147989"/>
            <a:ext cx="1299592" cy="1299592"/>
          </a:xfrm>
          <a:prstGeom prst="rect">
            <a:avLst/>
          </a:prstGeom>
          <a:noFill/>
        </p:spPr>
      </p:pic>
      <p:pic>
        <p:nvPicPr>
          <p:cNvPr id="31" name="Picture 8" descr="C:\Documents and Settings\Alena T\Local Settings\Temporary Internet Files\Content.IE5\I0BVL639\MC900440356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56136" y="5147989"/>
            <a:ext cx="1299592" cy="1299592"/>
          </a:xfrm>
          <a:prstGeom prst="rect">
            <a:avLst/>
          </a:prstGeom>
          <a:noFill/>
        </p:spPr>
      </p:pic>
      <p:pic>
        <p:nvPicPr>
          <p:cNvPr id="32" name="Picture 9" descr="C:\Documents and Settings\Alena T\Local Settings\Temporary Internet Files\Content.IE5\7NYZ7OHH\MC900440360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20232" y="5219997"/>
            <a:ext cx="1227584" cy="1227584"/>
          </a:xfrm>
          <a:prstGeom prst="rect">
            <a:avLst/>
          </a:prstGeom>
          <a:noFill/>
        </p:spPr>
      </p:pic>
      <p:pic>
        <p:nvPicPr>
          <p:cNvPr id="33" name="Picture 10" descr="C:\Documents and Settings\Alena T\Local Settings\Temporary Internet Files\Content.IE5\027WU3ZU\MC900440359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16376" y="5219997"/>
            <a:ext cx="1227584" cy="1227584"/>
          </a:xfrm>
          <a:prstGeom prst="rect">
            <a:avLst/>
          </a:prstGeom>
          <a:noFill/>
        </p:spPr>
      </p:pic>
      <p:pic>
        <p:nvPicPr>
          <p:cNvPr id="34" name="Picture 3" descr="C:\Documents and Settings\Alena T\Local Settings\Temporary Internet Files\Content.IE5\HDCMJNQ0\MC900440363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68504" y="5147989"/>
            <a:ext cx="1299592" cy="1299592"/>
          </a:xfrm>
          <a:prstGeom prst="rect">
            <a:avLst/>
          </a:prstGeom>
          <a:noFill/>
        </p:spPr>
      </p:pic>
      <p:pic>
        <p:nvPicPr>
          <p:cNvPr id="35" name="Picture 11" descr="C:\Documents and Settings\Alena T\Local Settings\Temporary Internet Files\Content.IE5\HDCMJNQ0\MC900440362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60592" y="5147989"/>
            <a:ext cx="1299592" cy="1299592"/>
          </a:xfrm>
          <a:prstGeom prst="rect">
            <a:avLst/>
          </a:prstGeom>
          <a:noFill/>
        </p:spPr>
      </p:pic>
      <p:pic>
        <p:nvPicPr>
          <p:cNvPr id="36" name="Picture 5" descr="C:\Documents and Settings\Alena T\Local Settings\Temporary Internet Files\Content.IE5\7NYZ7OHH\MC900440358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568704" y="5003973"/>
            <a:ext cx="1371600" cy="1371600"/>
          </a:xfrm>
          <a:prstGeom prst="rect">
            <a:avLst/>
          </a:prstGeom>
          <a:noFill/>
        </p:spPr>
      </p:pic>
      <p:sp>
        <p:nvSpPr>
          <p:cNvPr id="37" name="TextovéPole 36"/>
          <p:cNvSpPr txBox="1"/>
          <p:nvPr/>
        </p:nvSpPr>
        <p:spPr>
          <a:xfrm>
            <a:off x="2015976" y="6588149"/>
            <a:ext cx="1120820" cy="722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+ 3</a:t>
            </a:r>
            <a:endParaRPr lang="cs-CZ" sz="44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096096" y="6588149"/>
            <a:ext cx="1120820" cy="722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+ 3</a:t>
            </a:r>
            <a:endParaRPr lang="cs-CZ" sz="44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104208" y="6588149"/>
            <a:ext cx="1120820" cy="722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+ 3</a:t>
            </a:r>
            <a:endParaRPr lang="cs-CZ" sz="44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5256336" y="6588149"/>
            <a:ext cx="1120820" cy="722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+ 3</a:t>
            </a:r>
            <a:endParaRPr lang="cs-CZ" sz="44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264448" y="6588149"/>
            <a:ext cx="1120820" cy="722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+ 3</a:t>
            </a:r>
            <a:endParaRPr lang="cs-CZ" sz="44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7416576" y="6588149"/>
            <a:ext cx="1120820" cy="722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+ 3</a:t>
            </a:r>
            <a:endParaRPr lang="cs-CZ" sz="44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8424688" y="6588149"/>
            <a:ext cx="1680268" cy="7220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+ 3 =</a:t>
            </a:r>
            <a:endParaRPr lang="cs-CZ" sz="44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6048424" y="3059757"/>
            <a:ext cx="3708066" cy="1351780"/>
          </a:xfrm>
          <a:prstGeom prst="rect">
            <a:avLst/>
          </a:prstGeom>
          <a:solidFill>
            <a:srgbClr val="002060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</a:rPr>
              <a:t>9 </a:t>
            </a:r>
            <a:r>
              <a:rPr lang="cs-CZ" sz="44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itchFamily="34" charset="0"/>
                <a:sym typeface="Symbol"/>
              </a:rPr>
              <a:t> 3 = </a:t>
            </a:r>
            <a:r>
              <a:rPr lang="cs-CZ" sz="8800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</a:rPr>
              <a:t>27</a:t>
            </a:r>
            <a:endParaRPr lang="cs-CZ" sz="8800" dirty="0">
              <a:solidFill>
                <a:schemeClr val="accent6">
                  <a:lumMod val="7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18" name="Obrázek 17" descr="míč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344568" y="179437"/>
            <a:ext cx="3024336" cy="3024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0"/>
                            </p:stCondLst>
                            <p:childTnLst>
                              <p:par>
                                <p:cTn id="5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000"/>
                            </p:stCondLst>
                            <p:childTnLst>
                              <p:par>
                                <p:cTn id="5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4000"/>
                            </p:stCondLst>
                            <p:childTnLst>
                              <p:par>
                                <p:cTn id="6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6000"/>
                            </p:stCondLst>
                            <p:childTnLst>
                              <p:par>
                                <p:cTn id="6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9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9" grpId="0"/>
      <p:bldP spid="21" grpId="0"/>
      <p:bldP spid="22" grpId="0"/>
      <p:bldP spid="24" grpId="0"/>
      <p:bldP spid="2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359792" y="2195661"/>
            <a:ext cx="9289032" cy="2304256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Obrázky</a:t>
            </a:r>
          </a:p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  <a:hlinkClick r:id="rId2"/>
              </a:rPr>
              <a:t>www.office.</a:t>
            </a:r>
            <a:r>
              <a:rPr lang="cs-CZ" b="1" dirty="0" err="1" smtClean="0">
                <a:solidFill>
                  <a:schemeClr val="bg1">
                    <a:lumMod val="85000"/>
                  </a:schemeClr>
                </a:solidFill>
                <a:hlinkClick r:id="rId2"/>
              </a:rPr>
              <a:t>microsoft.com</a:t>
            </a:r>
            <a:endParaRPr lang="cs-CZ" b="1" dirty="0" smtClean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Jetel – květ - </a:t>
            </a:r>
            <a:r>
              <a:rPr lang="cs-CZ" dirty="0" smtClean="0"/>
              <a:t>WILLS.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7.2.2013]. Dostupný na WWW: </a:t>
            </a:r>
            <a:r>
              <a:rPr lang="cs-CZ" dirty="0" smtClean="0">
                <a:hlinkClick r:id="rId3"/>
              </a:rPr>
              <a:t>http://upload.wikimedia.org/wikipedia/commons/5/56/Red_clover_closeup.jpg</a:t>
            </a:r>
            <a:endParaRPr lang="cs-CZ" dirty="0" smtClean="0"/>
          </a:p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Čmelák - </a:t>
            </a:r>
            <a:r>
              <a:rPr lang="cs-CZ" dirty="0" smtClean="0"/>
              <a:t>DOHDUHDAH.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7.2.2013]. Dostupný na WWW: </a:t>
            </a:r>
            <a:r>
              <a:rPr lang="cs-CZ" dirty="0" smtClean="0">
                <a:hlinkClick r:id="rId4"/>
              </a:rPr>
              <a:t>http://upload.wikimedia.org/wikipedia/commons/d/d5/Bumblebee-IMG_0330.JPG?uselang=cs</a:t>
            </a:r>
            <a:endParaRPr lang="cs-CZ" dirty="0" smtClean="0"/>
          </a:p>
          <a:p>
            <a:endParaRPr lang="cs-CZ" dirty="0" smtClean="0"/>
          </a:p>
          <a:p>
            <a:endParaRPr lang="cs-CZ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1828</TotalTime>
  <Words>551</Words>
  <Application>Microsoft Office PowerPoint</Application>
  <PresentationFormat>Vlastní</PresentationFormat>
  <Paragraphs>139</Paragraphs>
  <Slides>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Dělení číslem 3</vt:lpstr>
      <vt:lpstr>Dělení číslem 3</vt:lpstr>
      <vt:lpstr>Snímek 5</vt:lpstr>
      <vt:lpstr>       Přemýšlej</vt:lpstr>
      <vt:lpstr>Najdi a spočítej různé druhy květů.                     Kolik trojic každý druh může vytvořit?</vt:lpstr>
      <vt:lpstr>  Fotbalisté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Dělení číslem 3</dc:title>
  <dc:subject>Ma 2</dc:subject>
  <dc:creator>Mgr. Jana Kneřová</dc:creator>
  <cp:lastModifiedBy>Alena T.</cp:lastModifiedBy>
  <cp:revision>206</cp:revision>
  <cp:lastPrinted>1601-01-01T00:00:00Z</cp:lastPrinted>
  <dcterms:created xsi:type="dcterms:W3CDTF">2011-08-21T18:05:50Z</dcterms:created>
  <dcterms:modified xsi:type="dcterms:W3CDTF">2013-02-13T15:08:37Z</dcterms:modified>
</cp:coreProperties>
</file>