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9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6F3505"/>
    <a:srgbClr val="800000"/>
    <a:srgbClr val="FFDF79"/>
    <a:srgbClr val="00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kontrole žáci mohou nahlas počítat traktory (naskočí na jedno kliknutí postupně </a:t>
            </a:r>
            <a:r>
              <a:rPr lang="cs-CZ" dirty="0" smtClean="0"/>
              <a:t>všechny), </a:t>
            </a:r>
            <a:r>
              <a:rPr lang="cs-CZ" dirty="0" smtClean="0"/>
              <a:t>pak sčítat…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chemeClr val="accent6">
                <a:lumMod val="50000"/>
              </a:schemeClr>
            </a:gs>
            <a:gs pos="64000">
              <a:schemeClr val="accent6">
                <a:lumMod val="50000"/>
              </a:schemeClr>
            </a:gs>
            <a:gs pos="70000">
              <a:srgbClr val="A65528"/>
            </a:gs>
            <a:gs pos="100000">
              <a:srgbClr val="663012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660570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VY_32_INOVACE_14_MA_Dělení_číslem_ 4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 – Násobení a dělení čísly 0 – 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číslem 4.         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určování počtu prvků, dělení na čtveřice, procvičování.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 rot="20089177">
            <a:off x="1281838" y="1257912"/>
            <a:ext cx="6844534" cy="4170520"/>
          </a:xfrm>
          <a:prstGeom prst="rect">
            <a:avLst/>
          </a:prstGeom>
          <a:solidFill>
            <a:srgbClr val="663300"/>
          </a:solidFill>
          <a:ln w="31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768" y="467469"/>
            <a:ext cx="9432603" cy="556510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4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 descr="Harrachov_ski_jump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5003973"/>
            <a:ext cx="1667481" cy="205664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5" descr="C:\Documents and Settings\Alena T\Local Settings\Temporary Internet Files\Content.IE5\027WU3ZU\MC9003266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416576" y="5147989"/>
            <a:ext cx="2016224" cy="204915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5" descr="C:\Documents and Settings\Alena T\Local Settings\Temporary Internet Files\Content.IE5\I0BVL639\MC90043782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749653">
            <a:off x="7487374" y="322244"/>
            <a:ext cx="2435908" cy="24359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59792" y="1547590"/>
            <a:ext cx="9361040" cy="2153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DF79"/>
                </a:solidFill>
              </a:rPr>
              <a:t>Na lanovku na Čertovu horu v Harrachově </a:t>
            </a:r>
          </a:p>
          <a:p>
            <a:r>
              <a:rPr lang="cs-CZ" sz="2400" b="1" dirty="0" smtClean="0">
                <a:solidFill>
                  <a:srgbClr val="FFDF79"/>
                </a:solidFill>
              </a:rPr>
              <a:t>se vejdou vždy čtyři cestující na jednu sedačku.</a:t>
            </a:r>
          </a:p>
          <a:p>
            <a:r>
              <a:rPr lang="cs-CZ" sz="2400" b="1" dirty="0" smtClean="0">
                <a:solidFill>
                  <a:srgbClr val="FFDF79"/>
                </a:solidFill>
              </a:rPr>
              <a:t>Kolik sedaček obsadí čekající cestující, jestliže</a:t>
            </a:r>
          </a:p>
          <a:p>
            <a:r>
              <a:rPr lang="cs-CZ" sz="2400" b="1" dirty="0" smtClean="0">
                <a:solidFill>
                  <a:srgbClr val="FFDF79"/>
                </a:solidFill>
              </a:rPr>
              <a:t> jich je 32?</a:t>
            </a:r>
          </a:p>
          <a:p>
            <a:endParaRPr lang="cs-CZ" sz="2400" b="1" dirty="0" smtClean="0"/>
          </a:p>
          <a:p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1" y="4931965"/>
            <a:ext cx="9289032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DF79"/>
                </a:solidFill>
              </a:rPr>
              <a:t>Budeme postupně rozdělovat cestující na sedačky– vždy                          </a:t>
            </a:r>
          </a:p>
          <a:p>
            <a:r>
              <a:rPr lang="cs-CZ" sz="2400" b="1" dirty="0" smtClean="0">
                <a:solidFill>
                  <a:srgbClr val="FFDF79"/>
                </a:solidFill>
              </a:rPr>
              <a:t>po čtyřech, tedy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DĚLIT ČTYŘMI.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59792" y="5724053"/>
            <a:ext cx="4140877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/>
                </a:solidFill>
              </a:rPr>
              <a:t>Dělení můžeme zapsat: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36456" y="6228109"/>
            <a:ext cx="239039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Proč zrovna 8?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9792" y="6372125"/>
            <a:ext cx="905568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Můžeme si pomoct i násobením:  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 32 </a:t>
            </a: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sym typeface="Symbol"/>
              </a:rPr>
              <a:t>(a to je zároveň zkouška)</a:t>
            </a:r>
            <a:endParaRPr lang="cs-CZ" sz="20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60192" y="6948189"/>
            <a:ext cx="5394041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Cestující obsadí 8 sedaček lanovky.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40312" y="5652045"/>
            <a:ext cx="2146742" cy="60753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 : 4 = 8</a:t>
            </a:r>
            <a:endParaRPr lang="cs-CZ" sz="3600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</p:spPr>
        <p:txBody>
          <a:bodyPr>
            <a:noAutofit/>
          </a:bodyPr>
          <a:lstStyle/>
          <a:p>
            <a:pPr algn="l"/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Lanovka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4" name="Obrázek 93" descr="Harrachov_ski_jump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32600" y="179437"/>
            <a:ext cx="2251306" cy="277672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7" name="Obrázek 96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3635821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" name="Obrázek 102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27944" y="3059757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" name="Obrázek 103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08064" y="3635821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5" name="Obrázek 104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60192" y="3059757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6" name="Obrázek 105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8304" y="3707829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7" name="Obrázek 106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20432" y="3131765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8" name="Obrázek 107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28544" y="3851845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9" name="Obrázek 108" descr="lanovka-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52680" y="3275781"/>
            <a:ext cx="1470338" cy="978694"/>
          </a:xfrm>
          <a:prstGeom prst="rect">
            <a:avLst/>
          </a:prstGeom>
          <a:ln w="12700"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5" grpId="0"/>
      <p:bldP spid="36" grpId="0"/>
      <p:bldP spid="37" grpId="0"/>
      <p:bldP spid="38" grpId="0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4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</a:rPr>
              <a:t>          0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: 4 = 0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0  4 = 0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         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4 : </a:t>
            </a:r>
            <a:r>
              <a:rPr lang="cs-CZ" b="1" dirty="0" err="1" smtClean="0">
                <a:solidFill>
                  <a:srgbClr val="FFDF79"/>
                </a:solidFill>
                <a:sym typeface="Symbol"/>
              </a:rPr>
              <a:t>4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 = 1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1  4 = 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4</a:t>
            </a:r>
            <a:endParaRPr lang="cs-CZ" b="1" dirty="0" smtClean="0">
              <a:solidFill>
                <a:schemeClr val="bg1">
                  <a:lumMod val="85000"/>
                </a:schemeClr>
              </a:solidFill>
              <a:sym typeface="Symbol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  8 : 4 = 2       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protože 2  4 = 8</a:t>
            </a:r>
          </a:p>
          <a:p>
            <a:pPr>
              <a:buNone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sym typeface="Symbol"/>
              </a:rPr>
              <a:t>        </a:t>
            </a:r>
            <a:r>
              <a:rPr lang="cs-CZ" b="1" dirty="0" smtClean="0">
                <a:solidFill>
                  <a:srgbClr val="FFDF79"/>
                </a:solidFill>
                <a:sym typeface="Symbol"/>
              </a:rPr>
              <a:t>12 : 4 = 3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16 : 4 = 4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20 : 4 = 5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24 : 4 = 6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28 : 4 = 7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32 : 4 = 8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36 : 4 = 9</a:t>
            </a:r>
          </a:p>
          <a:p>
            <a:pPr>
              <a:buNone/>
            </a:pPr>
            <a:r>
              <a:rPr lang="cs-CZ" b="1" dirty="0" smtClean="0">
                <a:solidFill>
                  <a:srgbClr val="FFDF79"/>
                </a:solidFill>
                <a:sym typeface="Symbol"/>
              </a:rPr>
              <a:t>        40 : 4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04208" y="1691605"/>
            <a:ext cx="5853909" cy="5355997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FFC000"/>
                </a:solidFill>
              </a:rPr>
              <a:t>40 </a:t>
            </a:r>
            <a:r>
              <a:rPr lang="cs-CZ" sz="8000" b="1" dirty="0" smtClean="0">
                <a:solidFill>
                  <a:srgbClr val="FFC000"/>
                </a:solidFill>
                <a:sym typeface="Symbol"/>
              </a:rPr>
              <a:t>: 4 = 10</a:t>
            </a:r>
            <a:endParaRPr lang="cs-CZ" sz="80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</a:t>
            </a:r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824288" y="3779837"/>
            <a:ext cx="72008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264448" y="3851845"/>
            <a:ext cx="108012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508029"/>
            <a:ext cx="936104" cy="10801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91778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doplňujte sami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</a:rPr>
                        <a:t>20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</a:rPr>
                        <a:t>32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36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</a:rPr>
                        <a:t>8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 4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24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</a:rPr>
                        <a:t>40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   0 :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</a:rPr>
                        <a:t>16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12 </a:t>
                      </a:r>
                      <a:r>
                        <a:rPr lang="cs-CZ" sz="3600" b="1" dirty="0" smtClean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4 =</a:t>
                      </a:r>
                      <a:endParaRPr lang="cs-CZ" sz="3600" b="1" dirty="0" smtClean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rgbClr val="FFC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8144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84128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0152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Přemýšlej</a:t>
            </a: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47589"/>
            <a:ext cx="9793088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Janička s Alenkou hledaly čtyřlístky.                          Kolik jich našly, jestliže počet jednotlivých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lístků byl 16?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16 : 4 = 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5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Janička s Alenkou našly 4 čtyřlístky.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sz="2400" b="1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9792" y="6660157"/>
            <a:ext cx="5897768" cy="77931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Říká se, že nalezený čtyřlístek člověku </a:t>
            </a:r>
          </a:p>
          <a:p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 přinese. Víte, co?</a:t>
            </a:r>
          </a:p>
        </p:txBody>
      </p:sp>
      <p:pic>
        <p:nvPicPr>
          <p:cNvPr id="2054" name="Picture 6" descr="C:\Documents and Settings\Alena T\Local Settings\Temporary Internet Files\Content.IE5\7NYZ7OHH\MP9004231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24" y="323453"/>
            <a:ext cx="1975719" cy="2304256"/>
          </a:xfrm>
          <a:prstGeom prst="rect">
            <a:avLst/>
          </a:prstGeom>
          <a:ln w="19050"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9" name="Picture 11" descr="C:\Documents and Settings\Alena T\Local Settings\Temporary Internet Files\Content.IE5\HDCMJNQ0\MC9001497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793" y="179437"/>
            <a:ext cx="1224136" cy="142034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 descr="C:\Documents and Settings\Alena T\Local Settings\Temporary Internet Files\Content.IE5\LV7IRU1Y\MC9004078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8624" y="683493"/>
            <a:ext cx="1841500" cy="1466850"/>
          </a:xfrm>
          <a:prstGeom prst="rect">
            <a:avLst/>
          </a:prstGeom>
          <a:noFill/>
        </p:spPr>
      </p:pic>
      <p:pic>
        <p:nvPicPr>
          <p:cNvPr id="2052" name="Picture 4" descr="C:\Documents and Settings\Alena T\Local Settings\Temporary Internet Files\Content.IE5\HDCMJNQ0\MC9003618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64248" y="2915741"/>
            <a:ext cx="1455362" cy="1330217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6192440" y="3635821"/>
            <a:ext cx="3187091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 čtyřlístek = 4 lístky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5003973"/>
            <a:ext cx="2289409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malá zkouška: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53" name="Picture 5" descr="C:\Documents and Settings\Alena T\Local Settings\Temporary Internet Files\Content.IE5\I0BVL639\MC90043782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00152" y="4859957"/>
            <a:ext cx="1518722" cy="15187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" name="Picture 5" descr="C:\Documents and Settings\Alena T\Local Settings\Temporary Internet Files\Content.IE5\I0BVL639\MC90043782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68304" y="4787949"/>
            <a:ext cx="1518722" cy="15187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Picture 5" descr="C:\Documents and Settings\Alena T\Local Settings\Temporary Internet Files\Content.IE5\I0BVL639\MC90043782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64448" y="4355901"/>
            <a:ext cx="1518722" cy="15187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5" descr="C:\Documents and Settings\Alena T\Local Settings\Temporary Internet Files\Content.IE5\I0BVL639\MC90043782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04608" y="4283893"/>
            <a:ext cx="1518722" cy="15187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2" name="TextovéPole 31"/>
          <p:cNvSpPr txBox="1"/>
          <p:nvPr/>
        </p:nvSpPr>
        <p:spPr>
          <a:xfrm>
            <a:off x="7776616" y="5868069"/>
            <a:ext cx="1467068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4 </a:t>
            </a:r>
            <a:r>
              <a:rPr lang="cs-CZ" sz="2400" b="1" dirty="0" smtClean="0">
                <a:solidFill>
                  <a:srgbClr val="002060"/>
                </a:solidFill>
                <a:sym typeface="Symbol"/>
              </a:rPr>
              <a:t> </a:t>
            </a:r>
            <a:r>
              <a:rPr lang="cs-CZ" sz="2400" b="1" dirty="0" err="1" smtClean="0">
                <a:solidFill>
                  <a:srgbClr val="002060"/>
                </a:solidFill>
                <a:sym typeface="Symbol"/>
              </a:rPr>
              <a:t>4</a:t>
            </a:r>
            <a:r>
              <a:rPr lang="cs-CZ" sz="2400" b="1" dirty="0" smtClean="0">
                <a:solidFill>
                  <a:srgbClr val="002060"/>
                </a:solidFill>
                <a:sym typeface="Symbol"/>
              </a:rPr>
              <a:t> = 16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08464" y="6660157"/>
            <a:ext cx="2643672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Arial Black" pitchFamily="34" charset="0"/>
              </a:rPr>
              <a:t>ŠTĚSTÍ</a:t>
            </a:r>
            <a:endParaRPr lang="cs-CZ" sz="48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0" grpId="0" animBg="1"/>
      <p:bldP spid="21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1" y="302737"/>
            <a:ext cx="9144794" cy="1259946"/>
          </a:xfrm>
        </p:spPr>
        <p:txBody>
          <a:bodyPr>
            <a:noAutofit/>
          </a:bodyPr>
          <a:lstStyle/>
          <a:p>
            <a:pPr algn="l"/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Traktory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9792" y="1547590"/>
            <a:ext cx="9361040" cy="1466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DF79"/>
                </a:solidFill>
              </a:rPr>
              <a:t>Po poli jezdily traktory. Kolik jich bylo, když měly                      celkem 24 kol?</a:t>
            </a:r>
          </a:p>
          <a:p>
            <a:endParaRPr lang="cs-CZ" sz="2400" b="1" dirty="0" smtClean="0"/>
          </a:p>
          <a:p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9792" y="2699717"/>
            <a:ext cx="2587568" cy="722057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: 4 =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792" y="3563813"/>
            <a:ext cx="4623382" cy="550279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Na poli bylo 6 traktorů.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9792" y="4283893"/>
            <a:ext cx="3174267" cy="3785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Malá kontrola (zkouška):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151880" y="6588149"/>
            <a:ext cx="561372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4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15976" y="6588149"/>
            <a:ext cx="1120820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+ 4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28144" y="6588149"/>
            <a:ext cx="1120820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+ 4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112320" y="6588149"/>
            <a:ext cx="1120820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+ 4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624488" y="6588149"/>
            <a:ext cx="1120820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+ 4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136656" y="6588149"/>
            <a:ext cx="1680268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  <a:latin typeface="Arial Black" pitchFamily="34" charset="0"/>
              </a:rPr>
              <a:t>+ 4 =</a:t>
            </a:r>
            <a:endParaRPr lang="cs-CZ" sz="4400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56536" y="3779837"/>
            <a:ext cx="2574744" cy="865173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6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  <a:sym typeface="Symbol"/>
              </a:rPr>
              <a:t> 4 = 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24</a:t>
            </a:r>
            <a:endParaRPr lang="cs-CZ" sz="54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4715941"/>
            <a:ext cx="1668845" cy="101922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 descr="C:\Documents and Settings\Alena T\Local Settings\Temporary Internet Files\Content.IE5\027WU3ZU\MC9003266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704608" y="467469"/>
            <a:ext cx="2016224" cy="2049158"/>
          </a:xfrm>
          <a:prstGeom prst="rect">
            <a:avLst/>
          </a:prstGeom>
          <a:noFill/>
        </p:spPr>
      </p:pic>
      <p:pic>
        <p:nvPicPr>
          <p:cNvPr id="45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43968" y="5436021"/>
            <a:ext cx="1708410" cy="1043391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6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84128" y="4715941"/>
            <a:ext cx="1656184" cy="101149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7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96296" y="5508029"/>
            <a:ext cx="1656184" cy="101149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8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456" y="4715941"/>
            <a:ext cx="1656184" cy="101149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9" name="Picture 4" descr="C:\Documents and Settings\Alena T\Local Settings\Temporary Internet Files\Content.IE5\LV7IRU1Y\MM90028885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0632" y="5508029"/>
            <a:ext cx="1656184" cy="101149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0" name="TextovéPole 49"/>
          <p:cNvSpPr txBox="1"/>
          <p:nvPr/>
        </p:nvSpPr>
        <p:spPr>
          <a:xfrm>
            <a:off x="6624488" y="2843733"/>
            <a:ext cx="3052439" cy="49308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traktor = 4 kola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672160" y="2195661"/>
            <a:ext cx="3759362" cy="493084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má traktor kol?</a:t>
            </a:r>
            <a:endParaRPr lang="cs-CZ" sz="28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 animBg="1"/>
      <p:bldP spid="21" grpId="0" animBg="1"/>
      <p:bldP spid="22" grpId="0"/>
      <p:bldP spid="24" grpId="0"/>
      <p:bldP spid="26" grpId="0"/>
      <p:bldP spid="37" grpId="0"/>
      <p:bldP spid="38" grpId="0"/>
      <p:bldP spid="39" grpId="0"/>
      <p:bldP spid="43" grpId="0"/>
      <p:bldP spid="44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2195661"/>
            <a:ext cx="9289032" cy="23042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dirty="0" smtClean="0"/>
          </a:p>
          <a:p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1993</TotalTime>
  <Words>438</Words>
  <Application>Microsoft Office PowerPoint</Application>
  <PresentationFormat>Vlastní</PresentationFormat>
  <Paragraphs>111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     Lanovka</vt:lpstr>
      <vt:lpstr>Dělení číslem 4</vt:lpstr>
      <vt:lpstr>Snímek 5</vt:lpstr>
      <vt:lpstr>       Přemýšlej</vt:lpstr>
      <vt:lpstr>Traktory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4</dc:title>
  <dc:subject>Ma 2</dc:subject>
  <dc:creator>Mgr. Jana Kneřová</dc:creator>
  <cp:lastModifiedBy>Alena T.</cp:lastModifiedBy>
  <cp:revision>232</cp:revision>
  <cp:lastPrinted>1601-01-01T00:00:00Z</cp:lastPrinted>
  <dcterms:created xsi:type="dcterms:W3CDTF">2011-08-21T18:05:50Z</dcterms:created>
  <dcterms:modified xsi:type="dcterms:W3CDTF">2013-02-13T16:50:45Z</dcterms:modified>
</cp:coreProperties>
</file>