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2" r:id="rId7"/>
    <p:sldId id="269" r:id="rId8"/>
    <p:sldId id="267" r:id="rId9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542A00"/>
    <a:srgbClr val="663300"/>
    <a:srgbClr val="006600"/>
    <a:srgbClr val="008000"/>
    <a:srgbClr val="6F3505"/>
    <a:srgbClr val="800000"/>
    <a:srgbClr val="FFDF7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Po kliknutí na kameru se otevře krátký film – 1</a:t>
            </a:r>
            <a:r>
              <a:rPr lang="cs-CZ" baseline="0" dirty="0" smtClean="0">
                <a:latin typeface="Times New Roman" pitchFamily="18" charset="0"/>
              </a:rPr>
              <a:t> minuta o ptáku kivi.</a:t>
            </a:r>
            <a:endParaRPr lang="cs-CZ" dirty="0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584D3-AF1C-4373-B0BF-F0925ED5101B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7A696-70C4-44FB-AECC-44FCBB4D9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286D7-D3B0-43B3-918D-E7EDC285F613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F7820-C024-4D2F-B91C-5007C80CBA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B8193-AE07-4EF4-8788-1FAB48AD9C98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3FEDC-5CC6-4F5F-BD98-D7A89D6F4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92190-300F-4B39-9E51-AD94F8181286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4B47C-E3B7-4951-A78A-EC0540D54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BE962-8E40-4323-A2B0-D6F71217BE83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0678-7B4F-434B-8577-4E2B66F39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F0074-5D79-4AA6-AFA1-B10D1E46755C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CF6BD-35A5-4401-8C37-76F028754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F5CE9-D218-4B53-A721-FA22301F981E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2C8F9-2599-48DF-A997-ADB917146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76841-E519-4703-AF7B-3C5E305B579F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6C2FF-E8D6-4F20-96F8-1C5B9591B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 rtlCol="0">
            <a:normAutofit/>
          </a:bodyPr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40612-57C1-49C6-93B1-6D2E138CF0A8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1DC37-E296-473D-8003-C96430A6E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8784B-B7B9-41D5-9AC9-2859E8CB160E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9B918-7EBA-4E97-A6DA-CFAF58107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A1746-4DEB-4803-A7D4-DFED870DAE19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A3B29-A9BC-41A7-A291-FFAA82674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1000">
              <a:srgbClr val="006600"/>
            </a:gs>
            <a:gs pos="58000">
              <a:srgbClr val="008000"/>
            </a:gs>
            <a:gs pos="100000">
              <a:srgbClr val="156B13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90741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50" tIns="50377" rIns="100750" bIns="5037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50" tIns="50377" rIns="100750" bIns="5037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 smtClean="0">
                <a:solidFill>
                  <a:schemeClr val="tx1">
                    <a:tint val="75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4DEA5DE8-AF98-4680-8172-D674CCDD68FC}" type="datetimeFigureOut">
              <a:rPr lang="cs-CZ"/>
              <a:pPr>
                <a:defRPr/>
              </a:pPr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>
                <a:solidFill>
                  <a:schemeClr val="tx1">
                    <a:tint val="75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 smtClean="0">
                <a:solidFill>
                  <a:schemeClr val="tx1">
                    <a:tint val="75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D15FCC1C-3982-4218-8026-EB44F1411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2" r:id="rId2"/>
    <p:sldLayoutId id="2147483801" r:id="rId3"/>
    <p:sldLayoutId id="2147483800" r:id="rId4"/>
    <p:sldLayoutId id="2147483799" r:id="rId5"/>
    <p:sldLayoutId id="2147483798" r:id="rId6"/>
    <p:sldLayoutId id="2147483797" r:id="rId7"/>
    <p:sldLayoutId id="2147483796" r:id="rId8"/>
    <p:sldLayoutId id="2147483795" r:id="rId9"/>
    <p:sldLayoutId id="2147483794" r:id="rId10"/>
    <p:sldLayoutId id="2147483793" r:id="rId11"/>
  </p:sldLayoutIdLst>
  <p:txStyles>
    <p:titleStyle>
      <a:lvl1pPr algn="ctr" defTabSz="1006475" rtl="0" fontAlgn="base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2pPr>
      <a:lvl3pPr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3pPr>
      <a:lvl4pPr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4pPr>
      <a:lvl5pPr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5pPr>
      <a:lvl6pPr marL="4572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6pPr>
      <a:lvl7pPr marL="9144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7pPr>
      <a:lvl8pPr marL="13716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8pPr>
      <a:lvl9pPr marL="18288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9pPr>
    </p:titleStyle>
    <p:bodyStyle>
      <a:lvl1pPr marL="376238" indent="-376238" algn="l" defTabSz="1006475" rtl="0" fontAlgn="base">
        <a:spcBef>
          <a:spcPct val="20000"/>
        </a:spcBef>
        <a:spcAft>
          <a:spcPct val="0"/>
        </a:spcAft>
        <a:buFont typeface="Arial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7563" indent="-314325" algn="l" defTabSz="1006475" rtl="0" fontAlgn="base">
        <a:spcBef>
          <a:spcPct val="20000"/>
        </a:spcBef>
        <a:spcAft>
          <a:spcPct val="0"/>
        </a:spcAft>
        <a:buFont typeface="Arial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250825" algn="l" defTabSz="1006475" rtl="0" fontAlgn="base">
        <a:spcBef>
          <a:spcPct val="20000"/>
        </a:spcBef>
        <a:spcAft>
          <a:spcPct val="0"/>
        </a:spcAft>
        <a:buFont typeface="Arial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2125" indent="-250825" algn="l" defTabSz="1006475" rtl="0" fontAlgn="base">
        <a:spcBef>
          <a:spcPct val="20000"/>
        </a:spcBef>
        <a:spcAft>
          <a:spcPct val="0"/>
        </a:spcAft>
        <a:buFont typeface="Arial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5363" indent="-250825" algn="l" defTabSz="1006475" rtl="0" fontAlgn="base">
        <a:spcBef>
          <a:spcPct val="20000"/>
        </a:spcBef>
        <a:spcAft>
          <a:spcPct val="0"/>
        </a:spcAft>
        <a:buFont typeface="Arial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0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8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tube.com/watch?v=52uPvF1D7Lc" TargetMode="Externa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2uPvF1D7Lc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588" y="971550"/>
            <a:ext cx="5751512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792163" y="2771775"/>
          <a:ext cx="8712200" cy="4660780"/>
        </p:xfrm>
        <a:graphic>
          <a:graphicData uri="http://schemas.openxmlformats.org/drawingml/2006/table">
            <a:tbl>
              <a:tblPr/>
              <a:tblGrid>
                <a:gridCol w="4259262"/>
                <a:gridCol w="4452938"/>
              </a:tblGrid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Mgr. Jana Kneřová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VY_32_INOVACE_16_MA_Dělení_číslem_ 5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34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– Násobení a dělení čísly 0 – 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Procvičení a rozšíření dělení číslem 5.          Slovní úlohy, určování počtu prvků, dělení na pětice.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Mezipředmětové vztahy.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1" name="AutoShape 7"/>
          <p:cNvSpPr>
            <a:spLocks noChangeArrowheads="1"/>
          </p:cNvSpPr>
          <p:nvPr/>
        </p:nvSpPr>
        <p:spPr bwMode="auto">
          <a:xfrm rot="15050656">
            <a:off x="952886" y="8161"/>
            <a:ext cx="6880859" cy="6963505"/>
          </a:xfrm>
          <a:prstGeom prst="pentagon">
            <a:avLst/>
          </a:prstGeom>
          <a:solidFill>
            <a:srgbClr val="66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4463" y="466725"/>
            <a:ext cx="9431337" cy="5565775"/>
          </a:xfrm>
        </p:spPr>
        <p:txBody>
          <a:bodyPr>
            <a:normAutofit/>
          </a:bodyPr>
          <a:lstStyle/>
          <a:p>
            <a:pPr algn="ctr">
              <a:buFont typeface="Arial" charset="0"/>
              <a:buNone/>
            </a:pPr>
            <a:endParaRPr lang="cs-CZ" dirty="0" smtClean="0"/>
          </a:p>
          <a:p>
            <a:pPr algn="ctr">
              <a:buFont typeface="Arial" charset="0"/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Dělení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 algn="ctr">
              <a:buFont typeface="Arial" charset="0"/>
              <a:buNone/>
            </a:pP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číslem 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5</a:t>
            </a:r>
          </a:p>
          <a:p>
            <a:pPr algn="ctr">
              <a:buFont typeface="Arial" charset="0"/>
              <a:buNone/>
            </a:pPr>
            <a:endParaRPr lang="cs-CZ" sz="4000" b="1" dirty="0" smtClean="0">
              <a:solidFill>
                <a:srgbClr val="98480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buFont typeface="Arial" charset="0"/>
              <a:buNone/>
            </a:pPr>
            <a:endParaRPr lang="cs-CZ" sz="4000" b="1" dirty="0" smtClean="0">
              <a:solidFill>
                <a:srgbClr val="98480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buFont typeface="Arial" charset="0"/>
              <a:buNone/>
            </a:pPr>
            <a:endParaRPr lang="cs-CZ" sz="4000" b="1" dirty="0" smtClean="0">
              <a:solidFill>
                <a:srgbClr val="98480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buFont typeface="Arial" charset="0"/>
              <a:buNone/>
            </a:pPr>
            <a:endParaRPr lang="cs-CZ" sz="4000" b="1" dirty="0" smtClean="0">
              <a:solidFill>
                <a:srgbClr val="98480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4" name="Picture 23" descr="MP9003875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36656" y="539477"/>
            <a:ext cx="1685156" cy="2362389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6" name="Skupina 5"/>
          <p:cNvGrpSpPr/>
          <p:nvPr/>
        </p:nvGrpSpPr>
        <p:grpSpPr>
          <a:xfrm>
            <a:off x="431800" y="4715941"/>
            <a:ext cx="2952328" cy="2595736"/>
            <a:chOff x="935856" y="5219997"/>
            <a:chExt cx="1803648" cy="165963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7" name="Picture 9" descr="C:\Documents and Settings\Alena T\Local Settings\Temporary Internet Files\Content.IE5\7NYZ7OHH\MC90023068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583928" y="5219997"/>
              <a:ext cx="814350" cy="870662"/>
            </a:xfrm>
            <a:prstGeom prst="rect">
              <a:avLst/>
            </a:prstGeom>
            <a:noFill/>
          </p:spPr>
        </p:pic>
        <p:pic>
          <p:nvPicPr>
            <p:cNvPr id="8" name="Picture 11" descr="C:\Documents and Settings\Alena T\Local Settings\Temporary Internet Files\Content.IE5\IBIYOWO6\MC900441736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51880" y="5508029"/>
              <a:ext cx="867544" cy="867544"/>
            </a:xfrm>
            <a:prstGeom prst="rect">
              <a:avLst/>
            </a:prstGeom>
            <a:noFill/>
          </p:spPr>
        </p:pic>
        <p:pic>
          <p:nvPicPr>
            <p:cNvPr id="9" name="Picture 12" descr="C:\Documents and Settings\Alena T\Local Settings\Temporary Internet Files\Content.IE5\LV7IRU1Y\MC900437098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943968" y="5652045"/>
              <a:ext cx="795536" cy="795536"/>
            </a:xfrm>
            <a:prstGeom prst="rect">
              <a:avLst/>
            </a:prstGeom>
            <a:noFill/>
          </p:spPr>
        </p:pic>
        <p:pic>
          <p:nvPicPr>
            <p:cNvPr id="10" name="Picture 13" descr="C:\Documents and Settings\Alena T\Local Settings\Temporary Internet Files\Content.IE5\027WU3ZU\MC900437099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935856" y="5652045"/>
              <a:ext cx="1083568" cy="1083568"/>
            </a:xfrm>
            <a:prstGeom prst="rect">
              <a:avLst/>
            </a:prstGeom>
            <a:noFill/>
          </p:spPr>
        </p:pic>
        <p:pic>
          <p:nvPicPr>
            <p:cNvPr id="11" name="Picture 14" descr="C:\Documents and Settings\Alena T\Local Settings\Temporary Internet Files\Content.IE5\HDCMJNQ0\MC900437097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511920" y="5868069"/>
              <a:ext cx="1011560" cy="1011560"/>
            </a:xfrm>
            <a:prstGeom prst="rect">
              <a:avLst/>
            </a:prstGeom>
            <a:noFill/>
          </p:spPr>
        </p:pic>
      </p:grpSp>
      <p:pic>
        <p:nvPicPr>
          <p:cNvPr id="12" name="Picture 16" descr="C:\Documents and Settings\Alena T\Local Settings\Temporary Internet Files\Content.IE5\027WU3ZU\MC90024610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6696496" y="4859957"/>
            <a:ext cx="2873978" cy="216105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60363" y="1547813"/>
            <a:ext cx="9359900" cy="1809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 dirty="0">
                <a:solidFill>
                  <a:schemeClr val="bg1">
                    <a:lumMod val="85000"/>
                  </a:schemeClr>
                </a:solidFill>
              </a:rPr>
              <a:t>Petra dostala 30 balónků. Rozhodla se,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 dirty="0">
                <a:solidFill>
                  <a:schemeClr val="bg1">
                    <a:lumMod val="85000"/>
                  </a:schemeClr>
                </a:solidFill>
              </a:rPr>
              <a:t>že každé své kamarádce dá 5 balónků.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 dirty="0">
                <a:solidFill>
                  <a:schemeClr val="bg1">
                    <a:lumMod val="85000"/>
                  </a:schemeClr>
                </a:solidFill>
              </a:rPr>
              <a:t>Kolik má Petra kamarádek?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 sz="2400" b="1" dirty="0"/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431800" y="4932363"/>
            <a:ext cx="9288463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>
                <a:solidFill>
                  <a:srgbClr val="FFDF79"/>
                </a:solidFill>
              </a:rPr>
              <a:t>Budeme postupně rozdělovat balónky kamarádkám – vždy                          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>
                <a:solidFill>
                  <a:srgbClr val="FFDF79"/>
                </a:solidFill>
              </a:rPr>
              <a:t>po pěti, tedy </a:t>
            </a:r>
            <a:r>
              <a:rPr lang="cs-CZ" sz="2400" b="1">
                <a:solidFill>
                  <a:srgbClr val="FFC000"/>
                </a:solidFill>
                <a:latin typeface="Arial Black" pitchFamily="34" charset="0"/>
              </a:rPr>
              <a:t>DĚLIT </a:t>
            </a:r>
            <a:r>
              <a:rPr lang="cs-CZ" sz="2400" b="1">
                <a:solidFill>
                  <a:srgbClr val="FFC000"/>
                </a:solidFill>
              </a:rPr>
              <a:t>PĚTI</a:t>
            </a:r>
            <a:r>
              <a:rPr lang="cs-CZ" sz="2400" b="1">
                <a:solidFill>
                  <a:srgbClr val="FFC000"/>
                </a:solidFill>
                <a:latin typeface="Arial Black" pitchFamily="34" charset="0"/>
              </a:rPr>
              <a:t>.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60363" y="5724525"/>
            <a:ext cx="4140200" cy="4921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chemeClr val="bg2"/>
                </a:solidFill>
                <a:cs typeface="+mn-cs"/>
              </a:rPr>
              <a:t>Dělení můžeme zapsat: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cs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35713" y="6227763"/>
            <a:ext cx="2368550" cy="431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>
                <a:solidFill>
                  <a:srgbClr val="FCD5B5"/>
                </a:solidFill>
              </a:rPr>
              <a:t>Proč zrovna 6?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360363" y="6372225"/>
            <a:ext cx="8970726" cy="49308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>
                <a:solidFill>
                  <a:srgbClr val="FCD5B5"/>
                </a:solidFill>
              </a:rPr>
              <a:t>Můžeme si pomoct i násobením:   </a:t>
            </a:r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6</a:t>
            </a:r>
            <a:r>
              <a:rPr lang="cs-CZ" sz="28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Symbol" pitchFamily="18" charset="2"/>
              </a:rPr>
              <a:t> </a:t>
            </a:r>
            <a:r>
              <a:rPr lang="cs-CZ" sz="2800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Symbol" pitchFamily="18" charset="2"/>
              </a:rPr>
              <a:t>5 = 30 </a:t>
            </a:r>
            <a:r>
              <a:rPr lang="cs-CZ" sz="2000" b="1" dirty="0">
                <a:solidFill>
                  <a:srgbClr val="FCD5B5"/>
                </a:solidFill>
                <a:sym typeface="Symbol" pitchFamily="18" charset="2"/>
              </a:rPr>
              <a:t>(a to je zároveň zkouška)</a:t>
            </a:r>
            <a:endParaRPr lang="cs-CZ" sz="2000" b="1" dirty="0">
              <a:solidFill>
                <a:srgbClr val="FCD5B5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111750" y="7118350"/>
            <a:ext cx="3500438" cy="4413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>
                <a:solidFill>
                  <a:srgbClr val="6F350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Petra má 6 kamarádek.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040313" y="5651500"/>
            <a:ext cx="2136775" cy="61277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600" b="1">
                <a:solidFill>
                  <a:srgbClr val="6F350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30 : 5 = 6</a:t>
            </a:r>
            <a:endParaRPr lang="cs-CZ" sz="3600">
              <a:solidFill>
                <a:srgbClr val="6F3505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</p:spPr>
        <p:txBody>
          <a:bodyPr>
            <a:noAutofit/>
          </a:bodyPr>
          <a:lstStyle/>
          <a:p>
            <a:pPr algn="l"/>
            <a:r>
              <a:rPr lang="cs-CZ" sz="8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8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Balónky</a:t>
            </a:r>
          </a:p>
        </p:txBody>
      </p:sp>
      <p:pic>
        <p:nvPicPr>
          <p:cNvPr id="17427" name="Picture 19" descr="MP9003875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1800" y="2700338"/>
            <a:ext cx="1181100" cy="165576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28" name="Picture 20" descr="MP90043111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5713" y="323850"/>
            <a:ext cx="3530600" cy="35306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29" name="Picture 21" descr="MP9003875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200" y="3059113"/>
            <a:ext cx="1181100" cy="165576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30" name="Picture 22" descr="MP9003875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24188" y="2700338"/>
            <a:ext cx="1181100" cy="165576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31" name="Picture 23" descr="MP9003875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19588" y="3059113"/>
            <a:ext cx="1181100" cy="165576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32" name="Picture 24" descr="MP9003875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6575" y="2700338"/>
            <a:ext cx="1181100" cy="165576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33" name="Picture 25" descr="MP9003875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1975" y="3059113"/>
            <a:ext cx="1181100" cy="165576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7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5" grpId="0"/>
      <p:bldP spid="36" grpId="0"/>
      <p:bldP spid="37" grpId="0"/>
      <p:bldP spid="38" grpId="0"/>
      <p:bldP spid="39" grpId="0" animBg="1"/>
      <p:bldP spid="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42A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Dělení číslem </a:t>
            </a:r>
            <a:r>
              <a:rPr lang="cs-CZ" sz="8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5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6263" y="1547813"/>
            <a:ext cx="6264275" cy="58959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</a:rPr>
              <a:t>          0 </a:t>
            </a: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: 5 = 0        </a:t>
            </a:r>
            <a:r>
              <a:rPr lang="cs-CZ" b="1" smtClean="0">
                <a:solidFill>
                  <a:srgbClr val="D9D9D9"/>
                </a:solidFill>
                <a:sym typeface="Symbol" pitchFamily="18" charset="2"/>
              </a:rPr>
              <a:t>protože 0  5 = 0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D9D9D9"/>
                </a:solidFill>
                <a:sym typeface="Symbol" pitchFamily="18" charset="2"/>
              </a:rPr>
              <a:t>          </a:t>
            </a: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5 : 5 = 1        </a:t>
            </a:r>
            <a:r>
              <a:rPr lang="cs-CZ" b="1" smtClean="0">
                <a:solidFill>
                  <a:srgbClr val="D9D9D9"/>
                </a:solidFill>
                <a:sym typeface="Symbol" pitchFamily="18" charset="2"/>
              </a:rPr>
              <a:t>protože 1  5 = 5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        10 : 5 = 2        </a:t>
            </a:r>
            <a:r>
              <a:rPr lang="cs-CZ" b="1" smtClean="0">
                <a:solidFill>
                  <a:srgbClr val="D9D9D9"/>
                </a:solidFill>
                <a:sym typeface="Symbol" pitchFamily="18" charset="2"/>
              </a:rPr>
              <a:t>protože 2  5 = 10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D9D9D9"/>
                </a:solidFill>
                <a:sym typeface="Symbol" pitchFamily="18" charset="2"/>
              </a:rPr>
              <a:t>        </a:t>
            </a: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15 : 5 = 3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        20 : 5 = 4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        25 : 5 = 5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        30 : 5 = 6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        35 : 5 = 7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        40 : 5 = 8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        45 : 5 = 9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rgbClr val="FFDF79"/>
                </a:solidFill>
                <a:sym typeface="Symbol" pitchFamily="18" charset="2"/>
              </a:rPr>
              <a:t>        50 : 5 = 10</a:t>
            </a:r>
          </a:p>
          <a:p>
            <a:pPr>
              <a:lnSpc>
                <a:spcPct val="90000"/>
              </a:lnSpc>
            </a:pPr>
            <a:endParaRPr lang="cs-CZ" smtClean="0">
              <a:sym typeface="Symbol" pitchFamily="18" charset="2"/>
            </a:endParaRPr>
          </a:p>
          <a:p>
            <a:pPr>
              <a:lnSpc>
                <a:spcPct val="90000"/>
              </a:lnSpc>
            </a:pPr>
            <a:endParaRPr lang="cs-CZ" smtClean="0">
              <a:sym typeface="Symbol" pitchFamily="18" charset="2"/>
            </a:endParaRPr>
          </a:p>
          <a:p>
            <a:pPr>
              <a:lnSpc>
                <a:spcPct val="90000"/>
              </a:lnSpc>
            </a:pPr>
            <a:endParaRPr lang="cs-CZ" smtClean="0">
              <a:sym typeface="Symbol" pitchFamily="18" charset="2"/>
            </a:endParaRPr>
          </a:p>
          <a:p>
            <a:pPr>
              <a:lnSpc>
                <a:spcPct val="90000"/>
              </a:lnSpc>
            </a:pPr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03688" y="1692275"/>
            <a:ext cx="5854700" cy="53546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mtClean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/>
              <a:t> 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8000" b="1" smtClean="0">
                <a:solidFill>
                  <a:srgbClr val="FFC000"/>
                </a:solidFill>
              </a:rPr>
              <a:t>30 </a:t>
            </a:r>
            <a:r>
              <a:rPr lang="cs-CZ" sz="8000" b="1" smtClean="0">
                <a:solidFill>
                  <a:srgbClr val="FFC000"/>
                </a:solidFill>
                <a:sym typeface="Symbol" pitchFamily="18" charset="2"/>
              </a:rPr>
              <a:t>: 5 = 6</a:t>
            </a:r>
            <a:endParaRPr lang="cs-CZ" sz="8000" b="1" smtClean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4050" y="3203575"/>
            <a:ext cx="1903413" cy="6080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dělenec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832475" y="6588125"/>
            <a:ext cx="3057525" cy="6080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podíl</a:t>
            </a:r>
            <a:r>
              <a:rPr lang="cs-CZ" sz="3600" b="1" dirty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 </a:t>
            </a:r>
            <a:r>
              <a:rPr lang="cs-CZ" sz="3600" b="1" dirty="0">
                <a:cs typeface="+mn-cs"/>
              </a:rPr>
              <a:t>(dělení)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824413" y="3779838"/>
            <a:ext cx="720725" cy="7207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264275" y="3851275"/>
            <a:ext cx="1079500" cy="7207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696075" y="5508625"/>
            <a:ext cx="936625" cy="10795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6075" y="2627313"/>
            <a:ext cx="2917825" cy="4365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Dál doplňujte sami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11975" y="3203575"/>
            <a:ext cx="1519238" cy="6080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dělitel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502" name="Group 46"/>
          <p:cNvGraphicFramePr>
            <a:graphicFrameLocks noGrp="1"/>
          </p:cNvGraphicFramePr>
          <p:nvPr/>
        </p:nvGraphicFramePr>
        <p:xfrm>
          <a:off x="287338" y="250825"/>
          <a:ext cx="9505950" cy="7040880"/>
        </p:xfrm>
        <a:graphic>
          <a:graphicData uri="http://schemas.openxmlformats.org/drawingml/2006/table">
            <a:tbl>
              <a:tblPr/>
              <a:tblGrid>
                <a:gridCol w="2376487"/>
                <a:gridCol w="2376488"/>
                <a:gridCol w="2376487"/>
                <a:gridCol w="2376488"/>
              </a:tblGrid>
              <a:tr h="1081088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CD5B5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Vypočítej</a:t>
                      </a:r>
                      <a:r>
                        <a:rPr kumimoji="0" lang="cs-CZ" sz="6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81088"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20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45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</a:tr>
              <a:tr h="1081088"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35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 10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</a:tr>
              <a:tr h="1081088"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5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  25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</a:tr>
              <a:tr h="1081088"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40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   50 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</a:tr>
              <a:tr h="1081088"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15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</a:rPr>
                        <a:t>    30 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alibri" pitchFamily="34" charset="0"/>
                          <a:cs typeface="Arial" charset="0"/>
                          <a:sym typeface="Symbol" pitchFamily="18" charset="2"/>
                        </a:rPr>
                        <a:t>: 5 =</a:t>
                      </a: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ctr" defTabSz="1006475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5400" b="1" i="0" u="none" strike="noStrike" cap="none" normalizeH="0" baseline="0" smtClean="0">
                        <a:ln>
                          <a:noFill/>
                        </a:ln>
                        <a:solidFill>
                          <a:srgbClr val="77933C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A889D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7425" y="1547813"/>
            <a:ext cx="531813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27425" y="2700338"/>
            <a:ext cx="531813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27425" y="3851275"/>
            <a:ext cx="531813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27425" y="5075238"/>
            <a:ext cx="531813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27425" y="6227763"/>
            <a:ext cx="531813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135938" y="1474788"/>
            <a:ext cx="531812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135938" y="2700338"/>
            <a:ext cx="531812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135938" y="3851275"/>
            <a:ext cx="531812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5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920038" y="5075238"/>
            <a:ext cx="879475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10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135938" y="6227763"/>
            <a:ext cx="531812" cy="8572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5400" b="1">
                <a:solidFill>
                  <a:srgbClr val="002060"/>
                </a:solidFill>
                <a:latin typeface="Calibri" pitchFamily="34" charset="0"/>
              </a:rPr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Obdélník s odříznutým příčným rohem 57"/>
          <p:cNvSpPr/>
          <p:nvPr/>
        </p:nvSpPr>
        <p:spPr>
          <a:xfrm>
            <a:off x="2376016" y="5075981"/>
            <a:ext cx="2088232" cy="165618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s odříznutým příčným rohem 58"/>
          <p:cNvSpPr/>
          <p:nvPr/>
        </p:nvSpPr>
        <p:spPr>
          <a:xfrm>
            <a:off x="4608264" y="5003973"/>
            <a:ext cx="2088232" cy="165618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s odříznutým příčným rohem 59"/>
          <p:cNvSpPr/>
          <p:nvPr/>
        </p:nvSpPr>
        <p:spPr>
          <a:xfrm>
            <a:off x="6912520" y="4787949"/>
            <a:ext cx="2088232" cy="165618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s odříznutým příčným rohem 56"/>
          <p:cNvSpPr/>
          <p:nvPr/>
        </p:nvSpPr>
        <p:spPr>
          <a:xfrm>
            <a:off x="143768" y="5508029"/>
            <a:ext cx="2088232" cy="165618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defTabSz="1007525" fontAlgn="auto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Přemýšlej</a:t>
            </a:r>
            <a:endParaRPr lang="cs-CZ" sz="7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800" y="1547813"/>
            <a:ext cx="9361488" cy="6227762"/>
          </a:xfrm>
        </p:spPr>
        <p:txBody>
          <a:bodyPr rtlCol="0">
            <a:normAutofit/>
          </a:bodyPr>
          <a:lstStyle/>
          <a:p>
            <a:pPr marL="377822" indent="-377822"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má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autíček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Všechny je uklízí do stolku se zásuvkami. </a:t>
            </a:r>
          </a:p>
          <a:p>
            <a:pPr marL="377822" indent="-377822"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každé zásuvky se mu vejde právě 5 autíček.</a:t>
            </a:r>
          </a:p>
          <a:p>
            <a:pPr marL="377822" indent="-377822"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kolika zásuvkách všechna autíčka má?</a:t>
            </a:r>
          </a:p>
          <a:p>
            <a:pPr marL="377822" indent="-377822"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20 : 5 = 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5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 marL="377822" indent="-377822"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Petr má svá autíčka ve čtyřech zásuvkách.</a:t>
            </a:r>
          </a:p>
          <a:p>
            <a:pPr marL="377822" indent="-377822"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</a:t>
            </a:r>
            <a:endParaRPr lang="cs-CZ" sz="2400" b="1" dirty="0" smtClean="0"/>
          </a:p>
          <a:p>
            <a:pPr marL="377822" indent="-377822"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</a:t>
            </a:r>
          </a:p>
          <a:p>
            <a:pPr marL="377822" indent="-377822"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68304" y="3059757"/>
            <a:ext cx="3307316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002060"/>
                </a:solidFill>
                <a:cs typeface="+mn-cs"/>
              </a:rPr>
              <a:t>1 </a:t>
            </a:r>
            <a:r>
              <a:rPr lang="cs-CZ" sz="2400" b="1" dirty="0" smtClean="0">
                <a:solidFill>
                  <a:srgbClr val="002060"/>
                </a:solidFill>
                <a:cs typeface="+mn-cs"/>
              </a:rPr>
              <a:t>zásuvka </a:t>
            </a:r>
            <a:r>
              <a:rPr lang="cs-CZ" sz="2400" b="1" dirty="0">
                <a:solidFill>
                  <a:srgbClr val="002060"/>
                </a:solidFill>
                <a:cs typeface="+mn-cs"/>
              </a:rPr>
              <a:t>= </a:t>
            </a:r>
            <a:r>
              <a:rPr lang="cs-CZ" sz="2400" b="1" dirty="0" smtClean="0">
                <a:solidFill>
                  <a:srgbClr val="002060"/>
                </a:solidFill>
                <a:cs typeface="+mn-cs"/>
              </a:rPr>
              <a:t>5 autíček</a:t>
            </a:r>
            <a:endParaRPr lang="cs-CZ" sz="2400" b="1" dirty="0">
              <a:solidFill>
                <a:srgbClr val="002060"/>
              </a:solidFill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4499917"/>
            <a:ext cx="2290762" cy="436563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002060"/>
                </a:solidFill>
                <a:cs typeface="+mn-cs"/>
              </a:rPr>
              <a:t>malá zkouška: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184328" y="6804173"/>
            <a:ext cx="1893467" cy="55027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chemeClr val="bg1">
                    <a:lumMod val="85000"/>
                  </a:schemeClr>
                </a:solidFill>
                <a:cs typeface="+mn-cs"/>
              </a:rPr>
              <a:t>4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cs typeface="+mn-cs"/>
              </a:rPr>
              <a:t> </a:t>
            </a:r>
            <a:r>
              <a:rPr lang="cs-CZ" sz="3200" b="1" dirty="0">
                <a:solidFill>
                  <a:schemeClr val="bg1">
                    <a:lumMod val="85000"/>
                  </a:schemeClr>
                </a:solidFill>
                <a:cs typeface="+mn-cs"/>
                <a:sym typeface="Symbol"/>
              </a:rPr>
              <a:t> 5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cs typeface="+mn-cs"/>
                <a:sym typeface="Symbol"/>
              </a:rPr>
              <a:t> </a:t>
            </a:r>
            <a:r>
              <a:rPr lang="cs-CZ" sz="3200" b="1" dirty="0">
                <a:solidFill>
                  <a:schemeClr val="bg1">
                    <a:lumMod val="85000"/>
                  </a:schemeClr>
                </a:solidFill>
                <a:cs typeface="+mn-cs"/>
                <a:sym typeface="Symbol"/>
              </a:rPr>
              <a:t>= 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cs typeface="+mn-cs"/>
                <a:sym typeface="Symbol"/>
              </a:rPr>
              <a:t>20</a:t>
            </a:r>
            <a:endParaRPr lang="cs-CZ" sz="3200" b="1" dirty="0">
              <a:solidFill>
                <a:schemeClr val="bg1">
                  <a:lumMod val="85000"/>
                </a:schemeClr>
              </a:solidFill>
              <a:cs typeface="+mn-cs"/>
            </a:endParaRPr>
          </a:p>
        </p:txBody>
      </p:sp>
      <p:pic>
        <p:nvPicPr>
          <p:cNvPr id="1032" name="Picture 8" descr="C:\Documents and Settings\Alena T\Local Settings\Temporary Internet Files\Content.IE5\027WU3ZU\MC9003262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56736" y="5679523"/>
            <a:ext cx="1057704" cy="1880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30" name="Skupina 29"/>
          <p:cNvGrpSpPr/>
          <p:nvPr/>
        </p:nvGrpSpPr>
        <p:grpSpPr>
          <a:xfrm>
            <a:off x="359792" y="5580037"/>
            <a:ext cx="1803648" cy="1659632"/>
            <a:chOff x="935856" y="5219997"/>
            <a:chExt cx="1803648" cy="1659632"/>
          </a:xfrm>
        </p:grpSpPr>
        <p:pic>
          <p:nvPicPr>
            <p:cNvPr id="1033" name="Picture 9" descr="C:\Documents and Settings\Alena T\Local Settings\Temporary Internet Files\Content.IE5\7NYZ7OHH\MC90023068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583928" y="5219997"/>
              <a:ext cx="814350" cy="870662"/>
            </a:xfrm>
            <a:prstGeom prst="rect">
              <a:avLst/>
            </a:prstGeom>
            <a:noFill/>
          </p:spPr>
        </p:pic>
        <p:pic>
          <p:nvPicPr>
            <p:cNvPr id="1035" name="Picture 11" descr="C:\Documents and Settings\Alena T\Local Settings\Temporary Internet Files\Content.IE5\IBIYOWO6\MC900441736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51880" y="5508029"/>
              <a:ext cx="867544" cy="867544"/>
            </a:xfrm>
            <a:prstGeom prst="rect">
              <a:avLst/>
            </a:prstGeom>
            <a:noFill/>
          </p:spPr>
        </p:pic>
        <p:pic>
          <p:nvPicPr>
            <p:cNvPr id="1036" name="Picture 12" descr="C:\Documents and Settings\Alena T\Local Settings\Temporary Internet Files\Content.IE5\LV7IRU1Y\MC900437098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943968" y="5652045"/>
              <a:ext cx="795536" cy="795536"/>
            </a:xfrm>
            <a:prstGeom prst="rect">
              <a:avLst/>
            </a:prstGeom>
            <a:noFill/>
          </p:spPr>
        </p:pic>
        <p:pic>
          <p:nvPicPr>
            <p:cNvPr id="1037" name="Picture 13" descr="C:\Documents and Settings\Alena T\Local Settings\Temporary Internet Files\Content.IE5\027WU3ZU\MC900437099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35856" y="5652045"/>
              <a:ext cx="1083568" cy="1083568"/>
            </a:xfrm>
            <a:prstGeom prst="rect">
              <a:avLst/>
            </a:prstGeom>
            <a:noFill/>
          </p:spPr>
        </p:pic>
        <p:pic>
          <p:nvPicPr>
            <p:cNvPr id="1038" name="Picture 14" descr="C:\Documents and Settings\Alena T\Local Settings\Temporary Internet Files\Content.IE5\HDCMJNQ0\MC900437097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511920" y="5868069"/>
              <a:ext cx="1011560" cy="1011560"/>
            </a:xfrm>
            <a:prstGeom prst="rect">
              <a:avLst/>
            </a:prstGeom>
            <a:noFill/>
          </p:spPr>
        </p:pic>
      </p:grpSp>
      <p:grpSp>
        <p:nvGrpSpPr>
          <p:cNvPr id="31" name="Skupina 30"/>
          <p:cNvGrpSpPr/>
          <p:nvPr/>
        </p:nvGrpSpPr>
        <p:grpSpPr>
          <a:xfrm>
            <a:off x="2592040" y="5147989"/>
            <a:ext cx="1803648" cy="1659632"/>
            <a:chOff x="935856" y="5219997"/>
            <a:chExt cx="1803648" cy="165963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34" name="Picture 9" descr="C:\Documents and Settings\Alena T\Local Settings\Temporary Internet Files\Content.IE5\7NYZ7OHH\MC90023068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583928" y="5219997"/>
              <a:ext cx="814350" cy="870662"/>
            </a:xfrm>
            <a:prstGeom prst="rect">
              <a:avLst/>
            </a:prstGeom>
            <a:noFill/>
          </p:spPr>
        </p:pic>
        <p:pic>
          <p:nvPicPr>
            <p:cNvPr id="35" name="Picture 11" descr="C:\Documents and Settings\Alena T\Local Settings\Temporary Internet Files\Content.IE5\IBIYOWO6\MC900441736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51880" y="5508029"/>
              <a:ext cx="867544" cy="867544"/>
            </a:xfrm>
            <a:prstGeom prst="rect">
              <a:avLst/>
            </a:prstGeom>
            <a:noFill/>
          </p:spPr>
        </p:pic>
        <p:pic>
          <p:nvPicPr>
            <p:cNvPr id="36" name="Picture 12" descr="C:\Documents and Settings\Alena T\Local Settings\Temporary Internet Files\Content.IE5\LV7IRU1Y\MC900437098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943968" y="5652045"/>
              <a:ext cx="795536" cy="795536"/>
            </a:xfrm>
            <a:prstGeom prst="rect">
              <a:avLst/>
            </a:prstGeom>
            <a:noFill/>
          </p:spPr>
        </p:pic>
        <p:pic>
          <p:nvPicPr>
            <p:cNvPr id="37" name="Picture 13" descr="C:\Documents and Settings\Alena T\Local Settings\Temporary Internet Files\Content.IE5\027WU3ZU\MC900437099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35856" y="5652045"/>
              <a:ext cx="1083568" cy="1083568"/>
            </a:xfrm>
            <a:prstGeom prst="rect">
              <a:avLst/>
            </a:prstGeom>
            <a:noFill/>
          </p:spPr>
        </p:pic>
        <p:pic>
          <p:nvPicPr>
            <p:cNvPr id="38" name="Picture 14" descr="C:\Documents and Settings\Alena T\Local Settings\Temporary Internet Files\Content.IE5\HDCMJNQ0\MC900437097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511920" y="5868069"/>
              <a:ext cx="1011560" cy="1011560"/>
            </a:xfrm>
            <a:prstGeom prst="rect">
              <a:avLst/>
            </a:prstGeom>
            <a:noFill/>
          </p:spPr>
        </p:pic>
      </p:grpSp>
      <p:grpSp>
        <p:nvGrpSpPr>
          <p:cNvPr id="39" name="Skupina 38"/>
          <p:cNvGrpSpPr/>
          <p:nvPr/>
        </p:nvGrpSpPr>
        <p:grpSpPr>
          <a:xfrm>
            <a:off x="4824288" y="5003973"/>
            <a:ext cx="1731640" cy="1659632"/>
            <a:chOff x="1007864" y="5219997"/>
            <a:chExt cx="1731640" cy="165963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40" name="Picture 9" descr="C:\Documents and Settings\Alena T\Local Settings\Temporary Internet Files\Content.IE5\7NYZ7OHH\MC90023068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583928" y="5219997"/>
              <a:ext cx="814350" cy="870662"/>
            </a:xfrm>
            <a:prstGeom prst="rect">
              <a:avLst/>
            </a:prstGeom>
            <a:noFill/>
          </p:spPr>
        </p:pic>
        <p:pic>
          <p:nvPicPr>
            <p:cNvPr id="41" name="Picture 11" descr="C:\Documents and Settings\Alena T\Local Settings\Temporary Internet Files\Content.IE5\IBIYOWO6\MC900441736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51880" y="5508029"/>
              <a:ext cx="867544" cy="867544"/>
            </a:xfrm>
            <a:prstGeom prst="rect">
              <a:avLst/>
            </a:prstGeom>
            <a:noFill/>
          </p:spPr>
        </p:pic>
        <p:pic>
          <p:nvPicPr>
            <p:cNvPr id="42" name="Picture 12" descr="C:\Documents and Settings\Alena T\Local Settings\Temporary Internet Files\Content.IE5\LV7IRU1Y\MC900437098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943968" y="5652045"/>
              <a:ext cx="795536" cy="795536"/>
            </a:xfrm>
            <a:prstGeom prst="rect">
              <a:avLst/>
            </a:prstGeom>
            <a:noFill/>
          </p:spPr>
        </p:pic>
        <p:pic>
          <p:nvPicPr>
            <p:cNvPr id="43" name="Picture 13" descr="C:\Documents and Settings\Alena T\Local Settings\Temporary Internet Files\Content.IE5\027WU3ZU\MC900437099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007864" y="5580037"/>
              <a:ext cx="1083568" cy="1083568"/>
            </a:xfrm>
            <a:prstGeom prst="rect">
              <a:avLst/>
            </a:prstGeom>
            <a:noFill/>
          </p:spPr>
        </p:pic>
        <p:pic>
          <p:nvPicPr>
            <p:cNvPr id="44" name="Picture 14" descr="C:\Documents and Settings\Alena T\Local Settings\Temporary Internet Files\Content.IE5\HDCMJNQ0\MC900437097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511920" y="5868069"/>
              <a:ext cx="1011560" cy="1011560"/>
            </a:xfrm>
            <a:prstGeom prst="rect">
              <a:avLst/>
            </a:prstGeom>
            <a:noFill/>
          </p:spPr>
        </p:pic>
      </p:grpSp>
      <p:grpSp>
        <p:nvGrpSpPr>
          <p:cNvPr id="51" name="Skupina 50"/>
          <p:cNvGrpSpPr/>
          <p:nvPr/>
        </p:nvGrpSpPr>
        <p:grpSpPr>
          <a:xfrm>
            <a:off x="7128544" y="4787949"/>
            <a:ext cx="1803648" cy="1659632"/>
            <a:chOff x="935856" y="5219997"/>
            <a:chExt cx="1803648" cy="165963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52" name="Picture 9" descr="C:\Documents and Settings\Alena T\Local Settings\Temporary Internet Files\Content.IE5\7NYZ7OHH\MC90023068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583928" y="5219997"/>
              <a:ext cx="814350" cy="870662"/>
            </a:xfrm>
            <a:prstGeom prst="rect">
              <a:avLst/>
            </a:prstGeom>
            <a:noFill/>
          </p:spPr>
        </p:pic>
        <p:pic>
          <p:nvPicPr>
            <p:cNvPr id="53" name="Picture 11" descr="C:\Documents and Settings\Alena T\Local Settings\Temporary Internet Files\Content.IE5\IBIYOWO6\MC900441736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51880" y="5508029"/>
              <a:ext cx="867544" cy="867544"/>
            </a:xfrm>
            <a:prstGeom prst="rect">
              <a:avLst/>
            </a:prstGeom>
            <a:noFill/>
          </p:spPr>
        </p:pic>
        <p:pic>
          <p:nvPicPr>
            <p:cNvPr id="54" name="Picture 12" descr="C:\Documents and Settings\Alena T\Local Settings\Temporary Internet Files\Content.IE5\LV7IRU1Y\MC900437098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943968" y="5652045"/>
              <a:ext cx="795536" cy="795536"/>
            </a:xfrm>
            <a:prstGeom prst="rect">
              <a:avLst/>
            </a:prstGeom>
            <a:noFill/>
          </p:spPr>
        </p:pic>
        <p:pic>
          <p:nvPicPr>
            <p:cNvPr id="55" name="Picture 13" descr="C:\Documents and Settings\Alena T\Local Settings\Temporary Internet Files\Content.IE5\027WU3ZU\MC900437099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35856" y="5652045"/>
              <a:ext cx="1083568" cy="1083568"/>
            </a:xfrm>
            <a:prstGeom prst="rect">
              <a:avLst/>
            </a:prstGeom>
            <a:noFill/>
          </p:spPr>
        </p:pic>
        <p:pic>
          <p:nvPicPr>
            <p:cNvPr id="56" name="Picture 14" descr="C:\Documents and Settings\Alena T\Local Settings\Temporary Internet Files\Content.IE5\HDCMJNQ0\MC900437097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511920" y="5868069"/>
              <a:ext cx="1011560" cy="1011560"/>
            </a:xfrm>
            <a:prstGeom prst="rect">
              <a:avLst/>
            </a:prstGeom>
            <a:noFill/>
          </p:spPr>
        </p:pic>
      </p:grpSp>
      <p:sp>
        <p:nvSpPr>
          <p:cNvPr id="69" name="Šipka doprava 68"/>
          <p:cNvSpPr/>
          <p:nvPr/>
        </p:nvSpPr>
        <p:spPr>
          <a:xfrm>
            <a:off x="7272560" y="6876181"/>
            <a:ext cx="1296144" cy="432048"/>
          </a:xfrm>
          <a:prstGeom prst="rightArrow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Documents and Settings\Alena T\Local Settings\Temporary Internet Files\Content.IE5\7NYZ7OHH\MC90039845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60592" y="251445"/>
            <a:ext cx="2304009" cy="115601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000"/>
                            </p:stCondLst>
                            <p:childTnLst>
                              <p:par>
                                <p:cTn id="5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0"/>
                            </p:stCondLst>
                            <p:childTnLst>
                              <p:par>
                                <p:cTn id="5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2000"/>
                            </p:stCondLst>
                            <p:childTnLst>
                              <p:par>
                                <p:cTn id="6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4000"/>
                            </p:stCondLst>
                            <p:childTnLst>
                              <p:par>
                                <p:cTn id="6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57" grpId="0" animBg="1"/>
      <p:bldP spid="20" grpId="0" animBg="1"/>
      <p:bldP spid="21" grpId="0" animBg="1"/>
      <p:bldP spid="32" grpId="0" animBg="1"/>
      <p:bldP spid="6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0" name="Picture 16" descr="C:\Documents and Settings\Alena T\Local Settings\Temporary Internet Files\Content.IE5\027WU3ZU\MC90024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96495" y="0"/>
            <a:ext cx="3398819" cy="255570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3" name="Obrázek 32" descr="kiwi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3808" y="4283893"/>
            <a:ext cx="860304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31800" y="303213"/>
            <a:ext cx="9145588" cy="1258887"/>
          </a:xfrm>
        </p:spPr>
        <p:txBody>
          <a:bodyPr/>
          <a:lstStyle/>
          <a:p>
            <a:pPr algn="l"/>
            <a:r>
              <a:rPr lang="cs-CZ" sz="8800" dirty="0" smtClean="0">
                <a:solidFill>
                  <a:srgbClr val="FFC000"/>
                </a:solidFill>
                <a:latin typeface="Arial Black" pitchFamily="34" charset="0"/>
              </a:rPr>
              <a:t>Kiwi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60363" y="1547813"/>
            <a:ext cx="9359900" cy="14662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 dirty="0" smtClean="0">
                <a:solidFill>
                  <a:srgbClr val="FFDF79"/>
                </a:solidFill>
              </a:rPr>
              <a:t>Maminka šla nakoupit kiwi. Kolik jich nakoupila 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 dirty="0" smtClean="0">
                <a:solidFill>
                  <a:srgbClr val="FFDF79"/>
                </a:solidFill>
              </a:rPr>
              <a:t>za 45 Kč, jestliže jedno kiwi stojí 5 korun?</a:t>
            </a:r>
            <a:endParaRPr lang="cs-CZ" sz="2400" b="1" dirty="0">
              <a:solidFill>
                <a:srgbClr val="FFDF79"/>
              </a:solidFill>
            </a:endParaRP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 sz="2400" b="1" dirty="0"/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9792" y="2411685"/>
            <a:ext cx="258756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4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45 </a:t>
            </a:r>
            <a:r>
              <a:rPr lang="cs-CZ" sz="4400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: </a:t>
            </a:r>
            <a:r>
              <a:rPr lang="cs-CZ" sz="44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5 </a:t>
            </a:r>
            <a:r>
              <a:rPr lang="cs-CZ" sz="4400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= </a:t>
            </a:r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9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59792" y="3203773"/>
            <a:ext cx="5306261" cy="550279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cs typeface="+mn-cs"/>
              </a:rPr>
              <a:t>Maminka nakoupila 9 kiwi.</a:t>
            </a:r>
            <a:endParaRPr lang="cs-CZ" sz="3200" b="1" dirty="0">
              <a:solidFill>
                <a:schemeClr val="bg1">
                  <a:lumMod val="85000"/>
                </a:schemeClr>
              </a:solidFill>
              <a:cs typeface="+mn-cs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59792" y="3851845"/>
            <a:ext cx="3173412" cy="3778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  <a:cs typeface="+mn-cs"/>
              </a:rPr>
              <a:t>Malá kontrola (zkouška):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47824" y="5796061"/>
            <a:ext cx="492443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</a:t>
            </a:r>
            <a:endParaRPr lang="cs-CZ" sz="3600" dirty="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079872" y="5796061"/>
            <a:ext cx="950901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+ 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</a:t>
            </a:r>
            <a:endParaRPr lang="cs-CZ" sz="3600" dirty="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943968" y="5796061"/>
            <a:ext cx="950901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+ 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</a:t>
            </a:r>
            <a:endParaRPr lang="cs-CZ" sz="3600" dirty="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808064" y="5796061"/>
            <a:ext cx="950901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+ 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</a:t>
            </a:r>
            <a:endParaRPr lang="cs-CZ" sz="3600" dirty="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672160" y="5796061"/>
            <a:ext cx="950901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+ 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</a:t>
            </a:r>
            <a:endParaRPr lang="cs-CZ" sz="3600" dirty="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56536" y="5796061"/>
            <a:ext cx="1409360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+ 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 </a:t>
            </a: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=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7344568" y="6444133"/>
            <a:ext cx="2266967" cy="607539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dirty="0">
                <a:solidFill>
                  <a:schemeClr val="bg1">
                    <a:lumMod val="85000"/>
                  </a:schemeClr>
                </a:solidFill>
                <a:latin typeface="Arial Black" pitchFamily="34" charset="0"/>
                <a:cs typeface="+mn-cs"/>
              </a:rPr>
              <a:t>9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  <a:cs typeface="+mn-cs"/>
              </a:rPr>
              <a:t> </a:t>
            </a:r>
            <a:r>
              <a:rPr lang="cs-CZ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  <a:cs typeface="+mn-cs"/>
                <a:sym typeface="Symbol"/>
              </a:rPr>
              <a:t> 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  <a:cs typeface="+mn-cs"/>
                <a:sym typeface="Symbol"/>
              </a:rPr>
              <a:t>5 </a:t>
            </a:r>
            <a:r>
              <a:rPr lang="cs-CZ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  <a:cs typeface="+mn-cs"/>
                <a:sym typeface="Symbol"/>
              </a:rPr>
              <a:t>= </a:t>
            </a:r>
            <a:r>
              <a:rPr lang="cs-CZ" sz="3600" dirty="0" smtClean="0">
                <a:solidFill>
                  <a:srgbClr val="FFC000"/>
                </a:solidFill>
                <a:latin typeface="Arial Black" pitchFamily="34" charset="0"/>
                <a:cs typeface="+mn-cs"/>
              </a:rPr>
              <a:t>45</a:t>
            </a:r>
            <a:endParaRPr lang="cs-CZ" sz="3600" dirty="0">
              <a:solidFill>
                <a:srgbClr val="FFC000"/>
              </a:solidFill>
              <a:latin typeface="Arial Black" pitchFamily="34" charset="0"/>
              <a:cs typeface="+mn-cs"/>
            </a:endParaRPr>
          </a:p>
        </p:txBody>
      </p:sp>
      <p:pic>
        <p:nvPicPr>
          <p:cNvPr id="34" name="Obrázek 33" descr="kiwi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232000" y="4283893"/>
            <a:ext cx="860304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" name="Obrázek 40" descr="kiwi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52280" y="4571925"/>
            <a:ext cx="860304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5" name="Obrázek 34" descr="kiwi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67904" y="4571925"/>
            <a:ext cx="860304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" name="Obrázek 35" descr="kiwi 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24088" y="4571925"/>
            <a:ext cx="932312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" name="Obrázek 39" descr="kiwi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88184" y="4283893"/>
            <a:ext cx="860304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2" name="Obrázek 41" descr="kiwi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16376" y="4283893"/>
            <a:ext cx="860304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2" name="Obrázek 51" descr="kiwi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08464" y="4571925"/>
            <a:ext cx="860304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3" name="Obrázek 52" descr="kiwi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00552" y="4283893"/>
            <a:ext cx="860304" cy="115857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4" name="TextovéPole 53"/>
          <p:cNvSpPr txBox="1"/>
          <p:nvPr/>
        </p:nvSpPr>
        <p:spPr>
          <a:xfrm>
            <a:off x="4464248" y="5796061"/>
            <a:ext cx="950901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+ 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</a:t>
            </a:r>
            <a:endParaRPr lang="cs-CZ" sz="3600" dirty="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400352" y="5796061"/>
            <a:ext cx="950901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+ 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</a:t>
            </a:r>
            <a:endParaRPr lang="cs-CZ" sz="3600" dirty="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192440" y="5796061"/>
            <a:ext cx="950901" cy="607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dirty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+ </a:t>
            </a:r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cs typeface="+mn-cs"/>
              </a:rPr>
              <a:t>5</a:t>
            </a:r>
            <a:endParaRPr lang="cs-CZ" sz="3600" dirty="0">
              <a:solidFill>
                <a:schemeClr val="bg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31800" y="6372125"/>
            <a:ext cx="4468083" cy="951030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  <a:cs typeface="+mn-cs"/>
              </a:rPr>
              <a:t>Víte, že kiwi je nejen ovoce, ale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  <a:cs typeface="+mn-cs"/>
              </a:rPr>
              <a:t>i pták, který žije na Novém 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  <a:cs typeface="+mn-cs"/>
              </a:rPr>
              <a:t>Zélandě? Ten se ovšem píše KIVI…</a:t>
            </a:r>
            <a:endParaRPr lang="cs-CZ" sz="2000" b="1" dirty="0">
              <a:solidFill>
                <a:schemeClr val="bg1">
                  <a:lumMod val="85000"/>
                </a:schemeClr>
              </a:solidFill>
              <a:cs typeface="+mn-cs"/>
            </a:endParaRPr>
          </a:p>
        </p:txBody>
      </p:sp>
      <p:pic>
        <p:nvPicPr>
          <p:cNvPr id="1042" name="Picture 18" descr="C:\Documents and Settings\Alena T\Local Settings\Temporary Internet Files\Content.IE5\IBIYOWO6\MC900111362[1].wm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688384" y="6372125"/>
            <a:ext cx="1245377" cy="9406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45" name="Picture 21" descr="C:\Documents and Settings\Alena T\Local Settings\Temporary Internet Files\Content.IE5\027WU3ZU\MC900216726[1].wmf">
            <a:hlinkClick r:id="rId6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4680272" y="6444133"/>
            <a:ext cx="892658" cy="8958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6000"/>
                            </p:stCondLst>
                            <p:childTnLst>
                              <p:par>
                                <p:cTn id="5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8000"/>
                            </p:stCondLst>
                            <p:childTnLst>
                              <p:par>
                                <p:cTn id="6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8000"/>
                            </p:stCondLst>
                            <p:childTnLst>
                              <p:par>
                                <p:cTn id="8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4000"/>
                            </p:stCondLst>
                            <p:childTnLst>
                              <p:par>
                                <p:cTn id="9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5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9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4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1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8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 animBg="1"/>
      <p:bldP spid="21" grpId="0" animBg="1"/>
      <p:bldP spid="22" grpId="0"/>
      <p:bldP spid="24" grpId="0"/>
      <p:bldP spid="26" grpId="0"/>
      <p:bldP spid="37" grpId="0"/>
      <p:bldP spid="38" grpId="0"/>
      <p:bldP spid="39" grpId="0"/>
      <p:bldP spid="43" grpId="0"/>
      <p:bldP spid="44" grpId="0" animBg="1"/>
      <p:bldP spid="54" grpId="0"/>
      <p:bldP spid="55" grpId="0"/>
      <p:bldP spid="56" grpId="0"/>
      <p:bldP spid="5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31800" y="2267669"/>
            <a:ext cx="9288462" cy="5112568"/>
          </a:xfrm>
        </p:spPr>
        <p:txBody>
          <a:bodyPr rtlCol="0">
            <a:normAutofit/>
          </a:bodyPr>
          <a:lstStyle/>
          <a:p>
            <a:pPr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Obrázky</a:t>
            </a:r>
          </a:p>
          <a:p>
            <a:pPr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Hypertextový odkaz:</a:t>
            </a:r>
          </a:p>
          <a:p>
            <a:pPr defTabSz="1007525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Kivi - 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https://www.youtube.com/watch?v=52uPvF1D7Lc</a:t>
            </a: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defTabSz="1007525"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defTabSz="1007525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2130</TotalTime>
  <Words>450</Words>
  <Application>Microsoft Office PowerPoint</Application>
  <PresentationFormat>Vlastní</PresentationFormat>
  <Paragraphs>119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   Balónky</vt:lpstr>
      <vt:lpstr>Dělení číslem 5</vt:lpstr>
      <vt:lpstr>Snímek 5</vt:lpstr>
      <vt:lpstr>       Přemýšlej</vt:lpstr>
      <vt:lpstr>Kiwi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5</dc:title>
  <dc:subject>Ma 2</dc:subject>
  <dc:creator>Mgr. Jana Kneřová</dc:creator>
  <cp:lastModifiedBy>Alena T.</cp:lastModifiedBy>
  <cp:revision>247</cp:revision>
  <cp:lastPrinted>1601-01-01T00:00:00Z</cp:lastPrinted>
  <dcterms:created xsi:type="dcterms:W3CDTF">2011-08-21T18:05:50Z</dcterms:created>
  <dcterms:modified xsi:type="dcterms:W3CDTF">2013-02-13T15:11:04Z</dcterms:modified>
</cp:coreProperties>
</file>