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75" r:id="rId3"/>
    <p:sldId id="271" r:id="rId4"/>
    <p:sldId id="272" r:id="rId5"/>
    <p:sldId id="273" r:id="rId6"/>
    <p:sldId id="257" r:id="rId7"/>
    <p:sldId id="274" r:id="rId8"/>
    <p:sldId id="26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7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FCFD8C-8BA0-4DBF-A14F-0479A54AFD32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7771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23845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54291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41391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44443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pPr/>
              <a:t>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38071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pPr/>
              <a:t>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63801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pPr/>
              <a:t>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73818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83922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20284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3029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4226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60871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České zeměpisné rekordy.</a:t>
            </a:r>
            <a:br>
              <a:rPr lang="cs-CZ" dirty="0" smtClean="0"/>
            </a:br>
            <a:r>
              <a:rPr lang="cs-CZ" smtClean="0"/>
              <a:t>VY_32_INOVACE_19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Sada 8</a:t>
            </a:r>
          </a:p>
          <a:p>
            <a:r>
              <a:rPr lang="cs-CZ" dirty="0" smtClean="0"/>
              <a:t>Místo, kde žijeme</a:t>
            </a:r>
          </a:p>
          <a:p>
            <a:r>
              <a:rPr lang="cs-CZ" dirty="0" smtClean="0"/>
              <a:t>Autor: Jana </a:t>
            </a:r>
            <a:r>
              <a:rPr lang="cs-CZ" dirty="0" err="1" smtClean="0"/>
              <a:t>Nikrmajerová</a:t>
            </a:r>
            <a:endParaRPr lang="cs-CZ" dirty="0" smtClean="0"/>
          </a:p>
          <a:p>
            <a:r>
              <a:rPr lang="cs-CZ" dirty="0" smtClean="0"/>
              <a:t>Orientace v ZŠ a MŠ Dešná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lze použít jako doplňující nebo rozšiřující informace k probranému učivu „Země, v níž žijeme“. Žáci </a:t>
            </a:r>
            <a:r>
              <a:rPr lang="cs-CZ" dirty="0" smtClean="0"/>
              <a:t>společně </a:t>
            </a:r>
            <a:r>
              <a:rPr lang="cs-CZ" dirty="0" smtClean="0"/>
              <a:t>vyhledávají jednotlivá místa na mapě.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Největší obec: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PRAHA  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4784"/>
            <a:ext cx="4248472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3" y="2780928"/>
            <a:ext cx="4104456" cy="312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2891990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Nejvyšší hora: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SNĚŽKA 1602 m. n. m. (KRKONOŠE)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452" y="2348880"/>
            <a:ext cx="4041995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976" y="3370873"/>
            <a:ext cx="3176457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72816"/>
            <a:ext cx="2448272" cy="1381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324329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Největší rybník: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ROŽMBERK – plocha 489 ha, hloubka 39,8 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43100"/>
            <a:ext cx="2304256" cy="1413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56232"/>
            <a:ext cx="3384376" cy="206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28" y="4005064"/>
            <a:ext cx="2930644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005064"/>
            <a:ext cx="3384376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8884779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Nejdelší řeka: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VLTAVA 433 km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16832"/>
            <a:ext cx="3312368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51" y="4005064"/>
            <a:ext cx="3039961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05065"/>
            <a:ext cx="3312368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http://www.pecenac.cz/vltava_m.gi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818" y="1484784"/>
            <a:ext cx="3333491" cy="20162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226447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Největší nádrž: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LIPNO – plocha 4870 ha, hloubka 20 m.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060848"/>
            <a:ext cx="2592288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348880"/>
            <a:ext cx="3240360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5380343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15240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ZDROJE: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3600" dirty="0" smtClean="0"/>
          </a:p>
          <a:p>
            <a:pPr algn="just"/>
            <a:endParaRPr lang="cs-CZ" sz="3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Control 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Control 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Control 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Control 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Control 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Control 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Control 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Control 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Control 1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Control 1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Control 1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Control 1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Control 1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Control 1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Control 1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Control 1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Control 1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Control 1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Control 2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Control 2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Control 2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Control 2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Control 2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Control 2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Control 2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Control 2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2" name="Control 2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3" name="Control 2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4" name="Control 3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5" name="Control 3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6" name="Control 3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7" name="Control 3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8" name="Control 3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9" name="Control 3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0" name="Control 3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" name="Control 3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2" name="Control 3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3" name="Control 3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4" name="Control 4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5" name="Control 4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6" name="Control 4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7" name="Control 4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8" name="Control 4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9" name="Control 4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0" name="Control 4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" name="Control 4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2" name="Control 4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3" name="Control 4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4" name="Control 5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Control 5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" name="Control 5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7" name="Control 5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8" name="Control 5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9" name="Control 5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0" name="Control 5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" name="Control 5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2" name="Control 5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3" name="Control 5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4" name="Control 6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5" name="Control 6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6" name="Control 6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7" name="Control 6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8" name="Control 6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9" name="Control 6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0" name="Rectangle 66"/>
          <p:cNvSpPr>
            <a:spLocks noChangeArrowheads="1"/>
          </p:cNvSpPr>
          <p:nvPr/>
        </p:nvSpPr>
        <p:spPr bwMode="auto">
          <a:xfrm>
            <a:off x="152400" y="-957225"/>
            <a:ext cx="8991600" cy="8679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1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1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1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1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1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Google.cz-obrázky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 [online]. 2009 [cit. 2011-09-07]. PRAHA. Dostupné z WWW: &lt;http://www.ceskarepublikainfo.cz/hlavni-mesto-praha-27&gt;.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/>
              <a:t>Google.cz-obrázky</a:t>
            </a:r>
            <a:r>
              <a:rPr lang="cs-CZ" dirty="0"/>
              <a:t> [online]. 2010 [cit. 2011-09-07]. PRAHA RUZYNĚ. Dostupné z WWW: &lt;http://www.hotelnaletisti.cz/</a:t>
            </a:r>
            <a:r>
              <a:rPr lang="cs-CZ" dirty="0" err="1"/>
              <a:t>letiste</a:t>
            </a:r>
            <a:r>
              <a:rPr lang="cs-CZ" dirty="0"/>
              <a:t>-v-</a:t>
            </a:r>
            <a:r>
              <a:rPr lang="cs-CZ" dirty="0" err="1"/>
              <a:t>ceske</a:t>
            </a:r>
            <a:r>
              <a:rPr lang="cs-CZ" dirty="0"/>
              <a:t>-republice/letiste-praha-ruzyne.html</a:t>
            </a:r>
            <a:r>
              <a:rPr lang="cs-CZ" dirty="0" smtClean="0"/>
              <a:t>&gt;.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/>
              <a:t>Google.cz-obrázky</a:t>
            </a:r>
            <a:r>
              <a:rPr lang="cs-CZ" dirty="0"/>
              <a:t> [online]. 2011 [cit. 2011-09-07]. SNĚŽKA. Dostupné z WWW: &lt;http://www.snezka.net</a:t>
            </a:r>
            <a:r>
              <a:rPr lang="cs-CZ" dirty="0" smtClean="0"/>
              <a:t>/&gt;.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/>
              <a:t>Google.cz-obrázky</a:t>
            </a:r>
            <a:r>
              <a:rPr lang="cs-CZ" dirty="0"/>
              <a:t> [online]. 2011 [cit. 2011-09-07]. SNĚŽKA. Dostupné z WWW: &lt;http://www.pametni-mince.cz/</a:t>
            </a:r>
            <a:r>
              <a:rPr lang="cs-CZ" dirty="0" err="1"/>
              <a:t>turisticka-mista</a:t>
            </a:r>
            <a:r>
              <a:rPr lang="cs-CZ" dirty="0"/>
              <a:t>/vrcholy/371-snezka-lanovka</a:t>
            </a:r>
            <a:r>
              <a:rPr lang="cs-CZ" dirty="0" smtClean="0"/>
              <a:t>&gt;.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/>
              <a:t>Google.cz-obrázky</a:t>
            </a:r>
            <a:r>
              <a:rPr lang="cs-CZ" dirty="0"/>
              <a:t> [online]. 2008-2010 [cit. 2011-09-07]. RYBNÍK ROŽMBERK. Dostupné z WWW: &lt;http://www.trebonubytovani.cz/fotogalerie.html</a:t>
            </a:r>
            <a:r>
              <a:rPr lang="cs-CZ" dirty="0" smtClean="0"/>
              <a:t>&gt;.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/>
              <a:t>Google.cz-obrázky</a:t>
            </a:r>
            <a:r>
              <a:rPr lang="cs-CZ" dirty="0"/>
              <a:t> [online]. 1999-2008 [cit. 2011-09-07]. RYBNÍK ROŽMBERK. Dostupné z WWW: &lt;http://lesuzdar.lesycr.cz/</a:t>
            </a:r>
            <a:r>
              <a:rPr lang="cs-CZ" dirty="0" err="1"/>
              <a:t>clanky</a:t>
            </a:r>
            <a:r>
              <a:rPr lang="cs-CZ" dirty="0"/>
              <a:t>/</a:t>
            </a:r>
            <a:r>
              <a:rPr lang="cs-CZ" dirty="0" err="1"/>
              <a:t>festina</a:t>
            </a:r>
            <a:r>
              <a:rPr lang="cs-CZ" dirty="0"/>
              <a:t>-lente-</a:t>
            </a:r>
            <a:r>
              <a:rPr lang="cs-CZ" dirty="0" err="1"/>
              <a:t>plati</a:t>
            </a:r>
            <a:r>
              <a:rPr lang="cs-CZ" dirty="0"/>
              <a:t>-na-</a:t>
            </a:r>
            <a:r>
              <a:rPr lang="cs-CZ" dirty="0" err="1"/>
              <a:t>trebonsku</a:t>
            </a:r>
            <a:r>
              <a:rPr lang="cs-CZ" dirty="0"/>
              <a:t>-</a:t>
            </a:r>
            <a:r>
              <a:rPr lang="cs-CZ" dirty="0" err="1"/>
              <a:t>dvojnasob</a:t>
            </a:r>
            <a:r>
              <a:rPr lang="cs-CZ" dirty="0"/>
              <a:t>/&gt;.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2011-09-07]. RYBNÍK ROŽMBERK. Dostupné z WWW: &lt;http://www.penzion-chlumutrebone.cz/</a:t>
            </a:r>
            <a:r>
              <a:rPr lang="cs-CZ" dirty="0" err="1"/>
              <a:t>cs</a:t>
            </a:r>
            <a:r>
              <a:rPr lang="cs-CZ" dirty="0"/>
              <a:t>/volny-cas.html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2011-09-07]. ŘEKA VLTAVA. Dostupné z WWW: &lt;http://www.stavela.cz/osobni/fotogalerie/</a:t>
            </a:r>
            <a:r>
              <a:rPr lang="cs-CZ" dirty="0" err="1"/>
              <a:t>priroda</a:t>
            </a:r>
            <a:r>
              <a:rPr lang="cs-CZ" dirty="0"/>
              <a:t>/index3.htm&gt;.</a:t>
            </a:r>
          </a:p>
          <a:p>
            <a:endParaRPr lang="cs-CZ" dirty="0"/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dirty="0"/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dirty="0"/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dirty="0"/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dirty="0"/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1" name="Control 6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2" name="Control 6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3" name="Control 6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4" name="Control 7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5" name="Control 7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6" name="Control 7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7" name="Control 7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8" name="Control 7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9" name="Control 7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0" name="Control 7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" name="Control 7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" name="Control 7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" name="Control 7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4" name="Control 8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5" name="Control 8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6" name="Control 8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7" name="Control 8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8" name="Control 8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9" name="Control 8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0" name="Control 8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1" name="Control 8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" name="Control 8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3" name="Control 8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4" name="Control 9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5" name="Control 9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6" name="Control 9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7" name="Control 9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8" name="Control 9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9" name="Control 9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0" name="Control 9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1" name="Control 9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" name="Control 9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" name="Control 9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4" name="Control 10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5" name="Control 10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6" name="Control 10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7" name="Control 10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8" name="Control 10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9" name="Control 10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0" name="Control 10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1" name="Control 10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2" name="Control 10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3" name="Control 10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4" name="Control 11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5" name="Control 11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6" name="Control 11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7" name="Control 11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8" name="Control 11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9" name="Control 11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0" name="Control 11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1" name="Control 11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2" name="Control 11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3" name="Control 11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4" name="Control 12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5" name="Control 12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6" name="Control 12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7" name="Control 12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8" name="Control 12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9" name="Control 12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0" name="Control 12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1" name="Control 12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2" name="Control 12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3" name="Control 12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4" name="Control 13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974016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4183572" y="188640"/>
            <a:ext cx="2664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8742" y="5733256"/>
            <a:ext cx="253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98742" y="188640"/>
            <a:ext cx="8565746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Google.cz-obrázky</a:t>
            </a:r>
            <a:r>
              <a:rPr lang="cs-CZ" dirty="0"/>
              <a:t> [online]. 2011 [cit. 2011-09-07]. ŘEKA VLTAVA. Dostupné z WWW: &lt;http://www.hydromagazin.cz/</a:t>
            </a:r>
            <a:r>
              <a:rPr lang="cs-CZ" dirty="0" err="1"/>
              <a:t>clanek</a:t>
            </a:r>
            <a:r>
              <a:rPr lang="cs-CZ" dirty="0"/>
              <a:t>/273-pravidla-pro-prechodne-obdobi-v-np-sumava</a:t>
            </a:r>
            <a:r>
              <a:rPr lang="cs-CZ" dirty="0" smtClean="0"/>
              <a:t>/&gt;.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2011-09-07]. ŘEKA VLTAVA. Dostupné z WWW: &lt;http://www.stopin-praha.cz/blog/</a:t>
            </a:r>
            <a:r>
              <a:rPr lang="cs-CZ" dirty="0" err="1"/>
              <a:t>vltava-river</a:t>
            </a:r>
            <a:r>
              <a:rPr lang="cs-CZ" dirty="0"/>
              <a:t>&gt;.</a:t>
            </a:r>
          </a:p>
          <a:p>
            <a:r>
              <a:rPr lang="cs-CZ" i="1" dirty="0" smtClean="0"/>
              <a:t>Google.cz-obrázky</a:t>
            </a:r>
            <a:r>
              <a:rPr lang="cs-CZ" dirty="0" smtClean="0"/>
              <a:t> </a:t>
            </a:r>
            <a:r>
              <a:rPr lang="cs-CZ" dirty="0"/>
              <a:t>[online]. 2011 [cit. 2011-09-07]. NÁDRŽ LIPNO. Dostupné z WWW: &lt;http://www.sumava.com/</a:t>
            </a:r>
            <a:r>
              <a:rPr lang="cs-CZ" dirty="0" err="1"/>
              <a:t>rec_beznswrdhd_detls.php?l</a:t>
            </a:r>
            <a:r>
              <a:rPr lang="cs-CZ" dirty="0"/>
              <a:t>=</a:t>
            </a:r>
            <a:r>
              <a:rPr lang="cs-CZ" dirty="0" err="1"/>
              <a:t>cz&amp;bez</a:t>
            </a:r>
            <a:r>
              <a:rPr lang="cs-CZ" dirty="0"/>
              <a:t>=</a:t>
            </a:r>
            <a:r>
              <a:rPr lang="cs-CZ" dirty="0" err="1"/>
              <a:t>lipnomeer</a:t>
            </a:r>
            <a:r>
              <a:rPr lang="cs-CZ" dirty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1996-2011 [cit. 2011-09-07]. NÁDRŽ LIPNO. Dostupné z WWW: &lt;http://www.stavlisty.cz/2003/05/povodi.html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2011-09-07]. SNĚŽKA. Dostupné z WWW: &lt;http://www.cumbres.cz/</a:t>
            </a:r>
            <a:r>
              <a:rPr lang="cs-CZ" dirty="0" err="1"/>
              <a:t>exp</a:t>
            </a:r>
            <a:r>
              <a:rPr lang="cs-CZ" dirty="0"/>
              <a:t>/</a:t>
            </a:r>
            <a:r>
              <a:rPr lang="cs-CZ" dirty="0" err="1"/>
              <a:t>ceske</a:t>
            </a:r>
            <a:r>
              <a:rPr lang="cs-CZ" dirty="0"/>
              <a:t>-hory/</a:t>
            </a:r>
            <a:r>
              <a:rPr lang="cs-CZ" dirty="0" err="1"/>
              <a:t>krkonose</a:t>
            </a:r>
            <a:r>
              <a:rPr lang="cs-CZ" dirty="0" smtClean="0"/>
              <a:t>/&gt;.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2011-09-07]. RYBNÍK ROŽMBERK. Dostupné z WWW: &lt;http://www.kudyznudy.cz/Foto-a-video/3D-Prohlidky/Rybnik-Rozmberk.aspx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2011-09-07]. ŘEKA VLTAVA. Dostupné z WWW: &lt;http://www.pecenac.cz/vltava_2002.htm&gt;.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42432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734</TotalTime>
  <Words>467</Words>
  <Application>Microsoft Office PowerPoint</Application>
  <PresentationFormat>Předvádění na obrazovce (4:3)</PresentationFormat>
  <Paragraphs>57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České zeměpisné rekordy. VY_32_INOVACE_19</vt:lpstr>
      <vt:lpstr>ANOTACE:</vt:lpstr>
      <vt:lpstr>Největší obec: PRAHA  </vt:lpstr>
      <vt:lpstr>Nejvyšší hora: SNĚŽKA 1602 m. n. m. (KRKONOŠE)</vt:lpstr>
      <vt:lpstr>Největší rybník: ROŽMBERK – plocha 489 ha, hloubka 39,8 m.</vt:lpstr>
      <vt:lpstr>Nejdelší řeka: VLTAVA 433 km</vt:lpstr>
      <vt:lpstr>Největší nádrž: LIPNO – plocha 4870 ha, hloubka 20 m.</vt:lpstr>
      <vt:lpstr>ZDROJE: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Zdenek</cp:lastModifiedBy>
  <cp:revision>102</cp:revision>
  <dcterms:created xsi:type="dcterms:W3CDTF">2011-02-24T13:54:30Z</dcterms:created>
  <dcterms:modified xsi:type="dcterms:W3CDTF">2012-01-07T16:26:31Z</dcterms:modified>
</cp:coreProperties>
</file>