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92" r:id="rId1"/>
  </p:sldMasterIdLst>
  <p:notesMasterIdLst>
    <p:notesMasterId r:id="rId16"/>
  </p:notesMasterIdLst>
  <p:sldIdLst>
    <p:sldId id="256" r:id="rId2"/>
    <p:sldId id="257" r:id="rId3"/>
    <p:sldId id="268" r:id="rId4"/>
    <p:sldId id="274" r:id="rId5"/>
    <p:sldId id="269" r:id="rId6"/>
    <p:sldId id="273" r:id="rId7"/>
    <p:sldId id="270" r:id="rId8"/>
    <p:sldId id="275" r:id="rId9"/>
    <p:sldId id="271" r:id="rId10"/>
    <p:sldId id="276" r:id="rId11"/>
    <p:sldId id="272" r:id="rId12"/>
    <p:sldId id="277" r:id="rId13"/>
    <p:sldId id="278" r:id="rId14"/>
    <p:sldId id="267" r:id="rId15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006600"/>
    <a:srgbClr val="C89800"/>
    <a:srgbClr val="E2AC00"/>
    <a:srgbClr val="6F3505"/>
    <a:srgbClr val="82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18" y="-216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Kliknutím na „sluníčko“ se</a:t>
            </a:r>
            <a:r>
              <a:rPr lang="cs-CZ" baseline="0" dirty="0" smtClean="0"/>
              <a:t> špatným výsledkem se žáci dostanou na upozornění o chybě a potom se vrací zpět sem. Při kliknutí na správný výsledek se žáci dostanou i k řešení.</a:t>
            </a:r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Krátké video – Spejbl a Hurvínek – Hurvínkovo kluziště – 6 min. Klikněte na kameramana.</a:t>
            </a:r>
            <a:endParaRPr lang="cs-CZ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Kliknutím na šipku se vracíte zpět na stránku s příkladem</a:t>
            </a:r>
            <a:r>
              <a:rPr lang="cs-CZ" baseline="0" dirty="0" smtClean="0"/>
              <a:t> (neklikat na nápis!).</a:t>
            </a:r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3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7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2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88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25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63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1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6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8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763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52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28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05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8813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257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6337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1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90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5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9" y="300992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7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763" indent="0">
              <a:buNone/>
              <a:defRPr sz="3100"/>
            </a:lvl2pPr>
            <a:lvl3pPr marL="1007525" indent="0">
              <a:buNone/>
              <a:defRPr sz="2600"/>
            </a:lvl3pPr>
            <a:lvl4pPr marL="1511289" indent="0">
              <a:buNone/>
              <a:defRPr sz="2200"/>
            </a:lvl4pPr>
            <a:lvl5pPr marL="2015050" indent="0">
              <a:buNone/>
              <a:defRPr sz="2200"/>
            </a:lvl5pPr>
            <a:lvl6pPr marL="2518813" indent="0">
              <a:buNone/>
              <a:defRPr sz="2200"/>
            </a:lvl6pPr>
            <a:lvl7pPr marL="3022575" indent="0">
              <a:buNone/>
              <a:defRPr sz="2200"/>
            </a:lvl7pPr>
            <a:lvl8pPr marL="3526337" indent="0">
              <a:buNone/>
              <a:defRPr sz="2200"/>
            </a:lvl8pPr>
            <a:lvl9pPr marL="4030100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rgbClr val="6F3505"/>
            </a:gs>
            <a:gs pos="69000">
              <a:srgbClr val="6F3505"/>
            </a:gs>
            <a:gs pos="100000">
              <a:srgbClr val="A65528"/>
            </a:gs>
            <a:gs pos="100000">
              <a:srgbClr val="663012"/>
            </a:gs>
          </a:gsLst>
          <a:lin ang="81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50" tIns="50377" rIns="100750" bIns="5037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8"/>
            <a:ext cx="9072563" cy="4989036"/>
          </a:xfrm>
          <a:prstGeom prst="rect">
            <a:avLst/>
          </a:prstGeom>
        </p:spPr>
        <p:txBody>
          <a:bodyPr vert="horz" lIns="100750" tIns="50377" rIns="100750" bIns="5037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4"/>
            <a:ext cx="3192198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1007525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822" indent="-377822" algn="l" defTabSz="1007525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614" indent="-314850" algn="l" defTabSz="1007525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409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170" indent="-251882" algn="l" defTabSz="1007525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6932" indent="-251882" algn="l" defTabSz="1007525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0695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4457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8220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1982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76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52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289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05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881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257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6337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10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2.jpeg"/><Relationship Id="rId4" Type="http://schemas.openxmlformats.org/officeDocument/2006/relationships/slide" Target="slide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wmf"/><Relationship Id="rId4" Type="http://schemas.openxmlformats.org/officeDocument/2006/relationships/image" Target="../media/image13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wmf"/><Relationship Id="rId4" Type="http://schemas.openxmlformats.org/officeDocument/2006/relationships/hyperlink" Target="https://www.youtube.com/watch?v=tIgHDzFxJAY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9992" y="971525"/>
            <a:ext cx="5751513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/>
        </p:nvGraphicFramePr>
        <p:xfrm>
          <a:off x="791840" y="2771725"/>
          <a:ext cx="8568952" cy="4531370"/>
        </p:xfrm>
        <a:graphic>
          <a:graphicData uri="http://schemas.openxmlformats.org/drawingml/2006/table">
            <a:tbl>
              <a:tblPr/>
              <a:tblGrid>
                <a:gridCol w="4189267"/>
                <a:gridCol w="4379685"/>
              </a:tblGrid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921767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VY_32_INOVACE_20_MA_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Řešíme_slovní_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úlohy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600" kern="120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Ma</a:t>
                      </a: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2 – Násobení a dělení čísly 0 – 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Procvičení řešení slovních úloh na násobení   a dělení čísly 0-5. Příklady z praktického</a:t>
                      </a:r>
                      <a:r>
                        <a:rPr lang="cs-CZ" sz="16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života.</a:t>
                      </a:r>
                    </a:p>
                    <a:p>
                      <a:r>
                        <a:rPr lang="cs-CZ" sz="16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Na každé straně animace. DUM obsahuje hypertextový odkaz, nutné připojení                          k </a:t>
                      </a:r>
                      <a:r>
                        <a:rPr lang="cs-CZ" sz="1600" kern="1200" baseline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internetu</a:t>
                      </a:r>
                      <a:r>
                        <a:rPr lang="cs-CZ" sz="1600" kern="1200" baseline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.</a:t>
                      </a:r>
                      <a:endParaRPr lang="cs-CZ" sz="1600" kern="120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C:\Documents and Settings\Alena T\Local Settings\Temporary Internet Files\Content.IE5\Y7RZOU83\MP90042775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88384" y="611485"/>
            <a:ext cx="4007401" cy="2664296"/>
          </a:xfrm>
          <a:prstGeom prst="rect">
            <a:avLst/>
          </a:prstGeom>
          <a:ln w="12700">
            <a:solidFill>
              <a:schemeClr val="bg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223888" y="2570639"/>
            <a:ext cx="8424936" cy="4989036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95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Řešíme</a:t>
            </a:r>
          </a:p>
          <a:p>
            <a:pPr algn="ctr">
              <a:buNone/>
            </a:pPr>
            <a:r>
              <a:rPr lang="cs-CZ" sz="95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slovní úlohy</a:t>
            </a: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5" descr="C:\Documents and Settings\Alena T\Local Settings\Temporary Internet Files\Content.IE5\Y7RZOU83\MC9000195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7784" y="4440841"/>
            <a:ext cx="2232248" cy="2780032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8" name="Picture 5" descr="C:\Documents and Settings\Alena T\Local Settings\Temporary Internet Files\Content.IE5\027WU3ZU\MP90042303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9792" y="395461"/>
            <a:ext cx="2520280" cy="2520280"/>
          </a:xfrm>
          <a:prstGeom prst="rect">
            <a:avLst/>
          </a:prstGeom>
          <a:ln w="12700">
            <a:solidFill>
              <a:schemeClr val="bg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C:\Documents and Settings\Alena T\Local Settings\Temporary Internet Files\Content.IE5\LV7IRU1Y\MP90044247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64448" y="2339677"/>
            <a:ext cx="3312615" cy="2208411"/>
          </a:xfrm>
          <a:prstGeom prst="rect">
            <a:avLst/>
          </a:prstGeom>
          <a:ln w="12700">
            <a:solidFill>
              <a:schemeClr val="bg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808" y="323453"/>
            <a:ext cx="9145016" cy="1259946"/>
          </a:xfrm>
          <a:solidFill>
            <a:schemeClr val="accent6">
              <a:lumMod val="5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Bratříček</a:t>
            </a:r>
            <a:endParaRPr lang="cs-CZ" sz="7200" b="1" dirty="0">
              <a:solidFill>
                <a:schemeClr val="bg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31800" y="1835621"/>
            <a:ext cx="7848872" cy="12945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800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Haničce je 8 let, její bratříček Tomášek je čtyřikrát mladší. Kolik let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je Tomáškovi?</a:t>
            </a:r>
            <a:endParaRPr lang="cs-CZ" sz="2800" dirty="0" smtClean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22" name="Slunce 21">
            <a:hlinkClick r:id="" action="ppaction://hlinkshowjump?jump=nextslide"/>
          </p:cNvPr>
          <p:cNvSpPr/>
          <p:nvPr/>
        </p:nvSpPr>
        <p:spPr>
          <a:xfrm>
            <a:off x="3384128" y="4607347"/>
            <a:ext cx="3240360" cy="2952328"/>
          </a:xfrm>
          <a:prstGeom prst="sun">
            <a:avLst/>
          </a:prstGeom>
          <a:solidFill>
            <a:srgbClr val="006600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FFC000"/>
                </a:solidFill>
                <a:latin typeface="Arial Black" pitchFamily="34" charset="0"/>
              </a:rPr>
              <a:t>2</a:t>
            </a:r>
            <a:endParaRPr lang="cs-CZ" sz="6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3" name="Slunce 22">
            <a:hlinkClick r:id="rId4" action="ppaction://hlinksldjump"/>
          </p:cNvPr>
          <p:cNvSpPr/>
          <p:nvPr/>
        </p:nvSpPr>
        <p:spPr>
          <a:xfrm>
            <a:off x="6480472" y="4139877"/>
            <a:ext cx="3456384" cy="3203774"/>
          </a:xfrm>
          <a:prstGeom prst="sun">
            <a:avLst/>
          </a:prstGeom>
          <a:solidFill>
            <a:srgbClr val="002060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C000"/>
                </a:solidFill>
                <a:latin typeface="Arial Black" pitchFamily="34" charset="0"/>
              </a:rPr>
              <a:t>10</a:t>
            </a:r>
            <a:endParaRPr lang="cs-CZ" sz="4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5" name="Slunce 14">
            <a:hlinkClick r:id="rId4" action="ppaction://hlinksldjump"/>
          </p:cNvPr>
          <p:cNvSpPr/>
          <p:nvPr/>
        </p:nvSpPr>
        <p:spPr>
          <a:xfrm>
            <a:off x="359792" y="3059757"/>
            <a:ext cx="3456384" cy="3096344"/>
          </a:xfrm>
          <a:prstGeom prst="sun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FFC000"/>
                </a:solidFill>
                <a:latin typeface="Arial Black" pitchFamily="34" charset="0"/>
              </a:rPr>
              <a:t>4</a:t>
            </a:r>
            <a:endParaRPr lang="cs-CZ" sz="6000" dirty="0">
              <a:solidFill>
                <a:srgbClr val="FFC0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 animBg="1"/>
      <p:bldP spid="23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C:\Documents and Settings\Alena T\Local Settings\Temporary Internet Files\Content.IE5\LV7IRU1Y\MP90044247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64448" y="2339677"/>
            <a:ext cx="3312615" cy="2208411"/>
          </a:xfrm>
          <a:prstGeom prst="rect">
            <a:avLst/>
          </a:prstGeom>
          <a:ln w="12700">
            <a:solidFill>
              <a:schemeClr val="bg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808" y="323453"/>
            <a:ext cx="9072563" cy="1259946"/>
          </a:xfrm>
          <a:solidFill>
            <a:schemeClr val="accent6">
              <a:lumMod val="5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Bratříček</a:t>
            </a:r>
            <a:endParaRPr lang="cs-CZ" sz="7200" b="1" dirty="0">
              <a:solidFill>
                <a:schemeClr val="bg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31800" y="1835621"/>
            <a:ext cx="7848872" cy="12945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800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Haničce je 8 let, její bratříček Tomášek je čtyřikrát mladší. Kolik let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je Tomáškovi?</a:t>
            </a:r>
            <a:endParaRPr lang="cs-CZ" sz="2800" dirty="0" smtClean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75816" y="3419797"/>
            <a:ext cx="2664296" cy="607539"/>
          </a:xfrm>
          <a:prstGeom prst="rect">
            <a:avLst/>
          </a:prstGeom>
          <a:solidFill>
            <a:srgbClr val="006600"/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3600" dirty="0" smtClean="0">
                <a:solidFill>
                  <a:srgbClr val="C89800"/>
                </a:solidFill>
                <a:latin typeface="Arial Black" pitchFamily="34" charset="0"/>
              </a:rPr>
              <a:t>8 </a:t>
            </a:r>
            <a:r>
              <a:rPr lang="cs-CZ" sz="3600" dirty="0" smtClean="0">
                <a:solidFill>
                  <a:srgbClr val="C89800"/>
                </a:solidFill>
                <a:latin typeface="Arial Black" pitchFamily="34" charset="0"/>
                <a:sym typeface="Symbol"/>
              </a:rPr>
              <a:t>: 4 = 2</a:t>
            </a:r>
            <a:endParaRPr lang="cs-CZ" sz="3600" dirty="0" smtClean="0">
              <a:solidFill>
                <a:srgbClr val="C898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75816" y="4139877"/>
            <a:ext cx="5904656" cy="607539"/>
          </a:xfrm>
          <a:prstGeom prst="rect">
            <a:avLst/>
          </a:prstGeom>
          <a:solidFill>
            <a:srgbClr val="006600"/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3600" dirty="0" smtClean="0">
                <a:solidFill>
                  <a:srgbClr val="C89800"/>
                </a:solidFill>
                <a:latin typeface="Arial Black" pitchFamily="34" charset="0"/>
              </a:rPr>
              <a:t>Tomáškovi jsou 2 roky.</a:t>
            </a:r>
            <a:endParaRPr lang="cs-CZ" sz="3600" dirty="0" smtClean="0">
              <a:solidFill>
                <a:srgbClr val="C89800"/>
              </a:solidFill>
            </a:endParaRPr>
          </a:p>
        </p:txBody>
      </p:sp>
      <p:pic>
        <p:nvPicPr>
          <p:cNvPr id="4098" name="Picture 2" descr="C:\Documents and Settings\Alena T\Local Settings\Temporary Internet Files\Content.IE5\LV7IRU1Y\MP90020202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575816" y="5003973"/>
            <a:ext cx="3312368" cy="2208245"/>
          </a:xfrm>
          <a:prstGeom prst="rect">
            <a:avLst/>
          </a:prstGeom>
          <a:ln w="12700">
            <a:solidFill>
              <a:schemeClr val="bg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Obdélník 10"/>
          <p:cNvSpPr/>
          <p:nvPr/>
        </p:nvSpPr>
        <p:spPr>
          <a:xfrm>
            <a:off x="4032200" y="5003973"/>
            <a:ext cx="3744416" cy="129458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Máte také sourozence?                        Kolik je jim let?</a:t>
            </a: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912520" y="6372125"/>
            <a:ext cx="2592288" cy="1008112"/>
          </a:xfrm>
          <a:prstGeom prst="rightArrow">
            <a:avLst/>
          </a:prstGeom>
          <a:solidFill>
            <a:srgbClr val="00660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Pokračujeme dál.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808" y="323453"/>
            <a:ext cx="9072563" cy="1259946"/>
          </a:xfrm>
          <a:solidFill>
            <a:schemeClr val="accent6">
              <a:lumMod val="5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Nanuky</a:t>
            </a:r>
            <a:endParaRPr lang="cs-CZ" sz="7200" b="1" dirty="0">
              <a:solidFill>
                <a:schemeClr val="bg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03808" y="1835621"/>
            <a:ext cx="7848872" cy="10082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3200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Jeden nanuk stojí 8 Kč. Kolik zaplatí Jirka za 3 nanuky?</a:t>
            </a:r>
            <a:endParaRPr lang="cs-CZ" sz="3200" dirty="0" smtClean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5" name="Slunce 14">
            <a:hlinkClick r:id="" action="ppaction://hlinkshowjump?jump=nextslide"/>
          </p:cNvPr>
          <p:cNvSpPr/>
          <p:nvPr/>
        </p:nvSpPr>
        <p:spPr>
          <a:xfrm>
            <a:off x="287784" y="2987749"/>
            <a:ext cx="3312368" cy="3024336"/>
          </a:xfrm>
          <a:prstGeom prst="sun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C000"/>
                </a:solidFill>
                <a:latin typeface="Arial Black" pitchFamily="34" charset="0"/>
              </a:rPr>
              <a:t>24</a:t>
            </a:r>
            <a:endParaRPr lang="cs-CZ" sz="4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2" name="Slunce 21">
            <a:hlinkClick r:id="rId3" action="ppaction://hlinksldjump"/>
          </p:cNvPr>
          <p:cNvSpPr/>
          <p:nvPr/>
        </p:nvSpPr>
        <p:spPr>
          <a:xfrm>
            <a:off x="3096096" y="4355901"/>
            <a:ext cx="3240360" cy="2952328"/>
          </a:xfrm>
          <a:prstGeom prst="sun">
            <a:avLst/>
          </a:prstGeom>
          <a:solidFill>
            <a:srgbClr val="006600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C000"/>
                </a:solidFill>
                <a:latin typeface="Arial Black" pitchFamily="34" charset="0"/>
              </a:rPr>
              <a:t>20</a:t>
            </a:r>
            <a:endParaRPr lang="cs-CZ" sz="4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3" name="Slunce 22">
            <a:hlinkClick r:id="rId3" action="ppaction://hlinksldjump"/>
          </p:cNvPr>
          <p:cNvSpPr/>
          <p:nvPr/>
        </p:nvSpPr>
        <p:spPr>
          <a:xfrm>
            <a:off x="6192440" y="3635821"/>
            <a:ext cx="3240360" cy="2880320"/>
          </a:xfrm>
          <a:prstGeom prst="sun">
            <a:avLst/>
          </a:prstGeom>
          <a:solidFill>
            <a:srgbClr val="002060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C000"/>
                </a:solidFill>
                <a:latin typeface="Arial Black" pitchFamily="34" charset="0"/>
              </a:rPr>
              <a:t>16</a:t>
            </a:r>
            <a:endParaRPr lang="cs-CZ" sz="4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pic>
        <p:nvPicPr>
          <p:cNvPr id="1028" name="Picture 4" descr="C:\Documents and Settings\Alena T\Local Settings\Temporary Internet Files\Content.IE5\027WU3ZU\MC90041097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416576" y="1115541"/>
            <a:ext cx="2415873" cy="242013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15" grpId="0" animBg="1"/>
      <p:bldP spid="22" grpId="0" animBg="1"/>
      <p:bldP spid="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808" y="323453"/>
            <a:ext cx="9072563" cy="1259946"/>
          </a:xfrm>
          <a:solidFill>
            <a:schemeClr val="accent6">
              <a:lumMod val="5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Nanuky</a:t>
            </a:r>
            <a:endParaRPr lang="cs-CZ" sz="7200" b="1" dirty="0">
              <a:solidFill>
                <a:schemeClr val="bg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03808" y="1835621"/>
            <a:ext cx="7848872" cy="10082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3200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Jeden nanuk stojí 8 Kč. Kolik zaplatí Jirka za 3 nanuky?</a:t>
            </a:r>
            <a:endParaRPr lang="cs-CZ" sz="3200" dirty="0" smtClean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1028" name="Picture 4" descr="C:\Documents and Settings\Alena T\Local Settings\Temporary Internet Files\Content.IE5\027WU3ZU\MC90041097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7416576" y="1115541"/>
            <a:ext cx="2415873" cy="242013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575816" y="3131765"/>
            <a:ext cx="2664296" cy="607539"/>
          </a:xfrm>
          <a:prstGeom prst="rect">
            <a:avLst/>
          </a:prstGeom>
          <a:solidFill>
            <a:srgbClr val="006600"/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3600" dirty="0" smtClean="0">
                <a:solidFill>
                  <a:srgbClr val="E2AC00"/>
                </a:solidFill>
                <a:latin typeface="Arial Black" pitchFamily="34" charset="0"/>
              </a:rPr>
              <a:t>8 </a:t>
            </a:r>
            <a:r>
              <a:rPr lang="cs-CZ" sz="3600" dirty="0" smtClean="0">
                <a:solidFill>
                  <a:srgbClr val="E2AC00"/>
                </a:solidFill>
                <a:latin typeface="Arial Black" pitchFamily="34" charset="0"/>
                <a:sym typeface="Symbol"/>
              </a:rPr>
              <a:t> 3 = 24</a:t>
            </a:r>
            <a:endParaRPr lang="cs-CZ" sz="3600" dirty="0" smtClean="0">
              <a:solidFill>
                <a:srgbClr val="E2AC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75816" y="3923853"/>
            <a:ext cx="5184576" cy="607539"/>
          </a:xfrm>
          <a:prstGeom prst="rect">
            <a:avLst/>
          </a:prstGeom>
          <a:solidFill>
            <a:srgbClr val="006600"/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3600" dirty="0" smtClean="0">
                <a:solidFill>
                  <a:srgbClr val="C89800"/>
                </a:solidFill>
                <a:latin typeface="Arial Black" pitchFamily="34" charset="0"/>
              </a:rPr>
              <a:t>Jirka zaplatí 24 Kč.</a:t>
            </a:r>
            <a:endParaRPr lang="cs-CZ" sz="3600" dirty="0" smtClean="0">
              <a:solidFill>
                <a:srgbClr val="C89800"/>
              </a:solidFill>
            </a:endParaRPr>
          </a:p>
        </p:txBody>
      </p:sp>
      <p:pic>
        <p:nvPicPr>
          <p:cNvPr id="2051" name="Picture 3" descr="C:\Documents and Settings\Alena T\Local Settings\Temporary Internet Files\Content.IE5\7NYZ7OHH\MC90035206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63848" y="4931965"/>
            <a:ext cx="1517964" cy="1786550"/>
          </a:xfrm>
          <a:prstGeom prst="rect">
            <a:avLst/>
          </a:prstGeom>
          <a:noFill/>
        </p:spPr>
      </p:pic>
      <p:pic>
        <p:nvPicPr>
          <p:cNvPr id="2052" name="Picture 4" descr="C:\Documents and Settings\Alena T\Local Settings\Temporary Internet Files\Content.IE5\7NYZ7OHH\MC90035206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36056" y="4931965"/>
            <a:ext cx="1517964" cy="1786550"/>
          </a:xfrm>
          <a:prstGeom prst="rect">
            <a:avLst/>
          </a:prstGeom>
          <a:noFill/>
        </p:spPr>
      </p:pic>
      <p:pic>
        <p:nvPicPr>
          <p:cNvPr id="2053" name="Picture 5" descr="C:\Documents and Settings\Alena T\Local Settings\Temporary Internet Files\Content.IE5\7NYZ7OHH\MC90035206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80272" y="4859957"/>
            <a:ext cx="1517964" cy="1786550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1511920" y="6444133"/>
            <a:ext cx="4950394" cy="9510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bg1">
                    <a:lumMod val="75000"/>
                  </a:schemeClr>
                </a:solidFill>
              </a:rPr>
              <a:t>8 + </a:t>
            </a:r>
            <a:r>
              <a:rPr lang="cs-CZ" sz="6000" b="1" dirty="0" err="1" smtClean="0">
                <a:solidFill>
                  <a:schemeClr val="bg1">
                    <a:lumMod val="75000"/>
                  </a:schemeClr>
                </a:solidFill>
              </a:rPr>
              <a:t>8</a:t>
            </a:r>
            <a:r>
              <a:rPr lang="cs-CZ" sz="6000" b="1" dirty="0" smtClean="0">
                <a:solidFill>
                  <a:schemeClr val="bg1">
                    <a:lumMod val="75000"/>
                  </a:schemeClr>
                </a:solidFill>
              </a:rPr>
              <a:t> + </a:t>
            </a:r>
            <a:r>
              <a:rPr lang="cs-CZ" sz="6000" b="1" dirty="0" err="1" smtClean="0">
                <a:solidFill>
                  <a:schemeClr val="bg1">
                    <a:lumMod val="75000"/>
                  </a:schemeClr>
                </a:solidFill>
              </a:rPr>
              <a:t>8</a:t>
            </a:r>
            <a:r>
              <a:rPr lang="cs-CZ" sz="6000" b="1" dirty="0" smtClean="0">
                <a:solidFill>
                  <a:schemeClr val="bg1">
                    <a:lumMod val="75000"/>
                  </a:schemeClr>
                </a:solidFill>
              </a:rPr>
              <a:t> = 24</a:t>
            </a:r>
            <a:endParaRPr lang="cs-CZ" sz="6000" b="1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6" name="Šipka doprava 15">
            <a:hlinkClick r:id="" action="ppaction://hlinkshowjump?jump=nextslide"/>
          </p:cNvPr>
          <p:cNvSpPr/>
          <p:nvPr/>
        </p:nvSpPr>
        <p:spPr>
          <a:xfrm>
            <a:off x="6912520" y="6372125"/>
            <a:ext cx="2592288" cy="1008112"/>
          </a:xfrm>
          <a:prstGeom prst="rightArrow">
            <a:avLst/>
          </a:prstGeom>
          <a:solidFill>
            <a:srgbClr val="00660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Pokračujeme dál.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000"/>
                            </p:stCondLst>
                            <p:childTnLst>
                              <p:par>
                                <p:cTn id="31" presetID="1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3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4" grpId="0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7" name="Picture 7" descr="C:\Documents and Settings\Alena T\Local Settings\Temporary Internet Files\Content.IE5\VGA6LEDH\MP90043179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7784" y="5219997"/>
            <a:ext cx="3218825" cy="2147560"/>
          </a:xfrm>
          <a:prstGeom prst="rect">
            <a:avLst/>
          </a:prstGeom>
          <a:ln w="12700">
            <a:solidFill>
              <a:schemeClr val="bg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9792" y="323453"/>
            <a:ext cx="9216579" cy="1259946"/>
          </a:xfrm>
          <a:solidFill>
            <a:schemeClr val="accent6">
              <a:lumMod val="5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72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   Tučňáci</a:t>
            </a:r>
            <a:endParaRPr lang="cs-CZ" sz="7200" b="1" dirty="0">
              <a:solidFill>
                <a:schemeClr val="bg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87784" y="1835621"/>
            <a:ext cx="7848872" cy="13517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4400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Kolik trojic by mohlo vytvořit 27 tučňáků?</a:t>
            </a:r>
            <a:endParaRPr lang="cs-CZ" sz="4400" dirty="0" smtClean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5" name="Slunce 14">
            <a:hlinkClick r:id="rId4" action="ppaction://hlinksldjump"/>
          </p:cNvPr>
          <p:cNvSpPr/>
          <p:nvPr/>
        </p:nvSpPr>
        <p:spPr>
          <a:xfrm>
            <a:off x="503808" y="3131765"/>
            <a:ext cx="3600400" cy="3240360"/>
          </a:xfrm>
          <a:prstGeom prst="sun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FFC000"/>
                </a:solidFill>
                <a:latin typeface="Arial Black" pitchFamily="34" charset="0"/>
              </a:rPr>
              <a:t>8</a:t>
            </a:r>
            <a:endParaRPr lang="cs-CZ" sz="6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2" name="Slunce 21">
            <a:hlinkClick r:id="" action="ppaction://hlinkshowjump?jump=nextslide"/>
          </p:cNvPr>
          <p:cNvSpPr/>
          <p:nvPr/>
        </p:nvSpPr>
        <p:spPr>
          <a:xfrm>
            <a:off x="3528144" y="3491805"/>
            <a:ext cx="3312368" cy="3240360"/>
          </a:xfrm>
          <a:prstGeom prst="sun">
            <a:avLst/>
          </a:prstGeom>
          <a:solidFill>
            <a:srgbClr val="006600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FFC000"/>
                </a:solidFill>
                <a:latin typeface="Arial Black" pitchFamily="34" charset="0"/>
              </a:rPr>
              <a:t>9</a:t>
            </a:r>
            <a:endParaRPr lang="cs-CZ" sz="6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3" name="Slunce 22">
            <a:hlinkClick r:id="rId4" action="ppaction://hlinksldjump"/>
          </p:cNvPr>
          <p:cNvSpPr/>
          <p:nvPr/>
        </p:nvSpPr>
        <p:spPr>
          <a:xfrm>
            <a:off x="6552480" y="2627709"/>
            <a:ext cx="3240360" cy="3168352"/>
          </a:xfrm>
          <a:prstGeom prst="sun">
            <a:avLst/>
          </a:prstGeom>
          <a:solidFill>
            <a:srgbClr val="002060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C000"/>
                </a:solidFill>
                <a:latin typeface="Arial Black" pitchFamily="34" charset="0"/>
              </a:rPr>
              <a:t>10</a:t>
            </a:r>
            <a:endParaRPr lang="cs-CZ" sz="4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pic>
        <p:nvPicPr>
          <p:cNvPr id="5124" name="Picture 4" descr="C:\Documents and Settings\Alena T\Local Settings\Temporary Internet Files\Content.IE5\Y7RZOU83\MP90042775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84528" y="611485"/>
            <a:ext cx="2874150" cy="1910861"/>
          </a:xfrm>
          <a:prstGeom prst="rect">
            <a:avLst/>
          </a:prstGeom>
          <a:ln w="12700">
            <a:solidFill>
              <a:schemeClr val="bg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129" name="Picture 9" descr="C:\Documents and Settings\Alena T\Local Settings\Temporary Internet Files\Content.IE5\HDCMJNQ0\MP90040332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60592" y="5940077"/>
            <a:ext cx="1998130" cy="1331566"/>
          </a:xfrm>
          <a:prstGeom prst="rect">
            <a:avLst/>
          </a:prstGeom>
          <a:ln w="12700">
            <a:solidFill>
              <a:schemeClr val="bg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15" grpId="0" animBg="1"/>
      <p:bldP spid="22" grpId="0" animBg="1"/>
      <p:bldP spid="2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9792" y="323453"/>
            <a:ext cx="9216579" cy="1259946"/>
          </a:xfrm>
          <a:solidFill>
            <a:schemeClr val="accent6">
              <a:lumMod val="5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72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   Tučňáci</a:t>
            </a:r>
            <a:endParaRPr lang="cs-CZ" sz="7200" b="1" dirty="0">
              <a:solidFill>
                <a:schemeClr val="bg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87784" y="1907629"/>
            <a:ext cx="7992888" cy="13517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4400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Kolik trojic by mohlo vytvořit 27 tučňáků?</a:t>
            </a:r>
            <a:endParaRPr lang="cs-CZ" sz="4400" dirty="0" smtClean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5124" name="Picture 4" descr="C:\Documents and Settings\Alena T\Local Settings\Temporary Internet Files\Content.IE5\Y7RZOU83\MP90042775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84528" y="611485"/>
            <a:ext cx="2874150" cy="1910861"/>
          </a:xfrm>
          <a:prstGeom prst="rect">
            <a:avLst/>
          </a:prstGeom>
          <a:ln w="12700">
            <a:solidFill>
              <a:schemeClr val="bg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Obdélník 9"/>
          <p:cNvSpPr/>
          <p:nvPr/>
        </p:nvSpPr>
        <p:spPr>
          <a:xfrm>
            <a:off x="359792" y="3419797"/>
            <a:ext cx="2664296" cy="607539"/>
          </a:xfrm>
          <a:prstGeom prst="rect">
            <a:avLst/>
          </a:prstGeom>
          <a:solidFill>
            <a:srgbClr val="006600"/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3600" dirty="0" smtClean="0">
                <a:solidFill>
                  <a:srgbClr val="C89800"/>
                </a:solidFill>
                <a:latin typeface="Arial Black" pitchFamily="34" charset="0"/>
              </a:rPr>
              <a:t>27 </a:t>
            </a:r>
            <a:r>
              <a:rPr lang="cs-CZ" sz="3600" dirty="0" smtClean="0">
                <a:solidFill>
                  <a:srgbClr val="C89800"/>
                </a:solidFill>
                <a:latin typeface="Arial Black" pitchFamily="34" charset="0"/>
                <a:sym typeface="Symbol"/>
              </a:rPr>
              <a:t>: 3 = 9</a:t>
            </a:r>
            <a:endParaRPr lang="cs-CZ" sz="3600" dirty="0" smtClean="0">
              <a:solidFill>
                <a:srgbClr val="C898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9792" y="4139877"/>
            <a:ext cx="8280920" cy="607539"/>
          </a:xfrm>
          <a:prstGeom prst="rect">
            <a:avLst/>
          </a:prstGeom>
          <a:solidFill>
            <a:srgbClr val="006600"/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3600" dirty="0" smtClean="0">
                <a:solidFill>
                  <a:srgbClr val="C89800"/>
                </a:solidFill>
                <a:latin typeface="Arial Black" pitchFamily="34" charset="0"/>
              </a:rPr>
              <a:t>Tučňáci by mohli udělat 9 trojic.</a:t>
            </a:r>
            <a:endParaRPr lang="cs-CZ" sz="3600" dirty="0" smtClean="0">
              <a:solidFill>
                <a:srgbClr val="C89800"/>
              </a:solidFill>
            </a:endParaRPr>
          </a:p>
        </p:txBody>
      </p:sp>
      <p:grpSp>
        <p:nvGrpSpPr>
          <p:cNvPr id="18" name="Skupina 17"/>
          <p:cNvGrpSpPr/>
          <p:nvPr/>
        </p:nvGrpSpPr>
        <p:grpSpPr>
          <a:xfrm>
            <a:off x="359792" y="4931965"/>
            <a:ext cx="1524247" cy="1015768"/>
            <a:chOff x="2880072" y="5868069"/>
            <a:chExt cx="1524247" cy="1015768"/>
          </a:xfrm>
        </p:grpSpPr>
        <p:pic>
          <p:nvPicPr>
            <p:cNvPr id="6150" name="Picture 6" descr="C:\Documents and Settings\Alena T\Local Settings\Temporary Internet Files\Content.IE5\VGA6LEDH\MP900401273[1]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880072" y="5868069"/>
              <a:ext cx="1524247" cy="1015768"/>
            </a:xfrm>
            <a:prstGeom prst="rect">
              <a:avLst/>
            </a:prstGeom>
            <a:ln w="12700">
              <a:solidFill>
                <a:schemeClr val="bg1">
                  <a:lumMod val="9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6151" name="Picture 7" descr="C:\Documents and Settings\Alena T\Local Settings\Temporary Internet Files\Content.IE5\Y7RZOU83\MC900109197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 flipH="1">
              <a:off x="3816176" y="6156101"/>
              <a:ext cx="288382" cy="588112"/>
            </a:xfrm>
            <a:prstGeom prst="rect">
              <a:avLst/>
            </a:prstGeom>
            <a:ln w="12700"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19" name="Skupina 18"/>
          <p:cNvGrpSpPr/>
          <p:nvPr/>
        </p:nvGrpSpPr>
        <p:grpSpPr>
          <a:xfrm>
            <a:off x="359792" y="6156101"/>
            <a:ext cx="1524247" cy="1015768"/>
            <a:chOff x="2880072" y="5868069"/>
            <a:chExt cx="1524247" cy="1015768"/>
          </a:xfrm>
        </p:grpSpPr>
        <p:pic>
          <p:nvPicPr>
            <p:cNvPr id="20" name="Picture 6" descr="C:\Documents and Settings\Alena T\Local Settings\Temporary Internet Files\Content.IE5\VGA6LEDH\MP900401273[1]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880072" y="5868069"/>
              <a:ext cx="1524247" cy="1015768"/>
            </a:xfrm>
            <a:prstGeom prst="rect">
              <a:avLst/>
            </a:prstGeom>
            <a:ln w="12700">
              <a:solidFill>
                <a:schemeClr val="bg1">
                  <a:lumMod val="9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24" name="Picture 7" descr="C:\Documents and Settings\Alena T\Local Settings\Temporary Internet Files\Content.IE5\Y7RZOU83\MC900109197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 flipH="1">
              <a:off x="3816176" y="6156101"/>
              <a:ext cx="288382" cy="588112"/>
            </a:xfrm>
            <a:prstGeom prst="rect">
              <a:avLst/>
            </a:prstGeom>
            <a:ln w="12700"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25" name="Skupina 24"/>
          <p:cNvGrpSpPr/>
          <p:nvPr/>
        </p:nvGrpSpPr>
        <p:grpSpPr>
          <a:xfrm>
            <a:off x="2232000" y="4931965"/>
            <a:ext cx="1524247" cy="1015768"/>
            <a:chOff x="2880072" y="5868069"/>
            <a:chExt cx="1524247" cy="1015768"/>
          </a:xfrm>
        </p:grpSpPr>
        <p:pic>
          <p:nvPicPr>
            <p:cNvPr id="26" name="Picture 6" descr="C:\Documents and Settings\Alena T\Local Settings\Temporary Internet Files\Content.IE5\VGA6LEDH\MP900401273[1]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880072" y="5868069"/>
              <a:ext cx="1524247" cy="1015768"/>
            </a:xfrm>
            <a:prstGeom prst="rect">
              <a:avLst/>
            </a:prstGeom>
            <a:ln w="12700">
              <a:solidFill>
                <a:schemeClr val="bg1">
                  <a:lumMod val="9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27" name="Picture 7" descr="C:\Documents and Settings\Alena T\Local Settings\Temporary Internet Files\Content.IE5\Y7RZOU83\MC900109197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 flipH="1">
              <a:off x="3816176" y="6156101"/>
              <a:ext cx="288382" cy="588112"/>
            </a:xfrm>
            <a:prstGeom prst="rect">
              <a:avLst/>
            </a:prstGeom>
            <a:ln w="12700"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28" name="Skupina 27"/>
          <p:cNvGrpSpPr/>
          <p:nvPr/>
        </p:nvGrpSpPr>
        <p:grpSpPr>
          <a:xfrm>
            <a:off x="2232000" y="6156101"/>
            <a:ext cx="1524247" cy="1015768"/>
            <a:chOff x="2880072" y="5868069"/>
            <a:chExt cx="1524247" cy="1015768"/>
          </a:xfrm>
        </p:grpSpPr>
        <p:pic>
          <p:nvPicPr>
            <p:cNvPr id="29" name="Picture 6" descr="C:\Documents and Settings\Alena T\Local Settings\Temporary Internet Files\Content.IE5\VGA6LEDH\MP900401273[1]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880072" y="5868069"/>
              <a:ext cx="1524247" cy="1015768"/>
            </a:xfrm>
            <a:prstGeom prst="rect">
              <a:avLst/>
            </a:prstGeom>
            <a:ln w="12700">
              <a:solidFill>
                <a:schemeClr val="bg1">
                  <a:lumMod val="9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30" name="Picture 7" descr="C:\Documents and Settings\Alena T\Local Settings\Temporary Internet Files\Content.IE5\Y7RZOU83\MC900109197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 flipH="1">
              <a:off x="3816176" y="6156101"/>
              <a:ext cx="288382" cy="588112"/>
            </a:xfrm>
            <a:prstGeom prst="rect">
              <a:avLst/>
            </a:prstGeom>
            <a:ln w="12700"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31" name="Skupina 30"/>
          <p:cNvGrpSpPr/>
          <p:nvPr/>
        </p:nvGrpSpPr>
        <p:grpSpPr>
          <a:xfrm>
            <a:off x="4104208" y="4931965"/>
            <a:ext cx="1524247" cy="1015768"/>
            <a:chOff x="2880072" y="5868069"/>
            <a:chExt cx="1524247" cy="1015768"/>
          </a:xfrm>
        </p:grpSpPr>
        <p:pic>
          <p:nvPicPr>
            <p:cNvPr id="32" name="Picture 6" descr="C:\Documents and Settings\Alena T\Local Settings\Temporary Internet Files\Content.IE5\VGA6LEDH\MP900401273[1]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880072" y="5868069"/>
              <a:ext cx="1524247" cy="1015768"/>
            </a:xfrm>
            <a:prstGeom prst="rect">
              <a:avLst/>
            </a:prstGeom>
            <a:ln w="12700">
              <a:solidFill>
                <a:schemeClr val="bg1">
                  <a:lumMod val="9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33" name="Picture 7" descr="C:\Documents and Settings\Alena T\Local Settings\Temporary Internet Files\Content.IE5\Y7RZOU83\MC900109197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 flipH="1">
              <a:off x="3816176" y="6156101"/>
              <a:ext cx="288382" cy="588112"/>
            </a:xfrm>
            <a:prstGeom prst="rect">
              <a:avLst/>
            </a:prstGeom>
            <a:ln w="12700"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34" name="Skupina 33"/>
          <p:cNvGrpSpPr/>
          <p:nvPr/>
        </p:nvGrpSpPr>
        <p:grpSpPr>
          <a:xfrm>
            <a:off x="4104208" y="6156101"/>
            <a:ext cx="1524247" cy="1015768"/>
            <a:chOff x="2880072" y="5868069"/>
            <a:chExt cx="1524247" cy="1015768"/>
          </a:xfrm>
        </p:grpSpPr>
        <p:pic>
          <p:nvPicPr>
            <p:cNvPr id="35" name="Picture 6" descr="C:\Documents and Settings\Alena T\Local Settings\Temporary Internet Files\Content.IE5\VGA6LEDH\MP900401273[1]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880072" y="5868069"/>
              <a:ext cx="1524247" cy="1015768"/>
            </a:xfrm>
            <a:prstGeom prst="rect">
              <a:avLst/>
            </a:prstGeom>
            <a:ln w="12700">
              <a:solidFill>
                <a:schemeClr val="bg1">
                  <a:lumMod val="9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36" name="Picture 7" descr="C:\Documents and Settings\Alena T\Local Settings\Temporary Internet Files\Content.IE5\Y7RZOU83\MC900109197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 flipH="1">
              <a:off x="3816176" y="6156101"/>
              <a:ext cx="288382" cy="588112"/>
            </a:xfrm>
            <a:prstGeom prst="rect">
              <a:avLst/>
            </a:prstGeom>
            <a:ln w="12700"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37" name="Skupina 36"/>
          <p:cNvGrpSpPr/>
          <p:nvPr/>
        </p:nvGrpSpPr>
        <p:grpSpPr>
          <a:xfrm>
            <a:off x="5976416" y="4931965"/>
            <a:ext cx="1524247" cy="1015768"/>
            <a:chOff x="2880072" y="5868069"/>
            <a:chExt cx="1524247" cy="1015768"/>
          </a:xfrm>
        </p:grpSpPr>
        <p:pic>
          <p:nvPicPr>
            <p:cNvPr id="38" name="Picture 6" descr="C:\Documents and Settings\Alena T\Local Settings\Temporary Internet Files\Content.IE5\VGA6LEDH\MP900401273[1]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880072" y="5868069"/>
              <a:ext cx="1524247" cy="1015768"/>
            </a:xfrm>
            <a:prstGeom prst="rect">
              <a:avLst/>
            </a:prstGeom>
            <a:ln w="12700">
              <a:solidFill>
                <a:schemeClr val="bg1">
                  <a:lumMod val="9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39" name="Picture 7" descr="C:\Documents and Settings\Alena T\Local Settings\Temporary Internet Files\Content.IE5\Y7RZOU83\MC900109197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 flipH="1">
              <a:off x="3816176" y="6156101"/>
              <a:ext cx="288382" cy="588112"/>
            </a:xfrm>
            <a:prstGeom prst="rect">
              <a:avLst/>
            </a:prstGeom>
            <a:ln w="12700"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40" name="Skupina 39"/>
          <p:cNvGrpSpPr/>
          <p:nvPr/>
        </p:nvGrpSpPr>
        <p:grpSpPr>
          <a:xfrm>
            <a:off x="5976416" y="6156101"/>
            <a:ext cx="1524247" cy="1015768"/>
            <a:chOff x="2880072" y="5868069"/>
            <a:chExt cx="1524247" cy="1015768"/>
          </a:xfrm>
        </p:grpSpPr>
        <p:pic>
          <p:nvPicPr>
            <p:cNvPr id="41" name="Picture 6" descr="C:\Documents and Settings\Alena T\Local Settings\Temporary Internet Files\Content.IE5\VGA6LEDH\MP900401273[1]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880072" y="5868069"/>
              <a:ext cx="1524247" cy="1015768"/>
            </a:xfrm>
            <a:prstGeom prst="rect">
              <a:avLst/>
            </a:prstGeom>
            <a:ln w="12700">
              <a:solidFill>
                <a:schemeClr val="bg1">
                  <a:lumMod val="9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42" name="Picture 7" descr="C:\Documents and Settings\Alena T\Local Settings\Temporary Internet Files\Content.IE5\Y7RZOU83\MC900109197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 flipH="1">
              <a:off x="3816176" y="6156101"/>
              <a:ext cx="288382" cy="588112"/>
            </a:xfrm>
            <a:prstGeom prst="rect">
              <a:avLst/>
            </a:prstGeom>
            <a:ln w="12700"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43" name="Skupina 42"/>
          <p:cNvGrpSpPr/>
          <p:nvPr/>
        </p:nvGrpSpPr>
        <p:grpSpPr>
          <a:xfrm>
            <a:off x="7776616" y="4931965"/>
            <a:ext cx="1524247" cy="1015768"/>
            <a:chOff x="2880072" y="5868069"/>
            <a:chExt cx="1524247" cy="1015768"/>
          </a:xfrm>
        </p:grpSpPr>
        <p:pic>
          <p:nvPicPr>
            <p:cNvPr id="44" name="Picture 6" descr="C:\Documents and Settings\Alena T\Local Settings\Temporary Internet Files\Content.IE5\VGA6LEDH\MP900401273[1]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880072" y="5868069"/>
              <a:ext cx="1524247" cy="1015768"/>
            </a:xfrm>
            <a:prstGeom prst="rect">
              <a:avLst/>
            </a:prstGeom>
            <a:ln w="12700">
              <a:solidFill>
                <a:schemeClr val="bg1">
                  <a:lumMod val="9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45" name="Picture 7" descr="C:\Documents and Settings\Alena T\Local Settings\Temporary Internet Files\Content.IE5\Y7RZOU83\MC900109197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 flipH="1">
              <a:off x="3816176" y="6156101"/>
              <a:ext cx="288382" cy="588112"/>
            </a:xfrm>
            <a:prstGeom prst="rect">
              <a:avLst/>
            </a:prstGeom>
            <a:ln w="12700"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sp>
        <p:nvSpPr>
          <p:cNvPr id="46" name="Šipka doprava 45">
            <a:hlinkClick r:id="" action="ppaction://hlinkshowjump?jump=nextslide"/>
          </p:cNvPr>
          <p:cNvSpPr/>
          <p:nvPr/>
        </p:nvSpPr>
        <p:spPr>
          <a:xfrm>
            <a:off x="7632600" y="6588149"/>
            <a:ext cx="2304009" cy="792088"/>
          </a:xfrm>
          <a:prstGeom prst="rightArrow">
            <a:avLst/>
          </a:prstGeom>
          <a:solidFill>
            <a:srgbClr val="00660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Pokračujeme dál.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000"/>
                            </p:stCondLst>
                            <p:childTnLst>
                              <p:par>
                                <p:cTn id="3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2000"/>
                            </p:stCondLst>
                            <p:childTnLst>
                              <p:par>
                                <p:cTn id="3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4000"/>
                            </p:stCondLst>
                            <p:childTnLst>
                              <p:par>
                                <p:cTn id="4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6000"/>
                            </p:stCondLst>
                            <p:childTnLst>
                              <p:par>
                                <p:cTn id="4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8000"/>
                            </p:stCondLst>
                            <p:childTnLst>
                              <p:par>
                                <p:cTn id="51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3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4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808" y="323453"/>
            <a:ext cx="9072563" cy="1259946"/>
          </a:xfrm>
          <a:solidFill>
            <a:schemeClr val="accent6">
              <a:lumMod val="5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Panenky</a:t>
            </a:r>
            <a:endParaRPr lang="cs-CZ" sz="7200" b="1" dirty="0">
              <a:solidFill>
                <a:schemeClr val="bg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03808" y="1835621"/>
            <a:ext cx="8928992" cy="14661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3200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Věrka má doma 9 panenek. </a:t>
            </a:r>
          </a:p>
          <a:p>
            <a:pPr>
              <a:buNone/>
            </a:pPr>
            <a:r>
              <a:rPr lang="cs-CZ" sz="3200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Kolik mají panenky celkem </a:t>
            </a:r>
          </a:p>
          <a:p>
            <a:pPr>
              <a:buNone/>
            </a:pPr>
            <a:r>
              <a:rPr lang="cs-CZ" sz="3200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rukou?</a:t>
            </a:r>
            <a:endParaRPr lang="cs-CZ" sz="3200" dirty="0" smtClean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5" name="Slunce 14">
            <a:hlinkClick r:id="rId3" action="ppaction://hlinksldjump"/>
          </p:cNvPr>
          <p:cNvSpPr/>
          <p:nvPr/>
        </p:nvSpPr>
        <p:spPr>
          <a:xfrm>
            <a:off x="3312120" y="4571925"/>
            <a:ext cx="3024336" cy="2808312"/>
          </a:xfrm>
          <a:prstGeom prst="sun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C000"/>
                </a:solidFill>
                <a:latin typeface="Arial Black" pitchFamily="34" charset="0"/>
              </a:rPr>
              <a:t>17</a:t>
            </a:r>
            <a:endParaRPr lang="cs-CZ" sz="4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2" name="Slunce 21">
            <a:hlinkClick r:id="rId3" action="ppaction://hlinksldjump"/>
          </p:cNvPr>
          <p:cNvSpPr/>
          <p:nvPr/>
        </p:nvSpPr>
        <p:spPr>
          <a:xfrm>
            <a:off x="1151880" y="3059757"/>
            <a:ext cx="3024336" cy="3024336"/>
          </a:xfrm>
          <a:prstGeom prst="sun">
            <a:avLst/>
          </a:prstGeom>
          <a:solidFill>
            <a:srgbClr val="006600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C000"/>
                </a:solidFill>
                <a:latin typeface="Arial Black" pitchFamily="34" charset="0"/>
              </a:rPr>
              <a:t>16</a:t>
            </a:r>
            <a:endParaRPr lang="cs-CZ" sz="4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3" name="Slunce 22">
            <a:hlinkClick r:id="" action="ppaction://hlinkshowjump?jump=nextslide"/>
          </p:cNvPr>
          <p:cNvSpPr/>
          <p:nvPr/>
        </p:nvSpPr>
        <p:spPr>
          <a:xfrm>
            <a:off x="6336456" y="3995861"/>
            <a:ext cx="3168352" cy="3168352"/>
          </a:xfrm>
          <a:prstGeom prst="sun">
            <a:avLst/>
          </a:prstGeom>
          <a:solidFill>
            <a:srgbClr val="002060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C000"/>
                </a:solidFill>
                <a:latin typeface="Arial Black" pitchFamily="34" charset="0"/>
              </a:rPr>
              <a:t>18</a:t>
            </a:r>
            <a:endParaRPr lang="cs-CZ" sz="4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pic>
        <p:nvPicPr>
          <p:cNvPr id="1027" name="Picture 3" descr="C:\Documents and Settings\Alena T\Local Settings\Temporary Internet Files\Content.IE5\LV7IRU1Y\MC90023210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88861" y="827509"/>
            <a:ext cx="3006426" cy="28083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9" name="Picture 5" descr="C:\Documents and Settings\Alena T\Local Settings\Temporary Internet Files\Content.IE5\Y7RZOU83\MC90001957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4571925"/>
            <a:ext cx="2184813" cy="27209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15" grpId="0" animBg="1"/>
      <p:bldP spid="22" grpId="0" animBg="1"/>
      <p:bldP spid="2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808" y="323453"/>
            <a:ext cx="9072563" cy="1259946"/>
          </a:xfrm>
          <a:solidFill>
            <a:schemeClr val="accent6">
              <a:lumMod val="5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Panenky</a:t>
            </a:r>
            <a:endParaRPr lang="cs-CZ" sz="7200" b="1" dirty="0">
              <a:solidFill>
                <a:schemeClr val="bg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03808" y="1835621"/>
            <a:ext cx="8928992" cy="14661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3200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Věrka má doma 9 panenek. </a:t>
            </a:r>
          </a:p>
          <a:p>
            <a:pPr>
              <a:buNone/>
            </a:pPr>
            <a:r>
              <a:rPr lang="cs-CZ" sz="3200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Kolik mají panenky celkem </a:t>
            </a:r>
          </a:p>
          <a:p>
            <a:pPr>
              <a:buNone/>
            </a:pPr>
            <a:r>
              <a:rPr lang="cs-CZ" sz="3200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rukou?</a:t>
            </a:r>
            <a:endParaRPr lang="cs-CZ" sz="3200" dirty="0" smtClean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1027" name="Picture 3" descr="C:\Documents and Settings\Alena T\Local Settings\Temporary Internet Files\Content.IE5\LV7IRU1Y\MC90023210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88861" y="827509"/>
            <a:ext cx="3006426" cy="28083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Obdélník 8"/>
          <p:cNvSpPr/>
          <p:nvPr/>
        </p:nvSpPr>
        <p:spPr>
          <a:xfrm>
            <a:off x="1655936" y="3347789"/>
            <a:ext cx="2664296" cy="607539"/>
          </a:xfrm>
          <a:prstGeom prst="rect">
            <a:avLst/>
          </a:prstGeom>
          <a:solidFill>
            <a:srgbClr val="006600"/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3600" dirty="0" smtClean="0">
                <a:solidFill>
                  <a:srgbClr val="C89800"/>
                </a:solidFill>
                <a:latin typeface="Arial Black" pitchFamily="34" charset="0"/>
              </a:rPr>
              <a:t>9 </a:t>
            </a:r>
            <a:r>
              <a:rPr lang="cs-CZ" sz="3600" dirty="0" smtClean="0">
                <a:solidFill>
                  <a:srgbClr val="C89800"/>
                </a:solidFill>
                <a:latin typeface="Arial Black" pitchFamily="34" charset="0"/>
                <a:sym typeface="Symbol"/>
              </a:rPr>
              <a:t> 2 = 18</a:t>
            </a:r>
            <a:endParaRPr lang="cs-CZ" sz="3600" dirty="0" smtClean="0">
              <a:solidFill>
                <a:srgbClr val="C898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655936" y="4067869"/>
            <a:ext cx="5760640" cy="1122743"/>
          </a:xfrm>
          <a:prstGeom prst="rect">
            <a:avLst/>
          </a:prstGeom>
          <a:solidFill>
            <a:srgbClr val="006600"/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3600" dirty="0" smtClean="0">
                <a:solidFill>
                  <a:srgbClr val="C89800"/>
                </a:solidFill>
                <a:latin typeface="Arial Black" pitchFamily="34" charset="0"/>
              </a:rPr>
              <a:t>Panenky mají celkem </a:t>
            </a:r>
          </a:p>
          <a:p>
            <a:pPr>
              <a:buNone/>
            </a:pPr>
            <a:r>
              <a:rPr lang="cs-CZ" sz="3600" dirty="0" smtClean="0">
                <a:solidFill>
                  <a:srgbClr val="C89800"/>
                </a:solidFill>
                <a:latin typeface="Arial Black" pitchFamily="34" charset="0"/>
              </a:rPr>
              <a:t>18 rukou.</a:t>
            </a:r>
            <a:endParaRPr lang="cs-CZ" sz="3600" dirty="0" smtClean="0">
              <a:solidFill>
                <a:srgbClr val="C898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015976" y="5292005"/>
            <a:ext cx="7416824" cy="43582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6600"/>
                </a:solidFill>
                <a:latin typeface="Arial Black" pitchFamily="34" charset="0"/>
              </a:rPr>
              <a:t>Můžeme si je spočítat – počítejte nahlas…</a:t>
            </a:r>
            <a:endParaRPr lang="cs-CZ" sz="2400" dirty="0" smtClean="0">
              <a:solidFill>
                <a:srgbClr val="006600"/>
              </a:solidFill>
            </a:endParaRPr>
          </a:p>
        </p:txBody>
      </p:sp>
      <p:pic>
        <p:nvPicPr>
          <p:cNvPr id="13" name="Picture 5" descr="C:\Documents and Settings\Alena T\Local Settings\Temporary Internet Files\Content.IE5\Y7RZOU83\MC9000195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76016" y="5940077"/>
            <a:ext cx="1144064" cy="14248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4" name="Picture 5" descr="C:\Documents and Settings\Alena T\Local Settings\Temporary Internet Files\Content.IE5\Y7RZOU83\MC9000195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56136" y="5940077"/>
            <a:ext cx="1144064" cy="14248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6" name="Picture 5" descr="C:\Documents and Settings\Alena T\Local Settings\Temporary Internet Files\Content.IE5\Y7RZOU83\MC9000195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08264" y="5940077"/>
            <a:ext cx="1144064" cy="14248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" name="Picture 5" descr="C:\Documents and Settings\Alena T\Local Settings\Temporary Internet Files\Content.IE5\Y7RZOU83\MC9000195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88384" y="5940077"/>
            <a:ext cx="1144064" cy="14248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" name="Picture 5" descr="C:\Documents and Settings\Alena T\Local Settings\Temporary Internet Files\Content.IE5\Y7RZOU83\MC9000195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24488" y="5940077"/>
            <a:ext cx="1144064" cy="14248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9" name="Picture 5" descr="C:\Documents and Settings\Alena T\Local Settings\Temporary Internet Files\Content.IE5\Y7RZOU83\MC9000195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5776" y="4427909"/>
            <a:ext cx="1144064" cy="14248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" name="Picture 5" descr="C:\Documents and Settings\Alena T\Local Settings\Temporary Internet Files\Content.IE5\Y7RZOU83\MC9000195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07864" y="5075981"/>
            <a:ext cx="1144064" cy="14248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9" name="Picture 5" descr="C:\Documents and Settings\Alena T\Local Settings\Temporary Internet Files\Content.IE5\Y7RZOU83\MC9000195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5776" y="5940077"/>
            <a:ext cx="1144064" cy="14248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Picture 5" descr="C:\Documents and Settings\Alena T\Local Settings\Temporary Internet Files\Content.IE5\Y7RZOU83\MC9000195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95896" y="5940077"/>
            <a:ext cx="1144064" cy="14248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4" name="Šipka doprava 23">
            <a:hlinkClick r:id="" action="ppaction://hlinkshowjump?jump=nextslide"/>
          </p:cNvPr>
          <p:cNvSpPr/>
          <p:nvPr/>
        </p:nvSpPr>
        <p:spPr>
          <a:xfrm>
            <a:off x="7848623" y="6516141"/>
            <a:ext cx="2232001" cy="864096"/>
          </a:xfrm>
          <a:prstGeom prst="rightArrow">
            <a:avLst/>
          </a:prstGeom>
          <a:solidFill>
            <a:srgbClr val="00660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Pokračujeme dál.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8000"/>
                            </p:stCondLst>
                            <p:childTnLst>
                              <p:par>
                                <p:cTn id="3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0"/>
                            </p:stCondLst>
                            <p:childTnLst>
                              <p:par>
                                <p:cTn id="4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2000"/>
                            </p:stCondLst>
                            <p:childTnLst>
                              <p:par>
                                <p:cTn id="4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4000"/>
                            </p:stCondLst>
                            <p:childTnLst>
                              <p:par>
                                <p:cTn id="4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6000"/>
                            </p:stCondLst>
                            <p:childTnLst>
                              <p:par>
                                <p:cTn id="5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2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808" y="323453"/>
            <a:ext cx="9072563" cy="1259946"/>
          </a:xfrm>
          <a:solidFill>
            <a:schemeClr val="accent6">
              <a:lumMod val="5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 Black" pitchFamily="34" charset="0"/>
              </a:rPr>
              <a:t>Tatínek</a:t>
            </a:r>
            <a:endParaRPr lang="cs-CZ" sz="7200" b="1" dirty="0">
              <a:solidFill>
                <a:schemeClr val="accent3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03808" y="1835621"/>
            <a:ext cx="9073008" cy="16379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3600" dirty="0" err="1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Honzíkovi</a:t>
            </a:r>
            <a:r>
              <a:rPr lang="cs-CZ" sz="3600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 je 8 let. Tatínek je čtyřikrát starší. Kolik let je tatínkovi?</a:t>
            </a:r>
            <a:endParaRPr lang="cs-CZ" sz="3600" dirty="0" smtClean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5" name="Slunce 14">
            <a:hlinkClick r:id="rId3" action="ppaction://hlinksldjump"/>
          </p:cNvPr>
          <p:cNvSpPr/>
          <p:nvPr/>
        </p:nvSpPr>
        <p:spPr>
          <a:xfrm>
            <a:off x="287784" y="3995861"/>
            <a:ext cx="3528392" cy="3312368"/>
          </a:xfrm>
          <a:prstGeom prst="sun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C000"/>
                </a:solidFill>
                <a:latin typeface="Arial Black" pitchFamily="34" charset="0"/>
              </a:rPr>
              <a:t>28</a:t>
            </a:r>
            <a:endParaRPr lang="cs-CZ" sz="4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2" name="Slunce 21">
            <a:hlinkClick r:id="" action="ppaction://hlinkshowjump?jump=nextslide"/>
          </p:cNvPr>
          <p:cNvSpPr/>
          <p:nvPr/>
        </p:nvSpPr>
        <p:spPr>
          <a:xfrm>
            <a:off x="3528144" y="2987749"/>
            <a:ext cx="3384376" cy="3240360"/>
          </a:xfrm>
          <a:prstGeom prst="sun">
            <a:avLst/>
          </a:prstGeom>
          <a:solidFill>
            <a:srgbClr val="006600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C000"/>
                </a:solidFill>
                <a:latin typeface="Arial Black" pitchFamily="34" charset="0"/>
              </a:rPr>
              <a:t>32</a:t>
            </a:r>
            <a:endParaRPr lang="cs-CZ" sz="4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3" name="Slunce 22">
            <a:hlinkClick r:id="rId3" action="ppaction://hlinksldjump"/>
          </p:cNvPr>
          <p:cNvSpPr/>
          <p:nvPr/>
        </p:nvSpPr>
        <p:spPr>
          <a:xfrm>
            <a:off x="6480472" y="3707829"/>
            <a:ext cx="3384376" cy="3240360"/>
          </a:xfrm>
          <a:prstGeom prst="sun">
            <a:avLst/>
          </a:prstGeom>
          <a:solidFill>
            <a:srgbClr val="002060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C000"/>
                </a:solidFill>
                <a:latin typeface="Arial Black" pitchFamily="34" charset="0"/>
              </a:rPr>
              <a:t>40</a:t>
            </a:r>
            <a:endParaRPr lang="cs-CZ" sz="4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pic>
        <p:nvPicPr>
          <p:cNvPr id="2053" name="Picture 5" descr="C:\Documents and Settings\Alena T\Local Settings\Temporary Internet Files\Content.IE5\027WU3ZU\MP90042303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2038" y="683493"/>
            <a:ext cx="2088232" cy="2088232"/>
          </a:xfrm>
          <a:prstGeom prst="rect">
            <a:avLst/>
          </a:prstGeom>
          <a:ln w="12700"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15" grpId="0" animBg="1"/>
      <p:bldP spid="22" grpId="0" animBg="1"/>
      <p:bldP spid="2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808" y="323453"/>
            <a:ext cx="9072563" cy="1259946"/>
          </a:xfrm>
          <a:solidFill>
            <a:schemeClr val="accent6">
              <a:lumMod val="5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 Black" pitchFamily="34" charset="0"/>
              </a:rPr>
              <a:t>Tatínek</a:t>
            </a:r>
            <a:endParaRPr lang="cs-CZ" sz="7200" b="1" dirty="0">
              <a:solidFill>
                <a:schemeClr val="accent3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03808" y="1835621"/>
            <a:ext cx="9073008" cy="16379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3600" dirty="0" err="1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Honzíkovi</a:t>
            </a:r>
            <a:r>
              <a:rPr lang="cs-CZ" sz="3600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 je 8 let. Tatínek je čtyřikrát starší. Kolik let je tatínkovi?</a:t>
            </a:r>
            <a:endParaRPr lang="cs-CZ" sz="3600" dirty="0" smtClean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2053" name="Picture 5" descr="C:\Documents and Settings\Alena T\Local Settings\Temporary Internet Files\Content.IE5\027WU3ZU\MP90042303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038" y="683493"/>
            <a:ext cx="2088232" cy="2088232"/>
          </a:xfrm>
          <a:prstGeom prst="rect">
            <a:avLst/>
          </a:prstGeom>
          <a:ln w="12700"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575816" y="3491805"/>
            <a:ext cx="2664296" cy="607539"/>
          </a:xfrm>
          <a:prstGeom prst="rect">
            <a:avLst/>
          </a:prstGeom>
          <a:solidFill>
            <a:srgbClr val="006600"/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3600" dirty="0" smtClean="0">
                <a:solidFill>
                  <a:srgbClr val="C89800"/>
                </a:solidFill>
                <a:latin typeface="Arial Black" pitchFamily="34" charset="0"/>
              </a:rPr>
              <a:t>8 </a:t>
            </a:r>
            <a:r>
              <a:rPr lang="cs-CZ" sz="3600" dirty="0" smtClean="0">
                <a:solidFill>
                  <a:srgbClr val="C89800"/>
                </a:solidFill>
                <a:latin typeface="Arial Black" pitchFamily="34" charset="0"/>
                <a:sym typeface="Symbol"/>
              </a:rPr>
              <a:t> 4 = 32</a:t>
            </a:r>
            <a:endParaRPr lang="cs-CZ" sz="3600" dirty="0" smtClean="0">
              <a:solidFill>
                <a:srgbClr val="C898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75816" y="4283893"/>
            <a:ext cx="5760640" cy="607539"/>
          </a:xfrm>
          <a:prstGeom prst="rect">
            <a:avLst/>
          </a:prstGeom>
          <a:solidFill>
            <a:srgbClr val="006600"/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3600" dirty="0" smtClean="0">
                <a:solidFill>
                  <a:srgbClr val="C89800"/>
                </a:solidFill>
                <a:latin typeface="Arial Black" pitchFamily="34" charset="0"/>
              </a:rPr>
              <a:t>Tatínkovi je 32 let.</a:t>
            </a:r>
            <a:endParaRPr lang="cs-CZ" sz="3600" dirty="0" smtClean="0">
              <a:solidFill>
                <a:srgbClr val="C898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5816" y="5292005"/>
            <a:ext cx="7416824" cy="1122808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6600"/>
                </a:solidFill>
                <a:latin typeface="Arial Black" pitchFamily="34" charset="0"/>
              </a:rPr>
              <a:t>Výborně, všechno jste zvládli! A protože to byl poslední úkol, můžete se teď podívat také na jednoho tatínka se synem…</a:t>
            </a:r>
            <a:endParaRPr lang="cs-CZ" sz="2400" dirty="0" smtClean="0">
              <a:solidFill>
                <a:srgbClr val="006600"/>
              </a:solidFill>
            </a:endParaRPr>
          </a:p>
        </p:txBody>
      </p:sp>
      <p:pic>
        <p:nvPicPr>
          <p:cNvPr id="3074" name="Picture 2" descr="C:\Documents and Settings\Alena T\Local Settings\Temporary Internet Files\Content.IE5\LV7IRU1Y\MC900216726[1].wm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60592" y="5436021"/>
            <a:ext cx="1815084" cy="1821485"/>
          </a:xfrm>
          <a:prstGeom prst="rect">
            <a:avLst/>
          </a:prstGeom>
          <a:ln w="12700"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Documents and Settings\Alena T\Local Settings\Temporary Internet Files\Content.IE5\I0BVL639\MC90007911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1655936" y="3059757"/>
            <a:ext cx="2520280" cy="3874810"/>
          </a:xfrm>
          <a:prstGeom prst="rect">
            <a:avLst/>
          </a:prstGeom>
          <a:noFill/>
        </p:spPr>
      </p:pic>
      <p:pic>
        <p:nvPicPr>
          <p:cNvPr id="4101" name="Picture 5" descr="C:\Documents and Settings\Alena T\Local Settings\Temporary Internet Files\Content.IE5\Y7RZOU83\MC90044136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39912" y="0"/>
            <a:ext cx="4680520" cy="364271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232000" y="755501"/>
            <a:ext cx="3024336" cy="16953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Tak to nebylo </a:t>
            </a:r>
          </a:p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správně, </a:t>
            </a:r>
          </a:p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zkuste počítat </a:t>
            </a:r>
          </a:p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znovu.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7" name="Zahnutá šipka doleva 6">
            <a:hlinkClick r:id="" action="ppaction://hlinkshowjump?jump=lastslideviewed"/>
          </p:cNvPr>
          <p:cNvSpPr/>
          <p:nvPr/>
        </p:nvSpPr>
        <p:spPr>
          <a:xfrm flipV="1">
            <a:off x="7200552" y="5364013"/>
            <a:ext cx="2376264" cy="1656184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21425612">
            <a:off x="7787150" y="6536148"/>
            <a:ext cx="800219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zpět</a:t>
            </a:r>
            <a:endParaRPr lang="cs-CZ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575816" y="3635821"/>
            <a:ext cx="8568531" cy="3384376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bg1">
                    <a:lumMod val="75000"/>
                  </a:schemeClr>
                </a:solidFill>
              </a:rPr>
              <a:t>Obrázky:</a:t>
            </a:r>
          </a:p>
          <a:p>
            <a:r>
              <a:rPr lang="cs-CZ" sz="1800" b="1" dirty="0" smtClean="0">
                <a:solidFill>
                  <a:schemeClr val="bg1">
                    <a:lumMod val="75000"/>
                  </a:schemeClr>
                </a:solidFill>
                <a:hlinkClick r:id="rId2"/>
              </a:rPr>
              <a:t>www.office.</a:t>
            </a:r>
            <a:r>
              <a:rPr lang="cs-CZ" sz="1800" b="1" dirty="0" err="1" smtClean="0">
                <a:solidFill>
                  <a:schemeClr val="bg1">
                    <a:lumMod val="75000"/>
                  </a:schemeClr>
                </a:solidFill>
                <a:hlinkClick r:id="rId2"/>
              </a:rPr>
              <a:t>microsoft.com</a:t>
            </a:r>
            <a:endParaRPr lang="cs-CZ" sz="1800" b="1" dirty="0" smtClean="0">
              <a:solidFill>
                <a:schemeClr val="bg1">
                  <a:lumMod val="75000"/>
                </a:schemeClr>
              </a:solidFill>
            </a:endParaRPr>
          </a:p>
          <a:p>
            <a:endParaRPr lang="cs-CZ" sz="1800" b="1" dirty="0" smtClean="0">
              <a:solidFill>
                <a:schemeClr val="bg1">
                  <a:lumMod val="75000"/>
                </a:schemeClr>
              </a:solidFill>
            </a:endParaRPr>
          </a:p>
          <a:p>
            <a:endParaRPr lang="cs-CZ" sz="1800" dirty="0" smtClean="0"/>
          </a:p>
          <a:p>
            <a:endParaRPr lang="cs-CZ" sz="1800" b="1" dirty="0">
              <a:solidFill>
                <a:srgbClr val="6F3505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1924</TotalTime>
  <Words>411</Words>
  <Application>Microsoft Office PowerPoint</Application>
  <PresentationFormat>Vlastní</PresentationFormat>
  <Paragraphs>94</Paragraphs>
  <Slides>14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Snímek 2</vt:lpstr>
      <vt:lpstr>Bratříček</vt:lpstr>
      <vt:lpstr>Bratříček</vt:lpstr>
      <vt:lpstr>Nanuky</vt:lpstr>
      <vt:lpstr>Nanuky</vt:lpstr>
      <vt:lpstr>   Tučňáci</vt:lpstr>
      <vt:lpstr>   Tučňáci</vt:lpstr>
      <vt:lpstr>Panenky</vt:lpstr>
      <vt:lpstr>Panenky</vt:lpstr>
      <vt:lpstr>Tatínek</vt:lpstr>
      <vt:lpstr>Tatínek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Řešíme slovní úlohy</dc:title>
  <dc:subject>Matematika 2</dc:subject>
  <dc:creator>Mgr. Jana Kneřová</dc:creator>
  <cp:lastModifiedBy>Alena T.</cp:lastModifiedBy>
  <cp:revision>246</cp:revision>
  <cp:lastPrinted>1601-01-01T00:00:00Z</cp:lastPrinted>
  <dcterms:created xsi:type="dcterms:W3CDTF">2011-08-21T18:05:50Z</dcterms:created>
  <dcterms:modified xsi:type="dcterms:W3CDTF">2013-02-13T15:12:05Z</dcterms:modified>
</cp:coreProperties>
</file>