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8" r:id="rId3"/>
    <p:sldId id="256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00" autoAdjust="0"/>
    <p:restoredTop sz="94660"/>
  </p:normalViewPr>
  <p:slideViewPr>
    <p:cSldViewPr>
      <p:cViewPr varScale="1">
        <p:scale>
          <a:sx n="69" d="100"/>
          <a:sy n="69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00DF0F5-BE79-4151-8EA8-315F4F7A1D4B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023630B-03EF-4191-BDCA-CD63B1D4BF4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00DF0F5-BE79-4151-8EA8-315F4F7A1D4B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023630B-03EF-4191-BDCA-CD63B1D4BF4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00DF0F5-BE79-4151-8EA8-315F4F7A1D4B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023630B-03EF-4191-BDCA-CD63B1D4BF4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DF0F5-BE79-4151-8EA8-315F4F7A1D4B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3630B-03EF-4191-BDCA-CD63B1D4BF4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DF0F5-BE79-4151-8EA8-315F4F7A1D4B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3630B-03EF-4191-BDCA-CD63B1D4BF4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00DF0F5-BE79-4151-8EA8-315F4F7A1D4B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023630B-03EF-4191-BDCA-CD63B1D4BF4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DF0F5-BE79-4151-8EA8-315F4F7A1D4B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3630B-03EF-4191-BDCA-CD63B1D4BF4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00DF0F5-BE79-4151-8EA8-315F4F7A1D4B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023630B-03EF-4191-BDCA-CD63B1D4BF4D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00DF0F5-BE79-4151-8EA8-315F4F7A1D4B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023630B-03EF-4191-BDCA-CD63B1D4BF4D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DF0F5-BE79-4151-8EA8-315F4F7A1D4B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3630B-03EF-4191-BDCA-CD63B1D4BF4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DF0F5-BE79-4151-8EA8-315F4F7A1D4B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3630B-03EF-4191-BDCA-CD63B1D4BF4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00DF0F5-BE79-4151-8EA8-315F4F7A1D4B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023630B-03EF-4191-BDCA-CD63B1D4BF4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6632"/>
            <a:ext cx="6894513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739" y="2178784"/>
            <a:ext cx="6142589" cy="3626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1008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ANOTACE: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Anotace:</a:t>
            </a:r>
          </a:p>
          <a:p>
            <a:r>
              <a:rPr lang="cs-CZ" dirty="0"/>
              <a:t>Didaktický učební materiál je určen žákům středních škol k zopakování učiva. Prezentace je se skládá z přehledu daného učiva a ze cvičení určených k upevnění materiálu.</a:t>
            </a:r>
          </a:p>
          <a:p>
            <a:endParaRPr lang="cs-CZ" dirty="0"/>
          </a:p>
          <a:p>
            <a:r>
              <a:rPr lang="cs-CZ" dirty="0"/>
              <a:t>METODICKÝ POKYN:</a:t>
            </a:r>
          </a:p>
          <a:p>
            <a:r>
              <a:rPr lang="cs-CZ" dirty="0"/>
              <a:t>Očekávaný výstup: pravidla </a:t>
            </a:r>
            <a:r>
              <a:rPr lang="cs-CZ" dirty="0" smtClean="0"/>
              <a:t>stupňování přídavných jmen včetně výjimek, na </a:t>
            </a:r>
            <a:r>
              <a:rPr lang="cs-CZ" dirty="0"/>
              <a:t>základě znalosti pravidel schopnost doplnění </a:t>
            </a:r>
            <a:r>
              <a:rPr lang="cs-CZ" dirty="0" smtClean="0"/>
              <a:t>tohoto jevu </a:t>
            </a:r>
            <a:r>
              <a:rPr lang="cs-CZ" dirty="0"/>
              <a:t>do </a:t>
            </a:r>
            <a:r>
              <a:rPr lang="cs-CZ" dirty="0" smtClean="0"/>
              <a:t>textu a </a:t>
            </a:r>
            <a:r>
              <a:rPr lang="cs-CZ" smtClean="0"/>
              <a:t>jeho užívání v mluvené řeči.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2"/>
            <a:ext cx="6894513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519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COMPARISONS OF ADJECTIVES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298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ADJECTIVES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/>
              <a:t>THERE ARE DIFFERENT RULES FOR: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ONE - SYLLABLE ADJECTIVES </a:t>
            </a:r>
            <a:r>
              <a:rPr lang="cs-CZ" dirty="0" smtClean="0"/>
              <a:t>(</a:t>
            </a:r>
            <a:r>
              <a:rPr lang="cs-CZ" dirty="0" err="1" smtClean="0"/>
              <a:t>small</a:t>
            </a:r>
            <a:r>
              <a:rPr lang="cs-CZ" dirty="0" smtClean="0"/>
              <a:t>, </a:t>
            </a:r>
            <a:r>
              <a:rPr lang="cs-CZ" dirty="0" err="1" smtClean="0"/>
              <a:t>old</a:t>
            </a:r>
            <a:r>
              <a:rPr lang="cs-CZ" dirty="0" smtClean="0"/>
              <a:t>, long) and </a:t>
            </a:r>
            <a:r>
              <a:rPr lang="cs-CZ" b="1" dirty="0" smtClean="0"/>
              <a:t>TWO - SYLLABLE ADJECTIVES ENDING –Y OR - ER</a:t>
            </a:r>
            <a:r>
              <a:rPr lang="cs-CZ" dirty="0" smtClean="0"/>
              <a:t> (</a:t>
            </a:r>
            <a:r>
              <a:rPr lang="cs-CZ" dirty="0" err="1" smtClean="0"/>
              <a:t>clever</a:t>
            </a:r>
            <a:r>
              <a:rPr lang="cs-CZ" dirty="0" smtClean="0"/>
              <a:t>, </a:t>
            </a:r>
            <a:r>
              <a:rPr lang="cs-CZ" dirty="0" err="1" smtClean="0"/>
              <a:t>dirty</a:t>
            </a:r>
            <a:r>
              <a:rPr lang="cs-CZ" dirty="0" smtClean="0"/>
              <a:t>, happy)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THREE OR MORE SYLLABLE ADJECTIVES</a:t>
            </a:r>
            <a:r>
              <a:rPr lang="cs-CZ" dirty="0" smtClean="0"/>
              <a:t> (</a:t>
            </a:r>
            <a:r>
              <a:rPr lang="cs-CZ" dirty="0" err="1" smtClean="0"/>
              <a:t>beautiful</a:t>
            </a:r>
            <a:r>
              <a:rPr lang="cs-CZ" dirty="0" smtClean="0"/>
              <a:t>, </a:t>
            </a:r>
            <a:r>
              <a:rPr lang="cs-CZ" dirty="0" err="1" smtClean="0"/>
              <a:t>interesting</a:t>
            </a:r>
            <a:r>
              <a:rPr lang="cs-CZ" dirty="0" smtClean="0"/>
              <a:t>, </a:t>
            </a:r>
            <a:r>
              <a:rPr lang="cs-CZ" dirty="0" err="1" smtClean="0"/>
              <a:t>importatnt</a:t>
            </a:r>
            <a:r>
              <a:rPr lang="cs-CZ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IRREGULAR ADJECTIVES </a:t>
            </a:r>
            <a:r>
              <a:rPr lang="cs-CZ" dirty="0" smtClean="0"/>
              <a:t>(</a:t>
            </a:r>
            <a:r>
              <a:rPr lang="cs-CZ" dirty="0" err="1" smtClean="0"/>
              <a:t>bad</a:t>
            </a:r>
            <a:r>
              <a:rPr lang="cs-CZ" dirty="0" smtClean="0"/>
              <a:t>, </a:t>
            </a:r>
            <a:r>
              <a:rPr lang="cs-CZ" dirty="0" err="1" smtClean="0"/>
              <a:t>good</a:t>
            </a:r>
            <a:r>
              <a:rPr lang="cs-CZ" dirty="0" smtClean="0"/>
              <a:t>, far)</a:t>
            </a:r>
          </a:p>
          <a:p>
            <a:pPr>
              <a:lnSpc>
                <a:spcPct val="1500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9878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ONE - SYLLABLE ADJECTIVES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b="1" u="sng" dirty="0" smtClean="0"/>
              <a:t>COMPARATIVE FORM: - ER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LONG - LONG</a:t>
            </a:r>
            <a:r>
              <a:rPr lang="cs-CZ" dirty="0" smtClean="0">
                <a:solidFill>
                  <a:srgbClr val="FFC000"/>
                </a:solidFill>
              </a:rPr>
              <a:t>ER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TALL - TALL</a:t>
            </a:r>
            <a:r>
              <a:rPr lang="cs-CZ" dirty="0" smtClean="0">
                <a:solidFill>
                  <a:srgbClr val="FFC000"/>
                </a:solidFill>
              </a:rPr>
              <a:t>ER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SHORT - SHORT</a:t>
            </a:r>
            <a:r>
              <a:rPr lang="cs-CZ" dirty="0" smtClean="0">
                <a:solidFill>
                  <a:srgbClr val="FFC000"/>
                </a:solidFill>
              </a:rPr>
              <a:t>ER</a:t>
            </a:r>
          </a:p>
          <a:p>
            <a:pPr>
              <a:lnSpc>
                <a:spcPct val="150000"/>
              </a:lnSpc>
            </a:pPr>
            <a:r>
              <a:rPr lang="cs-CZ" b="1" u="sng" dirty="0" smtClean="0"/>
              <a:t>SUPERLATIVE FORM: THE – EST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LONG – </a:t>
            </a:r>
            <a:r>
              <a:rPr lang="cs-CZ" dirty="0" smtClean="0">
                <a:solidFill>
                  <a:srgbClr val="FFC000"/>
                </a:solidFill>
              </a:rPr>
              <a:t>THE</a:t>
            </a:r>
            <a:r>
              <a:rPr lang="cs-CZ" dirty="0" smtClean="0"/>
              <a:t> LONG</a:t>
            </a:r>
            <a:r>
              <a:rPr lang="cs-CZ" dirty="0" smtClean="0">
                <a:solidFill>
                  <a:srgbClr val="FFC000"/>
                </a:solidFill>
              </a:rPr>
              <a:t>EST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TALL – </a:t>
            </a:r>
            <a:r>
              <a:rPr lang="cs-CZ" dirty="0" smtClean="0">
                <a:solidFill>
                  <a:srgbClr val="FFC000"/>
                </a:solidFill>
              </a:rPr>
              <a:t>THE</a:t>
            </a:r>
            <a:r>
              <a:rPr lang="cs-CZ" dirty="0" smtClean="0"/>
              <a:t> TALL</a:t>
            </a:r>
            <a:r>
              <a:rPr lang="cs-CZ" dirty="0" smtClean="0">
                <a:solidFill>
                  <a:srgbClr val="FFC000"/>
                </a:solidFill>
              </a:rPr>
              <a:t>EST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SHORT – </a:t>
            </a:r>
            <a:r>
              <a:rPr lang="cs-CZ" dirty="0" smtClean="0">
                <a:solidFill>
                  <a:srgbClr val="FFC000"/>
                </a:solidFill>
              </a:rPr>
              <a:t>THE</a:t>
            </a:r>
            <a:r>
              <a:rPr lang="cs-CZ" dirty="0" smtClean="0"/>
              <a:t> SHORT</a:t>
            </a:r>
            <a:r>
              <a:rPr lang="cs-CZ" dirty="0" smtClean="0">
                <a:solidFill>
                  <a:srgbClr val="FFC000"/>
                </a:solidFill>
              </a:rPr>
              <a:t>EST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93577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TWO - SYLLABLE ADJECTIVES ENDING –Y OR - 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b="1" u="sng" dirty="0" smtClean="0"/>
              <a:t>COMPARATIVE FORM: - ER/ - IER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EASY – EAS</a:t>
            </a:r>
            <a:r>
              <a:rPr lang="cs-CZ" dirty="0" smtClean="0">
                <a:solidFill>
                  <a:srgbClr val="FFC000"/>
                </a:solidFill>
              </a:rPr>
              <a:t>IER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HAPPY – HAPP</a:t>
            </a:r>
            <a:r>
              <a:rPr lang="cs-CZ" dirty="0" smtClean="0">
                <a:solidFill>
                  <a:srgbClr val="FFC000"/>
                </a:solidFill>
              </a:rPr>
              <a:t>IER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CLEVER – CLEVER</a:t>
            </a:r>
            <a:r>
              <a:rPr lang="cs-CZ" dirty="0" smtClean="0">
                <a:solidFill>
                  <a:srgbClr val="FFC000"/>
                </a:solidFill>
              </a:rPr>
              <a:t>ER</a:t>
            </a:r>
          </a:p>
          <a:p>
            <a:pPr>
              <a:lnSpc>
                <a:spcPct val="150000"/>
              </a:lnSpc>
            </a:pPr>
            <a:r>
              <a:rPr lang="cs-CZ" b="1" u="sng" dirty="0" smtClean="0"/>
              <a:t>SUPERLATIVE FORM: THE – EST/ - IEST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EASY – </a:t>
            </a:r>
            <a:r>
              <a:rPr lang="cs-CZ" dirty="0" smtClean="0">
                <a:solidFill>
                  <a:srgbClr val="FFC000"/>
                </a:solidFill>
              </a:rPr>
              <a:t>THE</a:t>
            </a:r>
            <a:r>
              <a:rPr lang="cs-CZ" dirty="0" smtClean="0"/>
              <a:t> EASI</a:t>
            </a:r>
            <a:r>
              <a:rPr lang="cs-CZ" dirty="0" smtClean="0">
                <a:solidFill>
                  <a:srgbClr val="FFC000"/>
                </a:solidFill>
              </a:rPr>
              <a:t>EST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HAPPY – </a:t>
            </a:r>
            <a:r>
              <a:rPr lang="cs-CZ" dirty="0" smtClean="0">
                <a:solidFill>
                  <a:srgbClr val="FFC000"/>
                </a:solidFill>
              </a:rPr>
              <a:t>THE</a:t>
            </a:r>
            <a:r>
              <a:rPr lang="cs-CZ" dirty="0" smtClean="0"/>
              <a:t> HAPP</a:t>
            </a:r>
            <a:r>
              <a:rPr lang="cs-CZ" dirty="0" smtClean="0">
                <a:solidFill>
                  <a:srgbClr val="FFC000"/>
                </a:solidFill>
              </a:rPr>
              <a:t>IEST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CLEVER – </a:t>
            </a:r>
            <a:r>
              <a:rPr lang="cs-CZ" dirty="0" smtClean="0">
                <a:solidFill>
                  <a:srgbClr val="FFC000"/>
                </a:solidFill>
              </a:rPr>
              <a:t>THE</a:t>
            </a:r>
            <a:r>
              <a:rPr lang="cs-CZ" dirty="0" smtClean="0"/>
              <a:t> </a:t>
            </a:r>
            <a:r>
              <a:rPr lang="cs-CZ" dirty="0" smtClean="0"/>
              <a:t>CLEVER</a:t>
            </a:r>
            <a:r>
              <a:rPr lang="cs-CZ" dirty="0" smtClean="0">
                <a:solidFill>
                  <a:srgbClr val="FFC000"/>
                </a:solidFill>
              </a:rPr>
              <a:t>EST</a:t>
            </a:r>
            <a:endParaRPr lang="cs-CZ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73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THREE OR MORE SYLLABLE ADJECTIVES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b="1" u="sng" dirty="0" smtClean="0"/>
              <a:t>COMPARATIVE FORM: MORE + ADJECTIVE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IMPORTANT – </a:t>
            </a:r>
            <a:r>
              <a:rPr lang="cs-CZ" dirty="0" smtClean="0">
                <a:solidFill>
                  <a:srgbClr val="FFC000"/>
                </a:solidFill>
              </a:rPr>
              <a:t>MORE</a:t>
            </a:r>
            <a:r>
              <a:rPr lang="cs-CZ" dirty="0" smtClean="0"/>
              <a:t> IMPORTANT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INTERESTING – </a:t>
            </a:r>
            <a:r>
              <a:rPr lang="cs-CZ" dirty="0" smtClean="0">
                <a:solidFill>
                  <a:srgbClr val="FFC000"/>
                </a:solidFill>
              </a:rPr>
              <a:t>MORE</a:t>
            </a:r>
            <a:r>
              <a:rPr lang="cs-CZ" dirty="0" smtClean="0"/>
              <a:t> INTERESTING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BEAUTIFUL – </a:t>
            </a:r>
            <a:r>
              <a:rPr lang="cs-CZ" dirty="0" smtClean="0">
                <a:solidFill>
                  <a:srgbClr val="FFC000"/>
                </a:solidFill>
              </a:rPr>
              <a:t>MORE</a:t>
            </a:r>
            <a:r>
              <a:rPr lang="cs-CZ" dirty="0" smtClean="0"/>
              <a:t> BEAUTIFUL</a:t>
            </a:r>
          </a:p>
          <a:p>
            <a:pPr>
              <a:lnSpc>
                <a:spcPct val="150000"/>
              </a:lnSpc>
            </a:pPr>
            <a:r>
              <a:rPr lang="cs-CZ" b="1" u="sng" dirty="0" smtClean="0"/>
              <a:t>SUPERLATIVE FORM: THE MOST + ADJECTIVE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IMPORTANT – </a:t>
            </a:r>
            <a:r>
              <a:rPr lang="cs-CZ" dirty="0" smtClean="0">
                <a:solidFill>
                  <a:srgbClr val="FFC000"/>
                </a:solidFill>
              </a:rPr>
              <a:t>THE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C000"/>
                </a:solidFill>
              </a:rPr>
              <a:t>MOST</a:t>
            </a:r>
            <a:r>
              <a:rPr lang="cs-CZ" dirty="0" smtClean="0"/>
              <a:t> IMPORTANT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INTERESTING – </a:t>
            </a:r>
            <a:r>
              <a:rPr lang="cs-CZ" dirty="0" smtClean="0">
                <a:solidFill>
                  <a:srgbClr val="FFC000"/>
                </a:solidFill>
              </a:rPr>
              <a:t>THE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C000"/>
                </a:solidFill>
              </a:rPr>
              <a:t>MOST</a:t>
            </a:r>
            <a:r>
              <a:rPr lang="cs-CZ" dirty="0" smtClean="0"/>
              <a:t> INTERESTING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BEAUTIFUL – </a:t>
            </a:r>
            <a:r>
              <a:rPr lang="cs-CZ" dirty="0" smtClean="0">
                <a:solidFill>
                  <a:srgbClr val="FFC000"/>
                </a:solidFill>
              </a:rPr>
              <a:t>THE MOST </a:t>
            </a:r>
            <a:r>
              <a:rPr lang="cs-CZ" dirty="0" smtClean="0"/>
              <a:t>BEAUTIFUL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102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IRREGULAR ADJECTIVES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u="sng" dirty="0" smtClean="0"/>
              <a:t>COMPARATIVE AND SUPERLATIVE FORM: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GOOD – BETTER – THE BEST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BAD – WORSE – THE WORST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FAR – FURTHER – THE FURTHEST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LITTLE (AMOUNT) – LESS </a:t>
            </a:r>
            <a:r>
              <a:rPr lang="cs-CZ" dirty="0" smtClean="0"/>
              <a:t>– THE LEAST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MUCH/MANY – MORE – THE MOST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LATE (ORDER) – LATER </a:t>
            </a:r>
            <a:r>
              <a:rPr lang="cs-CZ" dirty="0" smtClean="0"/>
              <a:t>– THE LATEST</a:t>
            </a:r>
            <a:endParaRPr lang="cs-CZ" dirty="0" smtClean="0"/>
          </a:p>
          <a:p>
            <a:endParaRPr lang="cs-CZ" dirty="0" smtClean="0"/>
          </a:p>
          <a:p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294438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COMPLETE THE SENTENCES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C000"/>
                </a:solidFill>
              </a:rPr>
              <a:t>taller</a:t>
            </a:r>
            <a:r>
              <a:rPr lang="cs-CZ" dirty="0" smtClean="0"/>
              <a:t> </a:t>
            </a:r>
            <a:r>
              <a:rPr lang="cs-CZ" dirty="0" err="1" smtClean="0"/>
              <a:t>than</a:t>
            </a:r>
            <a:r>
              <a:rPr lang="cs-CZ" dirty="0" smtClean="0"/>
              <a:t> my </a:t>
            </a:r>
            <a:r>
              <a:rPr lang="cs-CZ" dirty="0" err="1" smtClean="0"/>
              <a:t>sister</a:t>
            </a:r>
            <a:r>
              <a:rPr lang="cs-CZ" dirty="0" smtClean="0"/>
              <a:t>. (</a:t>
            </a:r>
            <a:r>
              <a:rPr lang="cs-CZ" dirty="0" err="1" smtClean="0"/>
              <a:t>tall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book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C000"/>
                </a:solidFill>
              </a:rPr>
              <a:t>better</a:t>
            </a:r>
            <a:r>
              <a:rPr lang="cs-CZ" dirty="0" smtClean="0"/>
              <a:t> </a:t>
            </a:r>
            <a:r>
              <a:rPr lang="cs-CZ" dirty="0" err="1" smtClean="0"/>
              <a:t>than</a:t>
            </a:r>
            <a:r>
              <a:rPr lang="cs-CZ" dirty="0" smtClean="0"/>
              <a:t> a </a:t>
            </a:r>
            <a:r>
              <a:rPr lang="cs-CZ" dirty="0" err="1" smtClean="0"/>
              <a:t>movie</a:t>
            </a:r>
            <a:r>
              <a:rPr lang="cs-CZ" dirty="0" smtClean="0"/>
              <a:t>. (</a:t>
            </a:r>
            <a:r>
              <a:rPr lang="cs-CZ" dirty="0" err="1" smtClean="0"/>
              <a:t>good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C000"/>
                </a:solidFill>
              </a:rPr>
              <a:t>the</a:t>
            </a:r>
            <a:r>
              <a:rPr lang="cs-CZ" dirty="0" smtClean="0">
                <a:solidFill>
                  <a:srgbClr val="FFC000"/>
                </a:solidFill>
              </a:rPr>
              <a:t> most </a:t>
            </a:r>
            <a:r>
              <a:rPr lang="cs-CZ" dirty="0" err="1" smtClean="0">
                <a:solidFill>
                  <a:srgbClr val="FFC000"/>
                </a:solidFill>
              </a:rPr>
              <a:t>interesting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/>
              <a:t>lecture</a:t>
            </a:r>
            <a:r>
              <a:rPr lang="cs-CZ" dirty="0" smtClean="0"/>
              <a:t> 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ever</a:t>
            </a:r>
            <a:r>
              <a:rPr lang="cs-CZ" dirty="0" smtClean="0"/>
              <a:t> </a:t>
            </a:r>
            <a:r>
              <a:rPr lang="cs-CZ" dirty="0" err="1" smtClean="0"/>
              <a:t>seen</a:t>
            </a:r>
            <a:r>
              <a:rPr lang="cs-CZ" dirty="0" smtClean="0"/>
              <a:t>. (</a:t>
            </a:r>
            <a:r>
              <a:rPr lang="cs-CZ" dirty="0" err="1" smtClean="0"/>
              <a:t>interesting</a:t>
            </a:r>
            <a:r>
              <a:rPr lang="cs-CZ" dirty="0" smtClean="0"/>
              <a:t>)</a:t>
            </a:r>
          </a:p>
          <a:p>
            <a:r>
              <a:rPr lang="cs-CZ" dirty="0" smtClean="0"/>
              <a:t>A </a:t>
            </a:r>
            <a:r>
              <a:rPr lang="cs-CZ" dirty="0" err="1" smtClean="0"/>
              <a:t>monkey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C000"/>
                </a:solidFill>
              </a:rPr>
              <a:t>more </a:t>
            </a:r>
            <a:r>
              <a:rPr lang="cs-CZ" dirty="0" err="1" smtClean="0">
                <a:solidFill>
                  <a:srgbClr val="FFC000"/>
                </a:solidFill>
              </a:rPr>
              <a:t>intelligent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/>
              <a:t>than</a:t>
            </a:r>
            <a:r>
              <a:rPr lang="cs-CZ" dirty="0" smtClean="0"/>
              <a:t> a </a:t>
            </a:r>
            <a:r>
              <a:rPr lang="cs-CZ" dirty="0" err="1" smtClean="0"/>
              <a:t>cat</a:t>
            </a:r>
            <a:r>
              <a:rPr lang="cs-CZ" dirty="0" smtClean="0"/>
              <a:t> (</a:t>
            </a:r>
            <a:r>
              <a:rPr lang="cs-CZ" dirty="0" err="1" smtClean="0"/>
              <a:t>intelligent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Sněžka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C000"/>
                </a:solidFill>
              </a:rPr>
              <a:t>the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highest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/>
              <a:t>peak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Czech Republic. (</a:t>
            </a:r>
            <a:r>
              <a:rPr lang="cs-CZ" dirty="0" err="1" smtClean="0"/>
              <a:t>high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language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C000"/>
                </a:solidFill>
              </a:rPr>
              <a:t>easier</a:t>
            </a:r>
            <a:r>
              <a:rPr lang="cs-CZ" dirty="0" smtClean="0"/>
              <a:t> </a:t>
            </a:r>
            <a:r>
              <a:rPr lang="cs-CZ" dirty="0" err="1" smtClean="0"/>
              <a:t>than</a:t>
            </a:r>
            <a:r>
              <a:rPr lang="cs-CZ" dirty="0" smtClean="0"/>
              <a:t> </a:t>
            </a:r>
            <a:r>
              <a:rPr lang="cs-CZ" dirty="0" err="1" smtClean="0"/>
              <a:t>Russian</a:t>
            </a:r>
            <a:r>
              <a:rPr lang="cs-CZ" dirty="0" smtClean="0"/>
              <a:t> </a:t>
            </a:r>
            <a:r>
              <a:rPr lang="cs-CZ" dirty="0" err="1" smtClean="0"/>
              <a:t>language</a:t>
            </a:r>
            <a:r>
              <a:rPr lang="cs-CZ" dirty="0" smtClean="0"/>
              <a:t>. (</a:t>
            </a:r>
            <a:r>
              <a:rPr lang="cs-CZ" dirty="0" err="1" smtClean="0"/>
              <a:t>easy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C000"/>
                </a:solidFill>
              </a:rPr>
              <a:t>the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nicest</a:t>
            </a:r>
            <a:r>
              <a:rPr lang="cs-CZ" dirty="0">
                <a:solidFill>
                  <a:srgbClr val="FFC000"/>
                </a:solidFill>
              </a:rPr>
              <a:t> </a:t>
            </a:r>
            <a:r>
              <a:rPr lang="cs-CZ" dirty="0" smtClean="0"/>
              <a:t>girl I </a:t>
            </a:r>
            <a:r>
              <a:rPr lang="cs-CZ" dirty="0" err="1" smtClean="0"/>
              <a:t>know</a:t>
            </a:r>
            <a:r>
              <a:rPr lang="cs-CZ" dirty="0" smtClean="0"/>
              <a:t>. (nice)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C000"/>
                </a:solidFill>
              </a:rPr>
              <a:t>the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best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 </a:t>
            </a:r>
            <a:r>
              <a:rPr lang="cs-CZ" dirty="0" err="1" smtClean="0"/>
              <a:t>player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class</a:t>
            </a:r>
            <a:r>
              <a:rPr lang="cs-CZ" dirty="0" smtClean="0"/>
              <a:t>. (</a:t>
            </a:r>
            <a:r>
              <a:rPr lang="cs-CZ" dirty="0" err="1" smtClean="0"/>
              <a:t>good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913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TRANSLATE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Byla to ta nejtěžší zkouška, kterou jsem dělal.</a:t>
            </a:r>
          </a:p>
          <a:p>
            <a:r>
              <a:rPr lang="cs-CZ" dirty="0" smtClean="0"/>
              <a:t>Ve třídě bylo více studentů než včera.</a:t>
            </a:r>
          </a:p>
          <a:p>
            <a:r>
              <a:rPr lang="cs-CZ" dirty="0" smtClean="0"/>
              <a:t>Chata byla dál než jsem myslel.</a:t>
            </a:r>
          </a:p>
          <a:p>
            <a:r>
              <a:rPr lang="cs-CZ" dirty="0" smtClean="0"/>
              <a:t>Čím více utrácel, tím méně šetřil.</a:t>
            </a:r>
          </a:p>
          <a:p>
            <a:r>
              <a:rPr lang="cs-CZ" dirty="0" smtClean="0"/>
              <a:t>Labe je delší než Berounka.</a:t>
            </a:r>
          </a:p>
          <a:p>
            <a:r>
              <a:rPr lang="cs-CZ" dirty="0" smtClean="0"/>
              <a:t>Austrálie je šestý největší kontinent na světě.</a:t>
            </a:r>
          </a:p>
          <a:p>
            <a:r>
              <a:rPr lang="cs-CZ" dirty="0" smtClean="0"/>
              <a:t>Byl to můj nejhorší zážitek v životě.</a:t>
            </a:r>
          </a:p>
          <a:p>
            <a:r>
              <a:rPr lang="cs-CZ" dirty="0" smtClean="0"/>
              <a:t>Mám tmavší vlasy než můj bratr.</a:t>
            </a:r>
          </a:p>
          <a:p>
            <a:r>
              <a:rPr lang="cs-CZ" dirty="0" smtClean="0"/>
              <a:t>Kdo je nejbohatší člověk na zemi?</a:t>
            </a:r>
          </a:p>
          <a:p>
            <a:r>
              <a:rPr lang="cs-CZ" dirty="0" smtClean="0"/>
              <a:t>Prázdniny u moře jsou lepší než na horách.</a:t>
            </a:r>
          </a:p>
          <a:p>
            <a:r>
              <a:rPr lang="cs-CZ" dirty="0" smtClean="0"/>
              <a:t>Naše chalupa byla dražší než náš byt.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971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TRANSLATE - SOLUTION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most </a:t>
            </a:r>
            <a:r>
              <a:rPr lang="cs-CZ" dirty="0" err="1" smtClean="0"/>
              <a:t>difficult</a:t>
            </a:r>
            <a:r>
              <a:rPr lang="cs-CZ" dirty="0" smtClean="0"/>
              <a:t> </a:t>
            </a:r>
            <a:r>
              <a:rPr lang="cs-CZ" dirty="0" err="1" smtClean="0"/>
              <a:t>exam</a:t>
            </a:r>
            <a:r>
              <a:rPr lang="cs-CZ" dirty="0" smtClean="0"/>
              <a:t> 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ever</a:t>
            </a:r>
            <a:r>
              <a:rPr lang="cs-CZ" dirty="0" smtClean="0"/>
              <a:t> </a:t>
            </a:r>
            <a:r>
              <a:rPr lang="cs-CZ" dirty="0" err="1" smtClean="0"/>
              <a:t>passed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more </a:t>
            </a:r>
            <a:r>
              <a:rPr lang="cs-CZ" dirty="0" err="1" smtClean="0"/>
              <a:t>students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classroom</a:t>
            </a:r>
            <a:r>
              <a:rPr lang="cs-CZ" dirty="0" smtClean="0"/>
              <a:t> </a:t>
            </a:r>
            <a:r>
              <a:rPr lang="cs-CZ" dirty="0" err="1" smtClean="0"/>
              <a:t>than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cottage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furter</a:t>
            </a:r>
            <a:r>
              <a:rPr lang="cs-CZ" dirty="0" smtClean="0"/>
              <a:t> </a:t>
            </a:r>
            <a:r>
              <a:rPr lang="cs-CZ" dirty="0" err="1" smtClean="0"/>
              <a:t>than</a:t>
            </a:r>
            <a:r>
              <a:rPr lang="cs-CZ" dirty="0" smtClean="0"/>
              <a:t> I </a:t>
            </a:r>
            <a:r>
              <a:rPr lang="cs-CZ" dirty="0" err="1" smtClean="0"/>
              <a:t>thought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more he </a:t>
            </a:r>
            <a:r>
              <a:rPr lang="cs-CZ" dirty="0" err="1" smtClean="0"/>
              <a:t>spent</a:t>
            </a:r>
            <a:r>
              <a:rPr lang="cs-CZ" dirty="0" smtClean="0"/>
              <a:t> </a:t>
            </a:r>
            <a:r>
              <a:rPr lang="cs-CZ" dirty="0" err="1" smtClean="0"/>
              <a:t>money</a:t>
            </a:r>
            <a:r>
              <a:rPr lang="cs-CZ" dirty="0" smtClean="0"/>
              <a:t>,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less</a:t>
            </a:r>
            <a:r>
              <a:rPr lang="cs-CZ" dirty="0" smtClean="0"/>
              <a:t> he </a:t>
            </a:r>
            <a:r>
              <a:rPr lang="cs-CZ" dirty="0" err="1" smtClean="0"/>
              <a:t>saved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.</a:t>
            </a:r>
          </a:p>
          <a:p>
            <a:r>
              <a:rPr lang="cs-CZ" dirty="0" smtClean="0"/>
              <a:t>Labe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longer</a:t>
            </a:r>
            <a:r>
              <a:rPr lang="cs-CZ" dirty="0" smtClean="0"/>
              <a:t> </a:t>
            </a:r>
            <a:r>
              <a:rPr lang="cs-CZ" dirty="0" err="1" smtClean="0"/>
              <a:t>than</a:t>
            </a:r>
            <a:r>
              <a:rPr lang="cs-CZ" dirty="0" smtClean="0"/>
              <a:t> Berounka.</a:t>
            </a:r>
          </a:p>
          <a:p>
            <a:r>
              <a:rPr lang="cs-CZ" dirty="0" err="1" smtClean="0"/>
              <a:t>Australia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sixth</a:t>
            </a:r>
            <a:r>
              <a:rPr lang="cs-CZ" dirty="0" smtClean="0"/>
              <a:t> </a:t>
            </a:r>
            <a:r>
              <a:rPr lang="cs-CZ" dirty="0" err="1" smtClean="0"/>
              <a:t>largest</a:t>
            </a:r>
            <a:r>
              <a:rPr lang="cs-CZ" dirty="0" smtClean="0"/>
              <a:t> </a:t>
            </a:r>
            <a:r>
              <a:rPr lang="cs-CZ" dirty="0" err="1" smtClean="0"/>
              <a:t>continent</a:t>
            </a:r>
            <a:r>
              <a:rPr lang="cs-CZ" dirty="0"/>
              <a:t> </a:t>
            </a:r>
            <a:r>
              <a:rPr lang="cs-CZ" dirty="0" smtClean="0"/>
              <a:t>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worst</a:t>
            </a:r>
            <a:r>
              <a:rPr lang="cs-CZ" dirty="0" smtClean="0"/>
              <a:t> </a:t>
            </a:r>
            <a:r>
              <a:rPr lang="cs-CZ" dirty="0" err="1" smtClean="0"/>
              <a:t>experience</a:t>
            </a:r>
            <a:r>
              <a:rPr lang="cs-CZ" dirty="0" smtClean="0"/>
              <a:t> in my </a:t>
            </a:r>
            <a:r>
              <a:rPr lang="cs-CZ" dirty="0" err="1" smtClean="0"/>
              <a:t>life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darker</a:t>
            </a:r>
            <a:r>
              <a:rPr lang="cs-CZ" dirty="0" smtClean="0"/>
              <a:t> </a:t>
            </a:r>
            <a:r>
              <a:rPr lang="cs-CZ" dirty="0" err="1" smtClean="0"/>
              <a:t>hair</a:t>
            </a:r>
            <a:r>
              <a:rPr lang="cs-CZ" dirty="0" smtClean="0"/>
              <a:t> </a:t>
            </a:r>
            <a:r>
              <a:rPr lang="cs-CZ" dirty="0" err="1" smtClean="0"/>
              <a:t>than</a:t>
            </a:r>
            <a:r>
              <a:rPr lang="cs-CZ" dirty="0" smtClean="0"/>
              <a:t> my </a:t>
            </a:r>
            <a:r>
              <a:rPr lang="cs-CZ" dirty="0" err="1" smtClean="0"/>
              <a:t>brother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Who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richest</a:t>
            </a:r>
            <a:r>
              <a:rPr lang="cs-CZ" dirty="0" smtClean="0"/>
              <a:t> man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earth</a:t>
            </a:r>
            <a:r>
              <a:rPr lang="cs-CZ" dirty="0" smtClean="0"/>
              <a:t>?</a:t>
            </a:r>
          </a:p>
          <a:p>
            <a:r>
              <a:rPr lang="cs-CZ" dirty="0" smtClean="0"/>
              <a:t>A </a:t>
            </a:r>
            <a:r>
              <a:rPr lang="cs-CZ" dirty="0" err="1" smtClean="0"/>
              <a:t>holiday</a:t>
            </a:r>
            <a:r>
              <a:rPr lang="cs-CZ" dirty="0" smtClean="0"/>
              <a:t> by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sea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better</a:t>
            </a:r>
            <a:r>
              <a:rPr lang="cs-CZ" dirty="0" smtClean="0"/>
              <a:t> </a:t>
            </a:r>
            <a:r>
              <a:rPr lang="cs-CZ" dirty="0" err="1" smtClean="0"/>
              <a:t>than</a:t>
            </a:r>
            <a:r>
              <a:rPr lang="cs-CZ" dirty="0" smtClean="0"/>
              <a:t> a </a:t>
            </a:r>
            <a:r>
              <a:rPr lang="cs-CZ" dirty="0" err="1" smtClean="0"/>
              <a:t>holiday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mountains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cottage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more </a:t>
            </a:r>
            <a:r>
              <a:rPr lang="cs-CZ" dirty="0" err="1" smtClean="0"/>
              <a:t>expensive</a:t>
            </a:r>
            <a:r>
              <a:rPr lang="cs-CZ" dirty="0" smtClean="0"/>
              <a:t> </a:t>
            </a:r>
            <a:r>
              <a:rPr lang="cs-CZ" dirty="0" err="1" smtClean="0"/>
              <a:t>than</a:t>
            </a:r>
            <a:r>
              <a:rPr lang="cs-CZ" dirty="0" smtClean="0"/>
              <a:t> 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flat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2563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Compare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pictures</a:t>
            </a:r>
            <a:endParaRPr lang="cs-CZ" dirty="0"/>
          </a:p>
        </p:txBody>
      </p:sp>
      <p:pic>
        <p:nvPicPr>
          <p:cNvPr id="1026" name="Picture 2" descr="C:\Users\PC8\AppData\Local\Microsoft\Windows\Temporary Internet Files\Content.IE5\40D7R41B\MC900444778[1]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87" y="1556792"/>
            <a:ext cx="2099205" cy="2396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8\AppData\Local\Microsoft\Windows\Temporary Internet Files\Content.IE5\P6IDC1NT\MC90044468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49080"/>
            <a:ext cx="2160240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8\AppData\Local\Microsoft\Windows\Temporary Internet Files\Content.IE5\YGQ6CW24\MP900178761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556792"/>
            <a:ext cx="2088232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8\AppData\Local\Microsoft\Windows\Temporary Internet Files\Content.IE5\T3JP9317\MP900262528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768" y="4149080"/>
            <a:ext cx="2014336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8\AppData\Local\Microsoft\Windows\Temporary Internet Files\Content.IE5\T3JP9317\MP90042295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0" y="692696"/>
            <a:ext cx="2304256" cy="2625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C8\AppData\Local\Microsoft\Windows\Temporary Internet Files\Content.IE5\YGQ6CW24\MP90040058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132" y="3717033"/>
            <a:ext cx="2184260" cy="2895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5164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RESOURCES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/>
              <a:t>Slide</a:t>
            </a:r>
            <a:r>
              <a:rPr lang="cs-CZ" dirty="0" smtClean="0"/>
              <a:t> 3 – 12 </a:t>
            </a:r>
            <a:r>
              <a:rPr lang="cs-CZ" smtClean="0"/>
              <a:t>Vlastní tvorba</a:t>
            </a:r>
            <a:endParaRPr lang="cs-CZ" dirty="0" smtClean="0"/>
          </a:p>
          <a:p>
            <a:r>
              <a:rPr lang="cs-CZ" dirty="0" smtClean="0"/>
              <a:t>Zdroj obrázků: </a:t>
            </a: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669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122</TotalTime>
  <Words>608</Words>
  <Application>Microsoft Office PowerPoint</Application>
  <PresentationFormat>Předvádění na obrazovce (4:3)</PresentationFormat>
  <Paragraphs>90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Arkýř</vt:lpstr>
      <vt:lpstr>Prezentace aplikace PowerPoint</vt:lpstr>
      <vt:lpstr>Prezentace aplikace PowerPoint</vt:lpstr>
      <vt:lpstr>COMPARISONS OF ADJECTIVES</vt:lpstr>
      <vt:lpstr>ADJECTIVES</vt:lpstr>
      <vt:lpstr>ONE - SYLLABLE ADJECTIVES</vt:lpstr>
      <vt:lpstr>TWO - SYLLABLE ADJECTIVES ENDING –Y OR - ER</vt:lpstr>
      <vt:lpstr>THREE OR MORE SYLLABLE ADJECTIVES</vt:lpstr>
      <vt:lpstr>IRREGULAR ADJECTIVES </vt:lpstr>
      <vt:lpstr>COMPLETE THE SENTENCES</vt:lpstr>
      <vt:lpstr>TRANSLATE</vt:lpstr>
      <vt:lpstr>TRANSLATE - SOLUTION</vt:lpstr>
      <vt:lpstr>Compare the pictures</vt:lpstr>
      <vt:lpstr>RESOURCES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PC8</dc:creator>
  <cp:lastModifiedBy>PC8</cp:lastModifiedBy>
  <cp:revision>22</cp:revision>
  <dcterms:created xsi:type="dcterms:W3CDTF">2013-09-21T11:10:37Z</dcterms:created>
  <dcterms:modified xsi:type="dcterms:W3CDTF">2013-11-10T20:28:28Z</dcterms:modified>
</cp:coreProperties>
</file>