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9" r:id="rId2"/>
    <p:sldId id="270" r:id="rId3"/>
    <p:sldId id="259" r:id="rId4"/>
    <p:sldId id="260" r:id="rId5"/>
    <p:sldId id="267" r:id="rId6"/>
    <p:sldId id="266" r:id="rId7"/>
    <p:sldId id="265" r:id="rId8"/>
    <p:sldId id="264" r:id="rId9"/>
    <p:sldId id="263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28841A-5A28-4E0A-A221-82DE28094F48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D2A0C1-4E6D-4CD6-8DEA-012A45697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374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4479FF-9CA6-4C49-A7AB-C786DC4B335E}" type="slidenum">
              <a:rPr lang="de-DE" altLang="cs-CZ"/>
              <a:pPr/>
              <a:t>6</a:t>
            </a:fld>
            <a:endParaRPr lang="de-DE" altLang="cs-CZ"/>
          </a:p>
        </p:txBody>
      </p:sp>
      <p:sp>
        <p:nvSpPr>
          <p:cNvPr id="340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2225" y="796925"/>
            <a:ext cx="4276725" cy="3208338"/>
          </a:xfrm>
          <a:ln/>
        </p:spPr>
      </p:sp>
      <p:sp>
        <p:nvSpPr>
          <p:cNvPr id="3409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6688" y="4341683"/>
            <a:ext cx="5021356" cy="4113556"/>
          </a:xfrm>
        </p:spPr>
        <p:txBody>
          <a:bodyPr/>
          <a:lstStyle/>
          <a:p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9019000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Pneumatiky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408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16418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Pneumatiky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Troška historie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Začal jí psát Charles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Goodyear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objevil vulkanizaci  a  tím i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důežitou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část konstrukce pneumatik už v roce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1839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roce 1845 vynalezena pneumatika panem 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R.W.Thompsonem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680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Pneumatiky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Hlavní části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Skládá se z 20 jednotlivých částí.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Speciálně složené pryžové směsi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89" y="3140968"/>
            <a:ext cx="4678362" cy="344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89" y="3140968"/>
            <a:ext cx="4678362" cy="344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4"/>
          <p:cNvGrpSpPr>
            <a:grpSpLocks/>
          </p:cNvGrpSpPr>
          <p:nvPr/>
        </p:nvGrpSpPr>
        <p:grpSpPr bwMode="auto">
          <a:xfrm>
            <a:off x="6300192" y="2060848"/>
            <a:ext cx="2174875" cy="4509813"/>
            <a:chOff x="3740" y="1465"/>
            <a:chExt cx="2740" cy="2279"/>
          </a:xfrm>
        </p:grpSpPr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3740" y="1465"/>
              <a:ext cx="2740" cy="2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3202" tIns="50695" rIns="103202" bIns="50695"/>
            <a:lstStyle>
              <a:lvl1pPr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1pPr>
              <a:lvl2pPr marL="946150" indent="-28575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2pPr>
              <a:lvl3pPr marL="13652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3pPr>
              <a:lvl4pPr marL="17843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4pPr>
              <a:lvl5pPr marL="22034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5pPr>
              <a:lvl6pPr marL="26606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6pPr>
              <a:lvl7pPr marL="31178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7pPr>
              <a:lvl8pPr marL="35750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8pPr>
              <a:lvl9pPr marL="40322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r>
                <a:rPr lang="pl-PL" altLang="de-DE" dirty="0">
                  <a:solidFill>
                    <a:schemeClr val="tx1"/>
                  </a:solidFill>
                </a:rPr>
                <a:t>1  Vnitřní guma</a:t>
              </a:r>
            </a:p>
          </p:txBody>
        </p:sp>
        <p:sp>
          <p:nvSpPr>
            <p:cNvPr id="9" name="Rectangle 6"/>
            <p:cNvSpPr>
              <a:spLocks noChangeArrowheads="1"/>
            </p:cNvSpPr>
            <p:nvPr/>
          </p:nvSpPr>
          <p:spPr bwMode="auto">
            <a:xfrm>
              <a:off x="3740" y="1686"/>
              <a:ext cx="2740" cy="2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3202" tIns="50695" rIns="103202" bIns="50695"/>
            <a:lstStyle>
              <a:lvl1pPr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1pPr>
              <a:lvl2pPr marL="946150" indent="-28575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2pPr>
              <a:lvl3pPr marL="13652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3pPr>
              <a:lvl4pPr marL="17843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4pPr>
              <a:lvl5pPr marL="22034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5pPr>
              <a:lvl6pPr marL="26606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6pPr>
              <a:lvl7pPr marL="31178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7pPr>
              <a:lvl8pPr marL="35750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8pPr>
              <a:lvl9pPr marL="40322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r>
                <a:rPr lang="pl-PL" altLang="de-DE" dirty="0">
                  <a:solidFill>
                    <a:schemeClr val="tx1"/>
                  </a:solidFill>
                </a:rPr>
                <a:t>2  Kostrový materiál</a:t>
              </a:r>
            </a:p>
          </p:txBody>
        </p:sp>
        <p:sp>
          <p:nvSpPr>
            <p:cNvPr id="10" name="Rectangle 7"/>
            <p:cNvSpPr>
              <a:spLocks noChangeArrowheads="1"/>
            </p:cNvSpPr>
            <p:nvPr/>
          </p:nvSpPr>
          <p:spPr bwMode="auto">
            <a:xfrm>
              <a:off x="3740" y="1911"/>
              <a:ext cx="2740" cy="2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3202" tIns="50695" rIns="103202" bIns="50695"/>
            <a:lstStyle>
              <a:lvl1pPr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1pPr>
              <a:lvl2pPr marL="946150" indent="-28575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2pPr>
              <a:lvl3pPr marL="13652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3pPr>
              <a:lvl4pPr marL="17843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4pPr>
              <a:lvl5pPr marL="22034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5pPr>
              <a:lvl6pPr marL="26606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6pPr>
              <a:lvl7pPr marL="31178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7pPr>
              <a:lvl8pPr marL="35750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8pPr>
              <a:lvl9pPr marL="40322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r>
                <a:rPr lang="pl-PL" altLang="de-DE">
                  <a:solidFill>
                    <a:schemeClr val="tx1"/>
                  </a:solidFill>
                </a:rPr>
                <a:t>3  Patní lano</a:t>
              </a:r>
            </a:p>
          </p:txBody>
        </p:sp>
        <p:sp>
          <p:nvSpPr>
            <p:cNvPr id="11" name="Rectangle 8"/>
            <p:cNvSpPr>
              <a:spLocks noChangeArrowheads="1"/>
            </p:cNvSpPr>
            <p:nvPr/>
          </p:nvSpPr>
          <p:spPr bwMode="auto">
            <a:xfrm>
              <a:off x="3740" y="2138"/>
              <a:ext cx="2740" cy="2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3202" tIns="50695" rIns="103202" bIns="50695"/>
            <a:lstStyle>
              <a:lvl1pPr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1pPr>
              <a:lvl2pPr marL="946150" indent="-28575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2pPr>
              <a:lvl3pPr marL="13652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3pPr>
              <a:lvl4pPr marL="17843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4pPr>
              <a:lvl5pPr marL="22034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5pPr>
              <a:lvl6pPr marL="26606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6pPr>
              <a:lvl7pPr marL="31178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7pPr>
              <a:lvl8pPr marL="35750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8pPr>
              <a:lvl9pPr marL="40322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r>
                <a:rPr lang="pl-PL" altLang="de-DE">
                  <a:solidFill>
                    <a:schemeClr val="tx1"/>
                  </a:solidFill>
                </a:rPr>
                <a:t>4  Jádro</a:t>
              </a:r>
            </a:p>
          </p:txBody>
        </p:sp>
        <p:sp>
          <p:nvSpPr>
            <p:cNvPr id="12" name="Rectangle 9"/>
            <p:cNvSpPr>
              <a:spLocks noChangeArrowheads="1"/>
            </p:cNvSpPr>
            <p:nvPr/>
          </p:nvSpPr>
          <p:spPr bwMode="auto">
            <a:xfrm>
              <a:off x="3740" y="2364"/>
              <a:ext cx="2740" cy="2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3202" tIns="50695" rIns="103202" bIns="50695"/>
            <a:lstStyle>
              <a:lvl1pPr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1pPr>
              <a:lvl2pPr marL="946150" indent="-28575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2pPr>
              <a:lvl3pPr marL="13652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3pPr>
              <a:lvl4pPr marL="17843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4pPr>
              <a:lvl5pPr marL="22034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5pPr>
              <a:lvl6pPr marL="26606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6pPr>
              <a:lvl7pPr marL="31178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7pPr>
              <a:lvl8pPr marL="35750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8pPr>
              <a:lvl9pPr marL="40322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r>
                <a:rPr lang="pl-PL" altLang="de-DE">
                  <a:solidFill>
                    <a:schemeClr val="tx1"/>
                  </a:solidFill>
                </a:rPr>
                <a:t>5  Výztužný pásek</a:t>
              </a:r>
            </a:p>
          </p:txBody>
        </p:sp>
        <p:sp>
          <p:nvSpPr>
            <p:cNvPr id="13" name="Rectangle 10"/>
            <p:cNvSpPr>
              <a:spLocks noChangeArrowheads="1"/>
            </p:cNvSpPr>
            <p:nvPr/>
          </p:nvSpPr>
          <p:spPr bwMode="auto">
            <a:xfrm>
              <a:off x="3740" y="2587"/>
              <a:ext cx="2740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3202" tIns="50695" rIns="103202" bIns="50695"/>
            <a:lstStyle>
              <a:lvl1pPr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1pPr>
              <a:lvl2pPr marL="946150" indent="-28575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2pPr>
              <a:lvl3pPr marL="13652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3pPr>
              <a:lvl4pPr marL="17843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4pPr>
              <a:lvl5pPr marL="22034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5pPr>
              <a:lvl6pPr marL="26606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6pPr>
              <a:lvl7pPr marL="31178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7pPr>
              <a:lvl8pPr marL="35750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8pPr>
              <a:lvl9pPr marL="40322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r>
                <a:rPr lang="pl-PL" altLang="de-DE">
                  <a:solidFill>
                    <a:schemeClr val="tx1"/>
                  </a:solidFill>
                </a:rPr>
                <a:t>6  Patní pásek</a:t>
              </a:r>
            </a:p>
          </p:txBody>
        </p:sp>
        <p:sp>
          <p:nvSpPr>
            <p:cNvPr id="14" name="Rectangle 11"/>
            <p:cNvSpPr>
              <a:spLocks noChangeArrowheads="1"/>
            </p:cNvSpPr>
            <p:nvPr/>
          </p:nvSpPr>
          <p:spPr bwMode="auto">
            <a:xfrm>
              <a:off x="3740" y="2809"/>
              <a:ext cx="274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3202" tIns="50695" rIns="103202" bIns="50695"/>
            <a:lstStyle>
              <a:lvl1pPr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1pPr>
              <a:lvl2pPr marL="946150" indent="-28575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2pPr>
              <a:lvl3pPr marL="13652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3pPr>
              <a:lvl4pPr marL="17843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4pPr>
              <a:lvl5pPr marL="22034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5pPr>
              <a:lvl6pPr marL="26606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6pPr>
              <a:lvl7pPr marL="31178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7pPr>
              <a:lvl8pPr marL="35750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8pPr>
              <a:lvl9pPr marL="40322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r>
                <a:rPr lang="pl-PL" altLang="de-DE">
                  <a:solidFill>
                    <a:schemeClr val="tx1"/>
                  </a:solidFill>
                </a:rPr>
                <a:t>7  Bočnice</a:t>
              </a:r>
            </a:p>
          </p:txBody>
        </p:sp>
        <p:sp>
          <p:nvSpPr>
            <p:cNvPr id="15" name="Rectangle 12"/>
            <p:cNvSpPr>
              <a:spLocks noChangeArrowheads="1"/>
            </p:cNvSpPr>
            <p:nvPr/>
          </p:nvSpPr>
          <p:spPr bwMode="auto">
            <a:xfrm>
              <a:off x="3740" y="3032"/>
              <a:ext cx="2740" cy="2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3202" tIns="50695" rIns="103202" bIns="50695"/>
            <a:lstStyle>
              <a:lvl1pPr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1pPr>
              <a:lvl2pPr marL="946150" indent="-28575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2pPr>
              <a:lvl3pPr marL="13652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3pPr>
              <a:lvl4pPr marL="17843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4pPr>
              <a:lvl5pPr marL="22034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5pPr>
              <a:lvl6pPr marL="26606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6pPr>
              <a:lvl7pPr marL="31178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7pPr>
              <a:lvl8pPr marL="35750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8pPr>
              <a:lvl9pPr marL="40322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r>
                <a:rPr lang="pl-PL" altLang="de-DE">
                  <a:solidFill>
                    <a:schemeClr val="tx1"/>
                  </a:solidFill>
                </a:rPr>
                <a:t>8  Nárazník</a:t>
              </a:r>
            </a:p>
          </p:txBody>
        </p:sp>
        <p:sp>
          <p:nvSpPr>
            <p:cNvPr id="16" name="Rectangle 13"/>
            <p:cNvSpPr>
              <a:spLocks noChangeArrowheads="1"/>
            </p:cNvSpPr>
            <p:nvPr/>
          </p:nvSpPr>
          <p:spPr bwMode="auto">
            <a:xfrm>
              <a:off x="3740" y="3255"/>
              <a:ext cx="2740" cy="2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3202" tIns="50695" rIns="103202" bIns="50695"/>
            <a:lstStyle>
              <a:lvl1pPr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1pPr>
              <a:lvl2pPr marL="946150" indent="-28575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2pPr>
              <a:lvl3pPr marL="13652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3pPr>
              <a:lvl4pPr marL="17843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4pPr>
              <a:lvl5pPr marL="22034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5pPr>
              <a:lvl6pPr marL="26606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6pPr>
              <a:lvl7pPr marL="31178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7pPr>
              <a:lvl8pPr marL="35750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8pPr>
              <a:lvl9pPr marL="40322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r>
                <a:rPr lang="pl-PL" altLang="de-DE">
                  <a:solidFill>
                    <a:schemeClr val="tx1"/>
                  </a:solidFill>
                </a:rPr>
                <a:t>9  PA nárazník</a:t>
              </a:r>
            </a:p>
          </p:txBody>
        </p:sp>
        <p:sp>
          <p:nvSpPr>
            <p:cNvPr id="17" name="Rectangle 14"/>
            <p:cNvSpPr>
              <a:spLocks noChangeArrowheads="1"/>
            </p:cNvSpPr>
            <p:nvPr/>
          </p:nvSpPr>
          <p:spPr bwMode="auto">
            <a:xfrm>
              <a:off x="3740" y="3486"/>
              <a:ext cx="2740" cy="2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03202" tIns="50695" rIns="103202" bIns="50695"/>
            <a:lstStyle>
              <a:lvl1pPr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1pPr>
              <a:lvl2pPr marL="946150" indent="-28575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2pPr>
              <a:lvl3pPr marL="13652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3pPr>
              <a:lvl4pPr marL="17843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4pPr>
              <a:lvl5pPr marL="2203450" indent="-228600" defTabSz="762000">
                <a:spcBef>
                  <a:spcPct val="20000"/>
                </a:spcBef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5pPr>
              <a:lvl6pPr marL="26606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6pPr>
              <a:lvl7pPr marL="31178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7pPr>
              <a:lvl8pPr marL="35750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8pPr>
              <a:lvl9pPr marL="4032250" indent="-228600" defTabSz="762000" fontAlgn="base">
                <a:spcBef>
                  <a:spcPct val="20000"/>
                </a:spcBef>
                <a:spcAft>
                  <a:spcPct val="0"/>
                </a:spcAft>
                <a:tabLst>
                  <a:tab pos="569913" algn="l"/>
                </a:tabLst>
                <a:defRPr sz="1600">
                  <a:solidFill>
                    <a:srgbClr val="7F8C75"/>
                  </a:solidFill>
                  <a:latin typeface="Arial" pitchFamily="34" charset="0"/>
                </a:defRPr>
              </a:lvl9pPr>
            </a:lstStyle>
            <a:p>
              <a:pPr eaLnBrk="1" hangingPunct="1"/>
              <a:r>
                <a:rPr lang="pl-PL" altLang="de-DE">
                  <a:solidFill>
                    <a:schemeClr val="tx1"/>
                  </a:solidFill>
                </a:rPr>
                <a:t>10  Běhoun</a:t>
              </a:r>
            </a:p>
          </p:txBody>
        </p:sp>
      </p:grpSp>
      <p:grpSp>
        <p:nvGrpSpPr>
          <p:cNvPr id="18" name="Group 15"/>
          <p:cNvGrpSpPr>
            <a:grpSpLocks/>
          </p:cNvGrpSpPr>
          <p:nvPr/>
        </p:nvGrpSpPr>
        <p:grpSpPr bwMode="auto">
          <a:xfrm>
            <a:off x="2668364" y="3210818"/>
            <a:ext cx="1870075" cy="3167063"/>
            <a:chOff x="1434" y="1108"/>
            <a:chExt cx="1008" cy="1810"/>
          </a:xfrm>
        </p:grpSpPr>
        <p:sp>
          <p:nvSpPr>
            <p:cNvPr id="19" name="Rectangle 16"/>
            <p:cNvSpPr>
              <a:spLocks noChangeArrowheads="1"/>
            </p:cNvSpPr>
            <p:nvPr/>
          </p:nvSpPr>
          <p:spPr bwMode="auto">
            <a:xfrm>
              <a:off x="1486" y="2264"/>
              <a:ext cx="199" cy="258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03202" tIns="50695" rIns="103202" bIns="50695">
              <a:spAutoFit/>
            </a:bodyPr>
            <a:lstStyle>
              <a:lvl1pPr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652463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303338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955800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606675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30638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5210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9782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4354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pl-PL" altLang="de-DE" sz="2300" b="1">
                  <a:solidFill>
                    <a:srgbClr val="F8F8F8"/>
                  </a:solidFill>
                  <a:latin typeface="Arial" pitchFamily="34" charset="0"/>
                </a:rPr>
                <a:t>1</a:t>
              </a:r>
            </a:p>
          </p:txBody>
        </p:sp>
        <p:sp>
          <p:nvSpPr>
            <p:cNvPr id="20" name="Rectangle 17"/>
            <p:cNvSpPr>
              <a:spLocks noChangeArrowheads="1"/>
            </p:cNvSpPr>
            <p:nvPr/>
          </p:nvSpPr>
          <p:spPr bwMode="auto">
            <a:xfrm>
              <a:off x="1469" y="1884"/>
              <a:ext cx="199" cy="258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03202" tIns="50695" rIns="103202" bIns="50695">
              <a:spAutoFit/>
            </a:bodyPr>
            <a:lstStyle>
              <a:lvl1pPr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652463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303338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955800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606675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30638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5210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9782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4354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pl-PL" altLang="de-DE" sz="2300" b="1">
                  <a:solidFill>
                    <a:srgbClr val="F8F8F8"/>
                  </a:solidFill>
                  <a:latin typeface="Arial" pitchFamily="34" charset="0"/>
                </a:rPr>
                <a:t>2</a:t>
              </a:r>
            </a:p>
          </p:txBody>
        </p:sp>
        <p:sp>
          <p:nvSpPr>
            <p:cNvPr id="21" name="Rectangle 18"/>
            <p:cNvSpPr>
              <a:spLocks noChangeArrowheads="1"/>
            </p:cNvSpPr>
            <p:nvPr/>
          </p:nvSpPr>
          <p:spPr bwMode="auto">
            <a:xfrm>
              <a:off x="1859" y="2632"/>
              <a:ext cx="199" cy="2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02" tIns="50695" rIns="103202" bIns="50695">
              <a:spAutoFit/>
            </a:bodyPr>
            <a:lstStyle>
              <a:lvl1pPr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652463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303338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955800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606675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30638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5210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9782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4354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pl-PL" altLang="de-DE" sz="2300" b="1">
                  <a:solidFill>
                    <a:schemeClr val="tx2"/>
                  </a:solidFill>
                  <a:latin typeface="Arial" pitchFamily="34" charset="0"/>
                </a:rPr>
                <a:t>3</a:t>
              </a:r>
            </a:p>
          </p:txBody>
        </p:sp>
        <p:sp>
          <p:nvSpPr>
            <p:cNvPr id="22" name="Rectangle 19"/>
            <p:cNvSpPr>
              <a:spLocks noChangeArrowheads="1"/>
            </p:cNvSpPr>
            <p:nvPr/>
          </p:nvSpPr>
          <p:spPr bwMode="auto">
            <a:xfrm>
              <a:off x="1868" y="2362"/>
              <a:ext cx="198" cy="258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03202" tIns="50695" rIns="103202" bIns="50695">
              <a:spAutoFit/>
            </a:bodyPr>
            <a:lstStyle>
              <a:lvl1pPr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652463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303338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955800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606675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30638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5210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9782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4354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pl-PL" altLang="de-DE" sz="2300" b="1">
                  <a:solidFill>
                    <a:srgbClr val="F8F8F8"/>
                  </a:solidFill>
                  <a:latin typeface="Arial" pitchFamily="34" charset="0"/>
                </a:rPr>
                <a:t>4</a:t>
              </a:r>
            </a:p>
          </p:txBody>
        </p:sp>
        <p:sp>
          <p:nvSpPr>
            <p:cNvPr id="23" name="Rectangle 20"/>
            <p:cNvSpPr>
              <a:spLocks noChangeArrowheads="1"/>
            </p:cNvSpPr>
            <p:nvPr/>
          </p:nvSpPr>
          <p:spPr bwMode="auto">
            <a:xfrm>
              <a:off x="2161" y="2659"/>
              <a:ext cx="199" cy="2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103202" tIns="50695" rIns="103202" bIns="50695">
              <a:spAutoFit/>
            </a:bodyPr>
            <a:lstStyle>
              <a:lvl1pPr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652463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303338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955800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606675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30638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5210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9782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4354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pl-PL" altLang="de-DE" sz="2300" b="1">
                  <a:solidFill>
                    <a:schemeClr val="tx2"/>
                  </a:solidFill>
                  <a:latin typeface="Arial" pitchFamily="34" charset="0"/>
                </a:rPr>
                <a:t>6</a:t>
              </a:r>
            </a:p>
          </p:txBody>
        </p:sp>
        <p:sp>
          <p:nvSpPr>
            <p:cNvPr id="24" name="Rectangle 21"/>
            <p:cNvSpPr>
              <a:spLocks noChangeArrowheads="1"/>
            </p:cNvSpPr>
            <p:nvPr/>
          </p:nvSpPr>
          <p:spPr bwMode="auto">
            <a:xfrm>
              <a:off x="2163" y="2479"/>
              <a:ext cx="190" cy="258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03202" tIns="50695" rIns="103202" bIns="50695">
              <a:spAutoFit/>
            </a:bodyPr>
            <a:lstStyle>
              <a:lvl1pPr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652463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303338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955800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606675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30638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5210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9782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4354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pl-PL" altLang="de-DE" sz="2300" b="1">
                  <a:solidFill>
                    <a:srgbClr val="F8F8F8"/>
                  </a:solidFill>
                  <a:latin typeface="Arial" pitchFamily="34" charset="0"/>
                </a:rPr>
                <a:t>5</a:t>
              </a:r>
            </a:p>
          </p:txBody>
        </p:sp>
        <p:sp>
          <p:nvSpPr>
            <p:cNvPr id="25" name="Rectangle 22"/>
            <p:cNvSpPr>
              <a:spLocks noChangeArrowheads="1"/>
            </p:cNvSpPr>
            <p:nvPr/>
          </p:nvSpPr>
          <p:spPr bwMode="auto">
            <a:xfrm>
              <a:off x="2252" y="1556"/>
              <a:ext cx="190" cy="259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03202" tIns="50695" rIns="103202" bIns="50695">
              <a:spAutoFit/>
            </a:bodyPr>
            <a:lstStyle>
              <a:lvl1pPr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652463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303338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955800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606675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30638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5210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9782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4354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pl-PL" altLang="de-DE" sz="2300" b="1">
                  <a:solidFill>
                    <a:srgbClr val="F8F8F8"/>
                  </a:solidFill>
                  <a:latin typeface="Arial" pitchFamily="34" charset="0"/>
                </a:rPr>
                <a:t>7</a:t>
              </a:r>
            </a:p>
          </p:txBody>
        </p:sp>
        <p:sp>
          <p:nvSpPr>
            <p:cNvPr id="26" name="Rectangle 23"/>
            <p:cNvSpPr>
              <a:spLocks noChangeArrowheads="1"/>
            </p:cNvSpPr>
            <p:nvPr/>
          </p:nvSpPr>
          <p:spPr bwMode="auto">
            <a:xfrm>
              <a:off x="1475" y="1604"/>
              <a:ext cx="190" cy="259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03202" tIns="50695" rIns="103202" bIns="50695">
              <a:spAutoFit/>
            </a:bodyPr>
            <a:lstStyle>
              <a:lvl1pPr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652463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303338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955800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606675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30638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5210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9782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4354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pl-PL" altLang="de-DE" sz="2300" b="1" dirty="0">
                  <a:solidFill>
                    <a:srgbClr val="F8F8F8"/>
                  </a:solidFill>
                  <a:latin typeface="Arial" pitchFamily="34" charset="0"/>
                </a:rPr>
                <a:t>8</a:t>
              </a:r>
            </a:p>
          </p:txBody>
        </p:sp>
        <p:sp>
          <p:nvSpPr>
            <p:cNvPr id="27" name="Rectangle 24"/>
            <p:cNvSpPr>
              <a:spLocks noChangeArrowheads="1"/>
            </p:cNvSpPr>
            <p:nvPr/>
          </p:nvSpPr>
          <p:spPr bwMode="auto">
            <a:xfrm>
              <a:off x="1475" y="1396"/>
              <a:ext cx="190" cy="258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03202" tIns="50695" rIns="103202" bIns="50695">
              <a:spAutoFit/>
            </a:bodyPr>
            <a:lstStyle>
              <a:lvl1pPr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652463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303338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955800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606675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30638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5210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9782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4354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pl-PL" altLang="de-DE" sz="2300" b="1">
                  <a:solidFill>
                    <a:srgbClr val="F8F8F8"/>
                  </a:solidFill>
                  <a:latin typeface="Arial" pitchFamily="34" charset="0"/>
                </a:rPr>
                <a:t>9</a:t>
              </a:r>
            </a:p>
          </p:txBody>
        </p:sp>
        <p:sp>
          <p:nvSpPr>
            <p:cNvPr id="28" name="Rectangle 25"/>
            <p:cNvSpPr>
              <a:spLocks noChangeArrowheads="1"/>
            </p:cNvSpPr>
            <p:nvPr/>
          </p:nvSpPr>
          <p:spPr bwMode="auto">
            <a:xfrm>
              <a:off x="1434" y="1108"/>
              <a:ext cx="323" cy="259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tx1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03202" tIns="50695" rIns="103202" bIns="50695">
              <a:spAutoFit/>
            </a:bodyPr>
            <a:lstStyle>
              <a:lvl1pPr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1pPr>
              <a:lvl2pPr marL="652463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2pPr>
              <a:lvl3pPr marL="1303338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3pPr>
              <a:lvl4pPr marL="1955800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4pPr>
              <a:lvl5pPr marL="2606675" defTabSz="868363">
                <a:defRPr sz="2400">
                  <a:solidFill>
                    <a:schemeClr val="tx1"/>
                  </a:solidFill>
                  <a:latin typeface="Times" pitchFamily="18" charset="0"/>
                </a:defRPr>
              </a:lvl5pPr>
              <a:lvl6pPr marL="30638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6pPr>
              <a:lvl7pPr marL="35210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7pPr>
              <a:lvl8pPr marL="39782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8pPr>
              <a:lvl9pPr marL="4435475" defTabSz="8683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18" charset="0"/>
                </a:defRPr>
              </a:lvl9pPr>
            </a:lstStyle>
            <a:p>
              <a:r>
                <a:rPr lang="pl-PL" altLang="de-DE" sz="2300" b="1" dirty="0">
                  <a:solidFill>
                    <a:srgbClr val="F8F8F8"/>
                  </a:solidFill>
                  <a:latin typeface="Arial" pitchFamily="34" charset="0"/>
                </a:rPr>
                <a:t>10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10175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0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211960" y="2004690"/>
            <a:ext cx="4752528" cy="4160613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77" tIns="44444" rIns="90477" bIns="44444">
            <a:normAutofit/>
          </a:bodyPr>
          <a:lstStyle/>
          <a:p>
            <a:pPr marL="0" indent="0" defTabSz="668045">
              <a:buClrTx/>
              <a:buNone/>
            </a:pP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OCHRANNÝ </a:t>
            </a: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PATNÍ PÁSEK 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Materiál:</a:t>
            </a:r>
            <a:b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Syntetický kaučuk</a:t>
            </a:r>
            <a:endParaRPr lang="pl-PL" altLang="de-DE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Funkce: </a:t>
            </a:r>
            <a:b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Předchází erozi patky v místě styku s ráfkem. Zabezpečuje těsnost a pevné spojení s ráfkem.</a:t>
            </a:r>
            <a:endParaRPr lang="pl-PL" altLang="de-DE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endParaRPr lang="pl-PL" altLang="de-DE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endParaRPr lang="pl-PL" altLang="de-DE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4202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04691"/>
            <a:ext cx="3844960" cy="3954655"/>
          </a:xfrm>
          <a:prstGeom prst="rect">
            <a:avLst/>
          </a:prstGeom>
          <a:noFill/>
          <a:ln w="19050">
            <a:solidFill>
              <a:srgbClr val="CC0033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2022" name="Rectangle 6"/>
          <p:cNvSpPr>
            <a:spLocks noGrp="1" noChangeArrowheads="1"/>
          </p:cNvSpPr>
          <p:nvPr>
            <p:ph type="title"/>
          </p:nvPr>
        </p:nvSpPr>
        <p:spPr/>
        <p:txBody>
          <a:bodyPr lIns="80165" tIns="40083" rIns="80165" bIns="40083"/>
          <a:lstStyle/>
          <a:p>
            <a:r>
              <a:rPr lang="cs-CZ" dirty="0" smtClean="0"/>
              <a:t>Pneumatiky</a:t>
            </a:r>
            <a:endParaRPr lang="de-DE" alt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7239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42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42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42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42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2018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4211960" y="2004690"/>
            <a:ext cx="4752528" cy="4160613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77" tIns="44444" rIns="90477" bIns="44444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68045">
              <a:buClrTx/>
              <a:buFont typeface="Wingdings 2"/>
              <a:buNone/>
            </a:pP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VÝZTUŽNÝ PÁSEK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>
                <a:latin typeface="Arial" panose="020B0604020202020204" pitchFamily="34" charset="0"/>
                <a:cs typeface="Arial" panose="020B0604020202020204" pitchFamily="34" charset="0"/>
              </a:rPr>
              <a:t>Materiál:</a:t>
            </a:r>
            <a:br>
              <a:rPr lang="pl-PL" altLang="de-DE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Pogumovaný nylonový nebo aramidový kord</a:t>
            </a:r>
            <a:endParaRPr lang="pl-PL" altLang="de-DE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>
                <a:latin typeface="Arial" panose="020B0604020202020204" pitchFamily="34" charset="0"/>
                <a:cs typeface="Arial" panose="020B0604020202020204" pitchFamily="34" charset="0"/>
              </a:rPr>
              <a:t>Funkce:</a:t>
            </a:r>
            <a:br>
              <a:rPr lang="pl-PL" altLang="de-DE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Zpevňuje a stabilizuje přechodovou oblast mezi patkou a boční stěnou.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endParaRPr lang="pl-PL" altLang="de-DE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99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92" y="2036374"/>
            <a:ext cx="3844960" cy="3954655"/>
          </a:xfrm>
          <a:prstGeom prst="rect">
            <a:avLst/>
          </a:prstGeom>
          <a:noFill/>
          <a:ln w="19050">
            <a:solidFill>
              <a:srgbClr val="CC0033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9974" name="Rectangle 6"/>
          <p:cNvSpPr>
            <a:spLocks noGrp="1" noChangeArrowheads="1"/>
          </p:cNvSpPr>
          <p:nvPr>
            <p:ph type="title"/>
          </p:nvPr>
        </p:nvSpPr>
        <p:spPr/>
        <p:txBody>
          <a:bodyPr lIns="80165" tIns="40083" rIns="80165" bIns="40083"/>
          <a:lstStyle/>
          <a:p>
            <a:r>
              <a:rPr lang="cs-CZ" dirty="0" smtClean="0"/>
              <a:t>Pneumatiky</a:t>
            </a:r>
            <a:endParaRPr lang="de-DE" alt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059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39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4211960" y="1556792"/>
            <a:ext cx="4608512" cy="4968552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77" tIns="44444" rIns="90477" bIns="44444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68045">
              <a:buClrTx/>
              <a:buNone/>
            </a:pP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JÁDRO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Materiál:</a:t>
            </a:r>
            <a:b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Syntetický kaučuk 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Funkce:</a:t>
            </a:r>
            <a:b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Zajišťuje postupný přechod z tuhé oblasti patky do elastické oblasti bočnic pneumatiky. Zabezpečuje velkou boční tuhost pláště a dokonalý </a:t>
            </a: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přenos příčných </a:t>
            </a: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sil</a:t>
            </a: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pl-PL" altLang="de-DE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894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04691"/>
            <a:ext cx="3844960" cy="3954655"/>
          </a:xfrm>
          <a:prstGeom prst="rect">
            <a:avLst/>
          </a:prstGeom>
          <a:noFill/>
          <a:ln w="19050">
            <a:solidFill>
              <a:srgbClr val="CC0033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8950" name="Rectangle 6"/>
          <p:cNvSpPr>
            <a:spLocks noGrp="1" noChangeArrowheads="1"/>
          </p:cNvSpPr>
          <p:nvPr>
            <p:ph type="title"/>
          </p:nvPr>
        </p:nvSpPr>
        <p:spPr/>
        <p:txBody>
          <a:bodyPr lIns="80165" tIns="40083" rIns="80165" bIns="40083"/>
          <a:lstStyle/>
          <a:p>
            <a:r>
              <a:rPr lang="cs-CZ" dirty="0"/>
              <a:t>Pneumatiky</a:t>
            </a:r>
            <a:endParaRPr lang="de-DE" alt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50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38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4211960" y="1556792"/>
            <a:ext cx="4752528" cy="5518935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77" tIns="44444" rIns="90477" bIns="44444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68045">
              <a:buClrTx/>
              <a:buNone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PATNÍ 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LANKO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Materiál:</a:t>
            </a:r>
            <a:b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Pogumovaný svazek ocelových drátů.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Funkce:</a:t>
            </a:r>
            <a:b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Zajišťuje správné usazení pneumatiky v ráfku, těsnost spojení s ráfkem a díky existujícím třecím silám přenos podélných sil.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endParaRPr lang="pl-PL" altLang="de-DE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7925" name="Rectangle 5"/>
          <p:cNvSpPr>
            <a:spLocks noChangeArrowheads="1"/>
          </p:cNvSpPr>
          <p:nvPr/>
        </p:nvSpPr>
        <p:spPr bwMode="auto">
          <a:xfrm>
            <a:off x="648973" y="3973377"/>
            <a:ext cx="462971" cy="443567"/>
          </a:xfrm>
          <a:prstGeom prst="rect">
            <a:avLst/>
          </a:prstGeom>
          <a:noFill/>
          <a:ln w="28575">
            <a:solidFill>
              <a:srgbClr val="CC0033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0033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0165" tIns="40083" rIns="80165" bIns="40083" anchor="ctr"/>
          <a:lstStyle/>
          <a:p>
            <a:endParaRPr lang="cs-CZ"/>
          </a:p>
        </p:txBody>
      </p:sp>
      <p:pic>
        <p:nvPicPr>
          <p:cNvPr id="3379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04691"/>
            <a:ext cx="3844960" cy="3956096"/>
          </a:xfrm>
          <a:prstGeom prst="rect">
            <a:avLst/>
          </a:prstGeom>
          <a:solidFill>
            <a:srgbClr val="CC0033"/>
          </a:solidFill>
          <a:ln w="19050">
            <a:solidFill>
              <a:srgbClr val="CC0033"/>
            </a:solidFill>
            <a:miter lim="800000"/>
            <a:headEnd/>
            <a:tailEnd/>
          </a:ln>
        </p:spPr>
      </p:pic>
      <p:sp>
        <p:nvSpPr>
          <p:cNvPr id="337927" name="Rectangle 7"/>
          <p:cNvSpPr>
            <a:spLocks noGrp="1" noChangeArrowheads="1"/>
          </p:cNvSpPr>
          <p:nvPr>
            <p:ph type="title"/>
          </p:nvPr>
        </p:nvSpPr>
        <p:spPr/>
        <p:txBody>
          <a:bodyPr lIns="80165" tIns="40083" rIns="80165" bIns="40083"/>
          <a:lstStyle/>
          <a:p>
            <a:r>
              <a:rPr lang="cs-CZ" dirty="0" smtClean="0"/>
              <a:t>Pneumatiky</a:t>
            </a:r>
            <a:endParaRPr lang="de-DE" alt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8204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27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79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79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utoUpdateAnimBg="0" advAuto="0"/>
      <p:bldP spid="3379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4355976" y="1556792"/>
            <a:ext cx="4608512" cy="5518935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77" tIns="44444" rIns="90477" bIns="44444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68045">
              <a:buClrTx/>
              <a:buNone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TEXTILNÍ 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KORD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Materiál:</a:t>
            </a:r>
            <a:b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Viskozová vlákna, polyamidová,aramidová </a:t>
            </a: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skleněná vlákna </a:t>
            </a: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(pogumovaná </a:t>
            </a: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během procesu </a:t>
            </a: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pogumování).</a:t>
            </a:r>
          </a:p>
        </p:txBody>
      </p:sp>
      <p:pic>
        <p:nvPicPr>
          <p:cNvPr id="3369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66" y="1457441"/>
            <a:ext cx="4001094" cy="3123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6902" name="Text Box 6"/>
          <p:cNvSpPr txBox="1">
            <a:spLocks noChangeArrowheads="1"/>
          </p:cNvSpPr>
          <p:nvPr/>
        </p:nvSpPr>
        <p:spPr bwMode="auto">
          <a:xfrm>
            <a:off x="1330530" y="1051310"/>
            <a:ext cx="183288" cy="640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428" tIns="45715" rIns="91428" bIns="45715" anchor="ctr">
            <a:spAutoFit/>
          </a:bodyPr>
          <a:lstStyle>
            <a:lvl1pPr defTabSz="868363"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652463" defTabSz="868363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303338" defTabSz="868363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955800" defTabSz="868363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606675" defTabSz="868363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3063875" defTabSz="8683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3521075" defTabSz="8683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978275" defTabSz="8683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4435475" defTabSz="8683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endParaRPr lang="pl-PL" altLang="de-DE" sz="3600" b="1">
              <a:solidFill>
                <a:srgbClr val="EAEAEA"/>
              </a:solidFill>
              <a:latin typeface="Times New Roman" pitchFamily="18" charset="0"/>
            </a:endParaRPr>
          </a:p>
        </p:txBody>
      </p:sp>
      <p:sp>
        <p:nvSpPr>
          <p:cNvPr id="336903" name="Rectangle 7"/>
          <p:cNvSpPr>
            <a:spLocks noGrp="1" noChangeArrowheads="1"/>
          </p:cNvSpPr>
          <p:nvPr>
            <p:ph type="title"/>
          </p:nvPr>
        </p:nvSpPr>
        <p:spPr/>
        <p:txBody>
          <a:bodyPr lIns="80165" tIns="40083" rIns="80165" bIns="40083"/>
          <a:lstStyle/>
          <a:p>
            <a:r>
              <a:rPr lang="cs-CZ" dirty="0"/>
              <a:t>Pneumatiky</a:t>
            </a:r>
            <a:endParaRPr lang="de-DE" altLang="cs-CZ" dirty="0">
              <a:solidFill>
                <a:schemeClr val="tx1"/>
              </a:solidFill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210866" y="4608472"/>
            <a:ext cx="8753622" cy="2467256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77" tIns="44444" rIns="90477" bIns="44444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Funkce:</a:t>
            </a:r>
            <a:b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Přenos tažného momentu.  Zachování tvaru </a:t>
            </a: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pneumatiky. Předchází </a:t>
            </a: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roztržení pneumatiky při pracovním tlaku.</a:t>
            </a:r>
          </a:p>
        </p:txBody>
      </p:sp>
    </p:spTree>
    <p:extLst>
      <p:ext uri="{BB962C8B-B14F-4D97-AF65-F5344CB8AC3E}">
        <p14:creationId xmlns:p14="http://schemas.microsoft.com/office/powerpoint/2010/main" val="40046703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36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utoUpdateAnimBg="0" advAuto="0"/>
      <p:bldP spid="9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4355976" y="2004691"/>
            <a:ext cx="4608512" cy="3656557"/>
          </a:xfrm>
          <a:prstGeom prst="rect">
            <a:avLst/>
          </a:prstGeo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0477" tIns="44444" rIns="90477" bIns="44444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68045">
              <a:buClrTx/>
              <a:buNone/>
            </a:pPr>
            <a:r>
              <a:rPr lang="cs-CZ" alt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PATNÍ </a:t>
            </a:r>
            <a:r>
              <a:rPr lang="cs-CZ" alt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LANKO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Materiál:</a:t>
            </a:r>
            <a:b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Butylový kaučuk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Funkce:</a:t>
            </a:r>
            <a:br>
              <a:rPr lang="pl-PL" altLang="de-DE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Zabraňuje úniku vzduchu </a:t>
            </a:r>
            <a:r>
              <a:rPr lang="pl-PL" altLang="de-DE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z vnitřku </a:t>
            </a:r>
            <a:r>
              <a:rPr lang="pl-PL" altLang="de-DE" sz="2800" cap="none" dirty="0">
                <a:latin typeface="Arial" panose="020B0604020202020204" pitchFamily="34" charset="0"/>
                <a:cs typeface="Arial" panose="020B0604020202020204" pitchFamily="34" charset="0"/>
              </a:rPr>
              <a:t>pláště. Plní roli duše v bezdušových pneumatikách.</a:t>
            </a:r>
          </a:p>
          <a:p>
            <a:pPr marL="274320" lvl="8" indent="-274320" defTabSz="668045">
              <a:buClrTx/>
              <a:buSzPct val="85000"/>
              <a:buFont typeface="Courier New" panose="02070309020205020404" pitchFamily="49" charset="0"/>
              <a:buChar char="o"/>
            </a:pPr>
            <a:endParaRPr lang="pl-PL" altLang="de-DE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58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67" y="2004691"/>
            <a:ext cx="4001093" cy="312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5878" name="Rectangle 6"/>
          <p:cNvSpPr>
            <a:spLocks noGrp="1" noChangeArrowheads="1"/>
          </p:cNvSpPr>
          <p:nvPr>
            <p:ph type="title"/>
          </p:nvPr>
        </p:nvSpPr>
        <p:spPr/>
        <p:txBody>
          <a:bodyPr lIns="80165" tIns="40083" rIns="80165" bIns="40083"/>
          <a:lstStyle/>
          <a:p>
            <a:r>
              <a:rPr lang="cs-CZ" dirty="0" smtClean="0"/>
              <a:t>Pneumatiky</a:t>
            </a:r>
            <a:endParaRPr lang="de-DE" alt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5154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35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Pneumatiky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Školení pro pedagogické pracovníky fa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 Bosch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ŠKODA-AUTO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a.s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Jan Z., Ždánský B.,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J., Automobily 1 Podvozky,  ISBN:978-8087143-11-7, 2.Vyd., Brno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  <a:p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</a:t>
            </a:r>
            <a:r>
              <a:rPr lang="cs-CZ" sz="2400" dirty="0"/>
              <a:t>.</a:t>
            </a:r>
          </a:p>
          <a:p>
            <a:endParaRPr lang="cs-CZ" sz="2400" dirty="0"/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19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367</TotalTime>
  <Words>265</Words>
  <Application>Microsoft Office PowerPoint</Application>
  <PresentationFormat>Předvádění na obrazovce (4:3)</PresentationFormat>
  <Paragraphs>76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Prezentace aplikace PowerPoint</vt:lpstr>
      <vt:lpstr>Pneumatiky</vt:lpstr>
      <vt:lpstr>Pneumatiky</vt:lpstr>
      <vt:lpstr>Pneumatiky</vt:lpstr>
      <vt:lpstr>Pneumatiky</vt:lpstr>
      <vt:lpstr>Pneumatiky</vt:lpstr>
      <vt:lpstr>Pneumatiky</vt:lpstr>
      <vt:lpstr>Pneumatiky</vt:lpstr>
      <vt:lpstr>Pneumatiky</vt:lpstr>
      <vt:lpstr>Pneumatiky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15</cp:revision>
  <dcterms:created xsi:type="dcterms:W3CDTF">2013-06-26T22:27:13Z</dcterms:created>
  <dcterms:modified xsi:type="dcterms:W3CDTF">2013-11-10T19:08:40Z</dcterms:modified>
</cp:coreProperties>
</file>