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8" r:id="rId11"/>
    <p:sldId id="265" r:id="rId12"/>
    <p:sldId id="266" r:id="rId13"/>
    <p:sldId id="269" r:id="rId14"/>
    <p:sldId id="270" r:id="rId15"/>
    <p:sldId id="267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12EC30D-F06F-4D37-96D2-7D2D068DC7F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C48ABE3-2153-461A-90F6-2CD05D3517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2EC30D-F06F-4D37-96D2-7D2D068DC7F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48ABE3-2153-461A-90F6-2CD05D3517D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2EC30D-F06F-4D37-96D2-7D2D068DC7F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48ABE3-2153-461A-90F6-2CD05D3517D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2EC30D-F06F-4D37-96D2-7D2D068DC7F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48ABE3-2153-461A-90F6-2CD05D3517D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2EC30D-F06F-4D37-96D2-7D2D068DC7F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48ABE3-2153-461A-90F6-2CD05D3517D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2EC30D-F06F-4D37-96D2-7D2D068DC7F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48ABE3-2153-461A-90F6-2CD05D3517D7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2EC30D-F06F-4D37-96D2-7D2D068DC7F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48ABE3-2153-461A-90F6-2CD05D3517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12EC30D-F06F-4D37-96D2-7D2D068DC7F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48ABE3-2153-461A-90F6-2CD05D3517D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12EC30D-F06F-4D37-96D2-7D2D068DC7F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C48ABE3-2153-461A-90F6-2CD05D3517D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2EC30D-F06F-4D37-96D2-7D2D068DC7F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48ABE3-2153-461A-90F6-2CD05D3517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2EC30D-F06F-4D37-96D2-7D2D068DC7F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48ABE3-2153-461A-90F6-2CD05D3517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12EC30D-F06F-4D37-96D2-7D2D068DC7F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C48ABE3-2153-461A-90F6-2CD05D3517D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115616" y="142875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1890" y="2204864"/>
            <a:ext cx="6004446" cy="32990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297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109728" indent="0">
              <a:buNone/>
            </a:pPr>
            <a:endParaRPr lang="cs-CZ" dirty="0" smtClean="0"/>
          </a:p>
          <a:p>
            <a:r>
              <a:rPr lang="cs-CZ" dirty="0" smtClean="0"/>
              <a:t>ANOTACE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Anotace:</a:t>
            </a:r>
          </a:p>
          <a:p>
            <a:r>
              <a:rPr lang="cs-CZ" dirty="0"/>
              <a:t>Didaktický učební materiál je určen žákům středních škol k zopakování učiva. </a:t>
            </a:r>
            <a:r>
              <a:rPr lang="cs-CZ" dirty="0" smtClean="0"/>
              <a:t>Prezentace </a:t>
            </a:r>
            <a:r>
              <a:rPr lang="cs-CZ" dirty="0"/>
              <a:t>se skládá z přehledu daného učiva a ze cvičení určených k upevnění materiálu.</a:t>
            </a:r>
          </a:p>
          <a:p>
            <a:endParaRPr lang="cs-CZ" dirty="0"/>
          </a:p>
          <a:p>
            <a:r>
              <a:rPr lang="cs-CZ" dirty="0"/>
              <a:t>METODICKÝ POKYN:</a:t>
            </a:r>
          </a:p>
          <a:p>
            <a:r>
              <a:rPr lang="cs-CZ" dirty="0"/>
              <a:t>Očekávaný výstup: pravidla užívání </a:t>
            </a:r>
            <a:r>
              <a:rPr lang="cs-CZ" dirty="0" smtClean="0"/>
              <a:t>nepřímé řeči včetně výjimek, na </a:t>
            </a:r>
            <a:r>
              <a:rPr lang="cs-CZ" dirty="0"/>
              <a:t>základě znalosti pravidel schopnost </a:t>
            </a:r>
            <a:r>
              <a:rPr lang="cs-CZ" dirty="0" smtClean="0"/>
              <a:t>doplnění tohoto jevu </a:t>
            </a:r>
            <a:r>
              <a:rPr lang="cs-CZ" dirty="0"/>
              <a:t>do textu.</a:t>
            </a:r>
          </a:p>
          <a:p>
            <a:endParaRPr lang="cs-CZ" dirty="0"/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115616" y="18864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056290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REPORTED SPEECH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060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To express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another</a:t>
            </a:r>
            <a:r>
              <a:rPr lang="cs-CZ" dirty="0" smtClean="0"/>
              <a:t> person </a:t>
            </a:r>
            <a:r>
              <a:rPr lang="cs-CZ" dirty="0" err="1" smtClean="0"/>
              <a:t>said</a:t>
            </a:r>
            <a:r>
              <a:rPr lang="cs-CZ" dirty="0" smtClean="0"/>
              <a:t>, </a:t>
            </a:r>
            <a:r>
              <a:rPr lang="cs-CZ" dirty="0" err="1" smtClean="0"/>
              <a:t>felt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thought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necessary</a:t>
            </a:r>
            <a:r>
              <a:rPr lang="cs-CZ" dirty="0" smtClean="0"/>
              <a:t> to </a:t>
            </a:r>
            <a:r>
              <a:rPr lang="cs-CZ" dirty="0" err="1" smtClean="0"/>
              <a:t>change</a:t>
            </a:r>
            <a:r>
              <a:rPr lang="cs-CZ" dirty="0" smtClean="0"/>
              <a:t>:</a:t>
            </a:r>
          </a:p>
          <a:p>
            <a:pPr>
              <a:lnSpc>
                <a:spcPct val="150000"/>
              </a:lnSpc>
            </a:pPr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  <a:r>
              <a:rPr lang="cs-CZ" dirty="0" smtClean="0"/>
              <a:t>verb </a:t>
            </a:r>
            <a:r>
              <a:rPr lang="cs-CZ" dirty="0" err="1" smtClean="0"/>
              <a:t>tenses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/>
              <a:t>P</a:t>
            </a:r>
            <a:r>
              <a:rPr lang="cs-CZ" dirty="0" err="1" smtClean="0"/>
              <a:t>ronouns</a:t>
            </a:r>
            <a:r>
              <a:rPr lang="cs-CZ" dirty="0" smtClean="0"/>
              <a:t> 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P</a:t>
            </a:r>
            <a:r>
              <a:rPr lang="cs-CZ" dirty="0" smtClean="0"/>
              <a:t>lace </a:t>
            </a:r>
            <a:r>
              <a:rPr lang="cs-CZ" dirty="0" smtClean="0"/>
              <a:t>and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expressions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/>
              <a:t>Use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reported</a:t>
            </a:r>
            <a:r>
              <a:rPr lang="cs-CZ" dirty="0"/>
              <a:t> (</a:t>
            </a:r>
            <a:r>
              <a:rPr lang="cs-CZ" dirty="0" err="1"/>
              <a:t>indirect</a:t>
            </a:r>
            <a:r>
              <a:rPr lang="cs-CZ" dirty="0"/>
              <a:t>) </a:t>
            </a:r>
            <a:r>
              <a:rPr lang="cs-CZ" dirty="0" err="1" smtClean="0"/>
              <a:t>speech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0078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dirty="0" err="1" smtClean="0">
                <a:solidFill>
                  <a:srgbClr val="0070C0"/>
                </a:solidFill>
              </a:rPr>
              <a:t>Present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simple</a:t>
            </a:r>
            <a:r>
              <a:rPr lang="cs-CZ" dirty="0">
                <a:solidFill>
                  <a:srgbClr val="0070C0"/>
                </a:solidFill>
              </a:rPr>
              <a:t>          </a:t>
            </a:r>
            <a:r>
              <a:rPr lang="cs-CZ" dirty="0" smtClean="0">
                <a:solidFill>
                  <a:srgbClr val="0070C0"/>
                </a:solidFill>
              </a:rPr>
              <a:t>  Past </a:t>
            </a:r>
            <a:r>
              <a:rPr lang="cs-CZ" dirty="0" err="1" smtClean="0">
                <a:solidFill>
                  <a:srgbClr val="0070C0"/>
                </a:solidFill>
              </a:rPr>
              <a:t>simple</a:t>
            </a:r>
            <a:endParaRPr lang="cs-CZ" dirty="0">
              <a:solidFill>
                <a:srgbClr val="0070C0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/>
              <a:t>Direct </a:t>
            </a:r>
            <a:r>
              <a:rPr lang="cs-CZ" dirty="0" err="1" smtClean="0"/>
              <a:t>speech</a:t>
            </a:r>
            <a:r>
              <a:rPr lang="cs-CZ" dirty="0" smtClean="0"/>
              <a:t> </a:t>
            </a:r>
            <a:r>
              <a:rPr lang="cs-CZ" sz="2800" dirty="0" smtClean="0"/>
              <a:t>(DS)</a:t>
            </a:r>
            <a:r>
              <a:rPr lang="cs-CZ" dirty="0" smtClean="0"/>
              <a:t>: „</a:t>
            </a:r>
            <a:r>
              <a:rPr lang="cs-CZ" b="1" dirty="0"/>
              <a:t>I</a:t>
            </a:r>
            <a:r>
              <a:rPr lang="cs-CZ" dirty="0"/>
              <a:t> </a:t>
            </a:r>
            <a:r>
              <a:rPr lang="cs-CZ" dirty="0">
                <a:solidFill>
                  <a:srgbClr val="0070C0"/>
                </a:solidFill>
              </a:rPr>
              <a:t>open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 smtClean="0"/>
              <a:t>door</a:t>
            </a:r>
            <a:r>
              <a:rPr lang="cs-CZ" dirty="0" smtClean="0"/>
              <a:t>,“ </a:t>
            </a:r>
            <a:r>
              <a:rPr lang="cs-CZ" dirty="0" err="1"/>
              <a:t>father</a:t>
            </a:r>
            <a:r>
              <a:rPr lang="cs-CZ" dirty="0"/>
              <a:t> </a:t>
            </a:r>
            <a:r>
              <a:rPr lang="cs-CZ" dirty="0" err="1" smtClean="0"/>
              <a:t>shouted</a:t>
            </a:r>
            <a:r>
              <a:rPr lang="cs-CZ" dirty="0" smtClean="0"/>
              <a:t>..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Indirect</a:t>
            </a:r>
            <a:r>
              <a:rPr lang="cs-CZ" dirty="0"/>
              <a:t> </a:t>
            </a:r>
            <a:r>
              <a:rPr lang="cs-CZ" dirty="0" err="1" smtClean="0"/>
              <a:t>speech</a:t>
            </a:r>
            <a:r>
              <a:rPr lang="cs-CZ" dirty="0" smtClean="0"/>
              <a:t> (IS): </a:t>
            </a:r>
            <a:r>
              <a:rPr lang="cs-CZ" dirty="0" err="1"/>
              <a:t>Father</a:t>
            </a:r>
            <a:r>
              <a:rPr lang="cs-CZ" dirty="0"/>
              <a:t> </a:t>
            </a:r>
            <a:r>
              <a:rPr lang="cs-CZ" dirty="0" err="1"/>
              <a:t>shouted</a:t>
            </a:r>
            <a:r>
              <a:rPr lang="cs-CZ" dirty="0"/>
              <a:t> </a:t>
            </a:r>
            <a:r>
              <a:rPr lang="cs-CZ" dirty="0" smtClean="0"/>
              <a:t>(</a:t>
            </a:r>
            <a:r>
              <a:rPr lang="cs-CZ" dirty="0" err="1" smtClean="0"/>
              <a:t>that</a:t>
            </a:r>
            <a:r>
              <a:rPr lang="cs-CZ" dirty="0" smtClean="0"/>
              <a:t>) </a:t>
            </a:r>
            <a:r>
              <a:rPr lang="cs-CZ" b="1" dirty="0" smtClean="0"/>
              <a:t>he</a:t>
            </a:r>
            <a:r>
              <a:rPr lang="cs-CZ" dirty="0" smtClean="0"/>
              <a:t> </a:t>
            </a:r>
            <a:r>
              <a:rPr lang="cs-CZ" dirty="0" err="1">
                <a:solidFill>
                  <a:srgbClr val="0070C0"/>
                </a:solidFill>
              </a:rPr>
              <a:t>opened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 smtClean="0"/>
              <a:t>door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DS: „</a:t>
            </a:r>
            <a:r>
              <a:rPr lang="cs-CZ" b="1" dirty="0" smtClean="0"/>
              <a:t>I </a:t>
            </a:r>
            <a:r>
              <a:rPr lang="cs-CZ" dirty="0" err="1" smtClean="0"/>
              <a:t>tell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something</a:t>
            </a:r>
            <a:r>
              <a:rPr lang="cs-CZ" dirty="0" smtClean="0"/>
              <a:t>,“ John </a:t>
            </a:r>
            <a:r>
              <a:rPr lang="cs-CZ" dirty="0" err="1" smtClean="0"/>
              <a:t>whispered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IS: John </a:t>
            </a:r>
            <a:r>
              <a:rPr lang="cs-CZ" dirty="0" err="1" smtClean="0"/>
              <a:t>whispered</a:t>
            </a:r>
            <a:r>
              <a:rPr lang="cs-CZ" dirty="0" smtClean="0"/>
              <a:t> (</a:t>
            </a:r>
            <a:r>
              <a:rPr lang="cs-CZ" dirty="0" err="1" smtClean="0"/>
              <a:t>that</a:t>
            </a:r>
            <a:r>
              <a:rPr lang="cs-CZ" dirty="0" smtClean="0"/>
              <a:t>) </a:t>
            </a:r>
            <a:r>
              <a:rPr lang="cs-CZ" b="1" dirty="0" smtClean="0"/>
              <a:t>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70C0"/>
                </a:solidFill>
              </a:rPr>
              <a:t>told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something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The</a:t>
            </a:r>
            <a:r>
              <a:rPr lang="cs-CZ" dirty="0" smtClean="0"/>
              <a:t> verb </a:t>
            </a:r>
            <a:r>
              <a:rPr lang="cs-CZ" dirty="0" err="1" smtClean="0"/>
              <a:t>tenses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3419872" y="1866319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4501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dirty="0" err="1" smtClean="0">
                <a:solidFill>
                  <a:srgbClr val="0070C0"/>
                </a:solidFill>
              </a:rPr>
              <a:t>Present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continuous</a:t>
            </a:r>
            <a:r>
              <a:rPr lang="cs-CZ" dirty="0" smtClean="0">
                <a:solidFill>
                  <a:srgbClr val="0070C0"/>
                </a:solidFill>
              </a:rPr>
              <a:t>        past </a:t>
            </a:r>
            <a:r>
              <a:rPr lang="cs-CZ" dirty="0" err="1" smtClean="0">
                <a:solidFill>
                  <a:srgbClr val="0070C0"/>
                </a:solidFill>
              </a:rPr>
              <a:t>continuous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DS: „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70C0"/>
                </a:solidFill>
              </a:rPr>
              <a:t>is</a:t>
            </a:r>
            <a:r>
              <a:rPr lang="cs-CZ" dirty="0" smtClean="0"/>
              <a:t> </a:t>
            </a:r>
            <a:r>
              <a:rPr lang="cs-CZ" b="1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70C0"/>
                </a:solidFill>
              </a:rPr>
              <a:t>doing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?“, my </a:t>
            </a:r>
            <a:r>
              <a:rPr lang="cs-CZ" dirty="0" err="1" smtClean="0"/>
              <a:t>grandfather</a:t>
            </a:r>
            <a:r>
              <a:rPr lang="cs-CZ" dirty="0" smtClean="0"/>
              <a:t> </a:t>
            </a:r>
            <a:r>
              <a:rPr lang="cs-CZ" dirty="0" err="1" smtClean="0"/>
              <a:t>asked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IS: My </a:t>
            </a:r>
            <a:r>
              <a:rPr lang="cs-CZ" dirty="0" err="1" smtClean="0"/>
              <a:t>grandfather</a:t>
            </a:r>
            <a:r>
              <a:rPr lang="cs-CZ" dirty="0" smtClean="0"/>
              <a:t> </a:t>
            </a:r>
            <a:r>
              <a:rPr lang="cs-CZ" dirty="0" err="1" smtClean="0"/>
              <a:t>asked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70C0"/>
                </a:solidFill>
              </a:rPr>
              <a:t>was</a:t>
            </a:r>
            <a:r>
              <a:rPr lang="cs-CZ" dirty="0" smtClean="0"/>
              <a:t> </a:t>
            </a:r>
            <a:r>
              <a:rPr lang="cs-CZ" b="1" dirty="0" smtClean="0"/>
              <a:t>my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70C0"/>
                </a:solidFill>
              </a:rPr>
              <a:t>doing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DS: „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are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70C0"/>
                </a:solidFill>
              </a:rPr>
              <a:t>preparing</a:t>
            </a:r>
            <a:r>
              <a:rPr lang="cs-CZ" dirty="0" smtClean="0"/>
              <a:t> </a:t>
            </a:r>
            <a:r>
              <a:rPr lang="cs-CZ" dirty="0" err="1" smtClean="0"/>
              <a:t>dinner</a:t>
            </a:r>
            <a:r>
              <a:rPr lang="cs-CZ" dirty="0" smtClean="0"/>
              <a:t>“, he </a:t>
            </a:r>
            <a:r>
              <a:rPr lang="cs-CZ" dirty="0" err="1" smtClean="0"/>
              <a:t>explained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IS: He </a:t>
            </a:r>
            <a:r>
              <a:rPr lang="cs-CZ" dirty="0" err="1" smtClean="0"/>
              <a:t>explained</a:t>
            </a:r>
            <a:r>
              <a:rPr lang="cs-CZ" dirty="0" smtClean="0"/>
              <a:t> (</a:t>
            </a:r>
            <a:r>
              <a:rPr lang="cs-CZ" dirty="0" err="1" smtClean="0"/>
              <a:t>that</a:t>
            </a:r>
            <a:r>
              <a:rPr lang="cs-CZ" dirty="0" smtClean="0"/>
              <a:t>)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70C0"/>
                </a:solidFill>
              </a:rPr>
              <a:t>were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preparing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/>
              <a:t>dinner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The</a:t>
            </a:r>
            <a:r>
              <a:rPr lang="cs-CZ" dirty="0" smtClean="0"/>
              <a:t> verb </a:t>
            </a:r>
            <a:r>
              <a:rPr lang="cs-CZ" dirty="0" err="1" smtClean="0"/>
              <a:t>tenses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063009" y="1844824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6983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dirty="0" err="1" smtClean="0">
                <a:solidFill>
                  <a:srgbClr val="0070C0"/>
                </a:solidFill>
              </a:rPr>
              <a:t>Present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perfect</a:t>
            </a:r>
            <a:r>
              <a:rPr lang="cs-CZ" dirty="0" smtClean="0">
                <a:solidFill>
                  <a:srgbClr val="0070C0"/>
                </a:solidFill>
              </a:rPr>
              <a:t>         Past </a:t>
            </a:r>
            <a:r>
              <a:rPr lang="cs-CZ" dirty="0" err="1" smtClean="0">
                <a:solidFill>
                  <a:srgbClr val="0070C0"/>
                </a:solidFill>
              </a:rPr>
              <a:t>perfect</a:t>
            </a:r>
            <a:endParaRPr lang="cs-CZ" dirty="0">
              <a:solidFill>
                <a:srgbClr val="0070C0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 smtClean="0"/>
              <a:t>DS: „I </a:t>
            </a:r>
            <a:r>
              <a:rPr lang="cs-CZ" dirty="0" err="1" smtClean="0">
                <a:solidFill>
                  <a:srgbClr val="0070C0"/>
                </a:solidFill>
              </a:rPr>
              <a:t>have</a:t>
            </a:r>
            <a:r>
              <a:rPr lang="cs-CZ" dirty="0" smtClean="0"/>
              <a:t> </a:t>
            </a:r>
            <a:r>
              <a:rPr lang="cs-CZ" dirty="0" err="1" smtClean="0"/>
              <a:t>never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70C0"/>
                </a:solidFill>
              </a:rPr>
              <a:t>been</a:t>
            </a:r>
            <a:r>
              <a:rPr lang="cs-CZ" dirty="0" smtClean="0"/>
              <a:t> to </a:t>
            </a:r>
            <a:r>
              <a:rPr lang="cs-CZ" dirty="0" err="1" smtClean="0"/>
              <a:t>Australia</a:t>
            </a:r>
            <a:r>
              <a:rPr lang="cs-CZ" dirty="0" smtClean="0"/>
              <a:t>,“ he </a:t>
            </a:r>
            <a:r>
              <a:rPr lang="cs-CZ" dirty="0" err="1" smtClean="0"/>
              <a:t>said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IS: He </a:t>
            </a:r>
            <a:r>
              <a:rPr lang="cs-CZ" dirty="0" err="1" smtClean="0"/>
              <a:t>said</a:t>
            </a:r>
            <a:r>
              <a:rPr lang="cs-CZ" dirty="0" smtClean="0"/>
              <a:t> (</a:t>
            </a:r>
            <a:r>
              <a:rPr lang="cs-CZ" dirty="0" err="1" smtClean="0"/>
              <a:t>that</a:t>
            </a:r>
            <a:r>
              <a:rPr lang="cs-CZ" dirty="0" smtClean="0"/>
              <a:t>) he </a:t>
            </a:r>
            <a:r>
              <a:rPr lang="cs-CZ" dirty="0" smtClean="0">
                <a:solidFill>
                  <a:srgbClr val="0070C0"/>
                </a:solidFill>
              </a:rPr>
              <a:t>had </a:t>
            </a:r>
            <a:r>
              <a:rPr lang="cs-CZ" dirty="0" err="1" smtClean="0"/>
              <a:t>never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70C0"/>
                </a:solidFill>
              </a:rPr>
              <a:t>been</a:t>
            </a:r>
            <a:r>
              <a:rPr lang="cs-CZ" dirty="0" smtClean="0"/>
              <a:t> to </a:t>
            </a:r>
            <a:r>
              <a:rPr lang="cs-CZ" dirty="0" err="1" smtClean="0"/>
              <a:t>Australia</a:t>
            </a:r>
            <a:r>
              <a:rPr lang="cs-CZ" dirty="0" smtClean="0"/>
              <a:t>.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DS: „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70C0"/>
                </a:solidFill>
              </a:rPr>
              <a:t>have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been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waiting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hours</a:t>
            </a:r>
            <a:r>
              <a:rPr lang="cs-CZ" dirty="0" smtClean="0"/>
              <a:t>!“, my </a:t>
            </a:r>
            <a:r>
              <a:rPr lang="cs-CZ" dirty="0" err="1" smtClean="0"/>
              <a:t>parents</a:t>
            </a:r>
            <a:r>
              <a:rPr lang="cs-CZ" dirty="0" smtClean="0"/>
              <a:t> </a:t>
            </a:r>
            <a:r>
              <a:rPr lang="cs-CZ" dirty="0" err="1" smtClean="0"/>
              <a:t>told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IS: My </a:t>
            </a:r>
            <a:r>
              <a:rPr lang="cs-CZ" dirty="0" err="1" smtClean="0"/>
              <a:t>parents</a:t>
            </a:r>
            <a:r>
              <a:rPr lang="cs-CZ" dirty="0" smtClean="0"/>
              <a:t> </a:t>
            </a:r>
            <a:r>
              <a:rPr lang="cs-CZ" dirty="0" err="1" smtClean="0"/>
              <a:t>told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(</a:t>
            </a:r>
            <a:r>
              <a:rPr lang="cs-CZ" dirty="0" err="1" smtClean="0"/>
              <a:t>that</a:t>
            </a:r>
            <a:r>
              <a:rPr lang="cs-CZ" dirty="0" smtClean="0"/>
              <a:t>)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had </a:t>
            </a:r>
            <a:r>
              <a:rPr lang="cs-CZ" dirty="0" err="1" smtClean="0">
                <a:solidFill>
                  <a:srgbClr val="0070C0"/>
                </a:solidFill>
              </a:rPr>
              <a:t>been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waiting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hours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The</a:t>
            </a:r>
            <a:r>
              <a:rPr lang="cs-CZ" dirty="0" smtClean="0"/>
              <a:t> verb </a:t>
            </a:r>
            <a:r>
              <a:rPr lang="cs-CZ" dirty="0" err="1" smtClean="0"/>
              <a:t>tenses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434083" y="1844824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6975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solidFill>
                  <a:srgbClr val="0070C0"/>
                </a:solidFill>
              </a:rPr>
              <a:t>Past </a:t>
            </a:r>
            <a:r>
              <a:rPr lang="cs-CZ" dirty="0" err="1" smtClean="0">
                <a:solidFill>
                  <a:srgbClr val="0070C0"/>
                </a:solidFill>
              </a:rPr>
              <a:t>simple</a:t>
            </a:r>
            <a:r>
              <a:rPr lang="cs-CZ" dirty="0" smtClean="0">
                <a:solidFill>
                  <a:srgbClr val="0070C0"/>
                </a:solidFill>
              </a:rPr>
              <a:t>         past </a:t>
            </a:r>
            <a:r>
              <a:rPr lang="cs-CZ" dirty="0" err="1" smtClean="0">
                <a:solidFill>
                  <a:srgbClr val="0070C0"/>
                </a:solidFill>
              </a:rPr>
              <a:t>perfect</a:t>
            </a:r>
            <a:endParaRPr lang="cs-CZ" dirty="0" smtClean="0">
              <a:solidFill>
                <a:srgbClr val="0070C0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rgbClr val="0070C0"/>
                </a:solidFill>
              </a:rPr>
              <a:t>Past </a:t>
            </a:r>
            <a:r>
              <a:rPr lang="cs-CZ" dirty="0" err="1" smtClean="0">
                <a:solidFill>
                  <a:srgbClr val="0070C0"/>
                </a:solidFill>
              </a:rPr>
              <a:t>continuous</a:t>
            </a:r>
            <a:r>
              <a:rPr lang="cs-CZ" dirty="0" smtClean="0">
                <a:solidFill>
                  <a:srgbClr val="0070C0"/>
                </a:solidFill>
              </a:rPr>
              <a:t>        past </a:t>
            </a:r>
            <a:r>
              <a:rPr lang="cs-CZ" dirty="0" err="1" smtClean="0">
                <a:solidFill>
                  <a:srgbClr val="0070C0"/>
                </a:solidFill>
              </a:rPr>
              <a:t>perfect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continuous</a:t>
            </a:r>
            <a:endParaRPr lang="cs-CZ" dirty="0">
              <a:solidFill>
                <a:srgbClr val="0070C0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 smtClean="0"/>
              <a:t>DS: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„</a:t>
            </a:r>
            <a:r>
              <a:rPr lang="cs-CZ" b="1" dirty="0" smtClean="0"/>
              <a:t>I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forgot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b="1" dirty="0" smtClean="0"/>
              <a:t>my</a:t>
            </a:r>
            <a:r>
              <a:rPr lang="cs-CZ" dirty="0" smtClean="0"/>
              <a:t> </a:t>
            </a:r>
            <a:r>
              <a:rPr lang="cs-CZ" dirty="0" err="1" smtClean="0"/>
              <a:t>homework</a:t>
            </a:r>
            <a:r>
              <a:rPr lang="cs-CZ" dirty="0" smtClean="0"/>
              <a:t>“,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thought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IS: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thought</a:t>
            </a:r>
            <a:r>
              <a:rPr lang="cs-CZ" dirty="0" smtClean="0"/>
              <a:t> (</a:t>
            </a:r>
            <a:r>
              <a:rPr lang="cs-CZ" dirty="0" err="1" smtClean="0"/>
              <a:t>that</a:t>
            </a:r>
            <a:r>
              <a:rPr lang="cs-CZ" dirty="0" smtClean="0"/>
              <a:t>) </a:t>
            </a:r>
            <a:r>
              <a:rPr lang="cs-CZ" dirty="0" err="1" smtClean="0"/>
              <a:t>she</a:t>
            </a:r>
            <a:r>
              <a:rPr lang="cs-CZ" dirty="0" smtClean="0">
                <a:solidFill>
                  <a:srgbClr val="0070C0"/>
                </a:solidFill>
              </a:rPr>
              <a:t> had </a:t>
            </a:r>
            <a:r>
              <a:rPr lang="cs-CZ" dirty="0" err="1" smtClean="0">
                <a:solidFill>
                  <a:srgbClr val="0070C0"/>
                </a:solidFill>
              </a:rPr>
              <a:t>forgotten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b="1" dirty="0" smtClean="0"/>
              <a:t>her</a:t>
            </a:r>
            <a:r>
              <a:rPr lang="cs-CZ" dirty="0" smtClean="0"/>
              <a:t> </a:t>
            </a:r>
            <a:r>
              <a:rPr lang="cs-CZ" dirty="0" err="1" smtClean="0"/>
              <a:t>homework</a:t>
            </a:r>
            <a:r>
              <a:rPr lang="cs-CZ" dirty="0" smtClean="0"/>
              <a:t>.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DS: „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70C0"/>
                </a:solidFill>
              </a:rPr>
              <a:t>was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studying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/>
              <a:t>at</a:t>
            </a:r>
            <a:r>
              <a:rPr lang="cs-CZ" dirty="0" smtClean="0"/>
              <a:t> university“ he </a:t>
            </a:r>
            <a:r>
              <a:rPr lang="cs-CZ" dirty="0" err="1" smtClean="0"/>
              <a:t>said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IS: He </a:t>
            </a:r>
            <a:r>
              <a:rPr lang="cs-CZ" dirty="0" err="1" smtClean="0"/>
              <a:t>said</a:t>
            </a:r>
            <a:r>
              <a:rPr lang="cs-CZ" dirty="0" smtClean="0"/>
              <a:t> (</a:t>
            </a:r>
            <a:r>
              <a:rPr lang="cs-CZ" dirty="0" err="1" smtClean="0"/>
              <a:t>that</a:t>
            </a:r>
            <a:r>
              <a:rPr lang="cs-CZ" dirty="0" smtClean="0"/>
              <a:t>)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had </a:t>
            </a:r>
            <a:r>
              <a:rPr lang="cs-CZ" dirty="0" err="1" smtClean="0">
                <a:solidFill>
                  <a:srgbClr val="0070C0"/>
                </a:solidFill>
              </a:rPr>
              <a:t>been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studying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/>
              <a:t>at</a:t>
            </a:r>
            <a:r>
              <a:rPr lang="cs-CZ" dirty="0" smtClean="0"/>
              <a:t> university.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The</a:t>
            </a:r>
            <a:r>
              <a:rPr lang="cs-CZ" dirty="0" smtClean="0"/>
              <a:t> verb </a:t>
            </a:r>
            <a:r>
              <a:rPr lang="cs-CZ" dirty="0" err="1" smtClean="0"/>
              <a:t>tenses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780719" y="1772816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491880" y="2348880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9977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err="1" smtClean="0">
                <a:solidFill>
                  <a:srgbClr val="0070C0"/>
                </a:solidFill>
              </a:rPr>
              <a:t>Will</a:t>
            </a:r>
            <a:r>
              <a:rPr lang="cs-CZ" dirty="0" smtClean="0">
                <a:solidFill>
                  <a:srgbClr val="0070C0"/>
                </a:solidFill>
              </a:rPr>
              <a:t>        </a:t>
            </a:r>
            <a:r>
              <a:rPr lang="cs-CZ" dirty="0" err="1" smtClean="0">
                <a:solidFill>
                  <a:srgbClr val="0070C0"/>
                </a:solidFill>
              </a:rPr>
              <a:t>would</a:t>
            </a:r>
            <a:endParaRPr lang="cs-CZ" dirty="0">
              <a:solidFill>
                <a:srgbClr val="0070C0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 smtClean="0"/>
              <a:t>DS: „</a:t>
            </a:r>
            <a:r>
              <a:rPr lang="cs-CZ" b="1" dirty="0" smtClean="0"/>
              <a:t>I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70C0"/>
                </a:solidFill>
              </a:rPr>
              <a:t>will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call </a:t>
            </a:r>
            <a:r>
              <a:rPr lang="cs-CZ" b="1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6 </a:t>
            </a:r>
            <a:r>
              <a:rPr lang="cs-CZ" dirty="0" err="1" smtClean="0"/>
              <a:t>pm</a:t>
            </a:r>
            <a:r>
              <a:rPr lang="cs-CZ" dirty="0" smtClean="0"/>
              <a:t>,“ he </a:t>
            </a:r>
            <a:r>
              <a:rPr lang="cs-CZ" dirty="0" err="1" smtClean="0"/>
              <a:t>reminded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IS: He </a:t>
            </a:r>
            <a:r>
              <a:rPr lang="cs-CZ" dirty="0" err="1" smtClean="0"/>
              <a:t>reminded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(</a:t>
            </a:r>
            <a:r>
              <a:rPr lang="cs-CZ" dirty="0" err="1" smtClean="0"/>
              <a:t>that</a:t>
            </a:r>
            <a:r>
              <a:rPr lang="cs-CZ" dirty="0" smtClean="0"/>
              <a:t>) </a:t>
            </a:r>
            <a:r>
              <a:rPr lang="cs-CZ" b="1" dirty="0" smtClean="0"/>
              <a:t>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70C0"/>
                </a:solidFill>
              </a:rPr>
              <a:t>would</a:t>
            </a:r>
            <a:r>
              <a:rPr lang="cs-CZ" dirty="0" smtClean="0"/>
              <a:t> call </a:t>
            </a:r>
            <a:r>
              <a:rPr lang="cs-CZ" b="1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6 </a:t>
            </a:r>
            <a:r>
              <a:rPr lang="cs-CZ" dirty="0" err="1" smtClean="0"/>
              <a:t>pm</a:t>
            </a:r>
            <a:r>
              <a:rPr lang="cs-CZ" dirty="0" smtClean="0"/>
              <a:t>.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DS: „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team </a:t>
            </a:r>
            <a:r>
              <a:rPr lang="cs-CZ" dirty="0" err="1" smtClean="0">
                <a:solidFill>
                  <a:srgbClr val="0070C0"/>
                </a:solidFill>
              </a:rPr>
              <a:t>will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/>
              <a:t>win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Cup“, he </a:t>
            </a:r>
            <a:r>
              <a:rPr lang="cs-CZ" dirty="0" err="1" smtClean="0"/>
              <a:t>thought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IS: He </a:t>
            </a:r>
            <a:r>
              <a:rPr lang="cs-CZ" dirty="0" err="1" smtClean="0"/>
              <a:t>thought</a:t>
            </a:r>
            <a:r>
              <a:rPr lang="cs-CZ" dirty="0" smtClean="0"/>
              <a:t> (</a:t>
            </a:r>
            <a:r>
              <a:rPr lang="cs-CZ" dirty="0" err="1" smtClean="0"/>
              <a:t>that</a:t>
            </a:r>
            <a:r>
              <a:rPr lang="cs-CZ" dirty="0" smtClean="0"/>
              <a:t>)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team </a:t>
            </a:r>
            <a:r>
              <a:rPr lang="cs-CZ" dirty="0" err="1" smtClean="0">
                <a:solidFill>
                  <a:srgbClr val="0070C0"/>
                </a:solidFill>
              </a:rPr>
              <a:t>would</a:t>
            </a:r>
            <a:r>
              <a:rPr lang="cs-CZ" dirty="0" smtClean="0"/>
              <a:t> </a:t>
            </a:r>
            <a:r>
              <a:rPr lang="cs-CZ" dirty="0" err="1" smtClean="0"/>
              <a:t>win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Cup.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The</a:t>
            </a:r>
            <a:r>
              <a:rPr lang="cs-CZ" dirty="0" smtClean="0"/>
              <a:t> verb </a:t>
            </a:r>
            <a:r>
              <a:rPr lang="cs-CZ" dirty="0" err="1" smtClean="0"/>
              <a:t>tenses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547664" y="1760178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2519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Yesterday</a:t>
            </a:r>
            <a:r>
              <a:rPr lang="cs-CZ" dirty="0" smtClean="0"/>
              <a:t>    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 </a:t>
            </a:r>
            <a:r>
              <a:rPr lang="cs-CZ" dirty="0" err="1" smtClean="0"/>
              <a:t>before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Today</a:t>
            </a:r>
            <a:r>
              <a:rPr lang="cs-CZ" dirty="0" smtClean="0"/>
              <a:t>      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Tomorrow</a:t>
            </a:r>
            <a:r>
              <a:rPr lang="cs-CZ" dirty="0" smtClean="0"/>
              <a:t>     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Next</a:t>
            </a:r>
            <a:r>
              <a:rPr lang="cs-CZ" dirty="0" smtClean="0"/>
              <a:t> </a:t>
            </a:r>
            <a:r>
              <a:rPr lang="cs-CZ" dirty="0" err="1" smtClean="0"/>
              <a:t>week</a:t>
            </a:r>
            <a:r>
              <a:rPr lang="cs-CZ" dirty="0" smtClean="0"/>
              <a:t>/</a:t>
            </a:r>
            <a:r>
              <a:rPr lang="cs-CZ" dirty="0" err="1" smtClean="0"/>
              <a:t>month</a:t>
            </a:r>
            <a:r>
              <a:rPr lang="cs-CZ" dirty="0" smtClean="0"/>
              <a:t>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following</a:t>
            </a:r>
            <a:r>
              <a:rPr lang="cs-CZ" dirty="0" smtClean="0"/>
              <a:t> </a:t>
            </a:r>
            <a:r>
              <a:rPr lang="cs-CZ" dirty="0" err="1" smtClean="0"/>
              <a:t>week</a:t>
            </a:r>
            <a:r>
              <a:rPr lang="cs-CZ" dirty="0" smtClean="0"/>
              <a:t>/</a:t>
            </a:r>
            <a:r>
              <a:rPr lang="cs-CZ" dirty="0" err="1" smtClean="0"/>
              <a:t>month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Last </a:t>
            </a:r>
            <a:r>
              <a:rPr lang="cs-CZ" dirty="0" err="1" smtClean="0"/>
              <a:t>week</a:t>
            </a:r>
            <a:r>
              <a:rPr lang="cs-CZ" dirty="0" smtClean="0"/>
              <a:t>/</a:t>
            </a:r>
            <a:r>
              <a:rPr lang="cs-CZ" dirty="0" err="1" smtClean="0"/>
              <a:t>month</a:t>
            </a: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previous</a:t>
            </a:r>
            <a:r>
              <a:rPr lang="cs-CZ" dirty="0" smtClean="0"/>
              <a:t> </a:t>
            </a:r>
            <a:r>
              <a:rPr lang="cs-CZ" dirty="0" err="1" smtClean="0"/>
              <a:t>week</a:t>
            </a:r>
            <a:r>
              <a:rPr lang="cs-CZ" dirty="0" smtClean="0"/>
              <a:t>/</a:t>
            </a:r>
            <a:r>
              <a:rPr lang="cs-CZ" dirty="0" err="1" smtClean="0"/>
              <a:t>month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A </a:t>
            </a:r>
            <a:r>
              <a:rPr lang="cs-CZ" dirty="0" err="1" smtClean="0"/>
              <a:t>year</a:t>
            </a:r>
            <a:r>
              <a:rPr lang="cs-CZ" dirty="0" smtClean="0"/>
              <a:t> ago     a </a:t>
            </a:r>
            <a:r>
              <a:rPr lang="cs-CZ" dirty="0" err="1" smtClean="0"/>
              <a:t>year</a:t>
            </a:r>
            <a:r>
              <a:rPr lang="cs-CZ" dirty="0" smtClean="0"/>
              <a:t> </a:t>
            </a:r>
            <a:r>
              <a:rPr lang="cs-CZ" dirty="0" err="1" smtClean="0"/>
              <a:t>before</a:t>
            </a:r>
            <a:r>
              <a:rPr lang="cs-CZ" dirty="0" smtClean="0"/>
              <a:t>/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previous</a:t>
            </a:r>
            <a:r>
              <a:rPr lang="cs-CZ" dirty="0" smtClean="0"/>
              <a:t> </a:t>
            </a:r>
            <a:r>
              <a:rPr lang="cs-CZ" dirty="0" err="1" smtClean="0"/>
              <a:t>year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Place and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expressions</a:t>
            </a:r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627784" y="1916832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051720" y="2533537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800400" y="3212976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995936" y="3861048"/>
            <a:ext cx="14401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3851920" y="4509120"/>
            <a:ext cx="21602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2714092" y="5229200"/>
            <a:ext cx="40344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822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„Do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mother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?“, he </a:t>
            </a:r>
            <a:r>
              <a:rPr lang="cs-CZ" dirty="0" err="1" smtClean="0"/>
              <a:t>asked</a:t>
            </a:r>
            <a:r>
              <a:rPr lang="cs-CZ" dirty="0" smtClean="0"/>
              <a:t>.</a:t>
            </a:r>
          </a:p>
          <a:p>
            <a:r>
              <a:rPr lang="cs-CZ" dirty="0" smtClean="0"/>
              <a:t>„I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party </a:t>
            </a:r>
            <a:r>
              <a:rPr lang="cs-CZ" dirty="0" err="1" smtClean="0"/>
              <a:t>yesterday</a:t>
            </a:r>
            <a:r>
              <a:rPr lang="cs-CZ" dirty="0" smtClean="0"/>
              <a:t>“, he </a:t>
            </a:r>
            <a:r>
              <a:rPr lang="cs-CZ" dirty="0" err="1" smtClean="0"/>
              <a:t>answered</a:t>
            </a:r>
            <a:r>
              <a:rPr lang="cs-CZ" dirty="0" smtClean="0"/>
              <a:t>.</a:t>
            </a:r>
          </a:p>
          <a:p>
            <a:r>
              <a:rPr lang="cs-CZ" dirty="0" smtClean="0"/>
              <a:t>„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rain</a:t>
            </a:r>
            <a:r>
              <a:rPr lang="cs-CZ" dirty="0" smtClean="0"/>
              <a:t> </a:t>
            </a:r>
            <a:r>
              <a:rPr lang="cs-CZ" dirty="0" err="1" smtClean="0"/>
              <a:t>tomorrow</a:t>
            </a:r>
            <a:r>
              <a:rPr lang="cs-CZ" dirty="0" smtClean="0"/>
              <a:t>“, he </a:t>
            </a:r>
            <a:r>
              <a:rPr lang="cs-CZ" dirty="0" err="1" smtClean="0"/>
              <a:t>said</a:t>
            </a:r>
            <a:r>
              <a:rPr lang="cs-CZ" dirty="0" smtClean="0"/>
              <a:t>.</a:t>
            </a:r>
          </a:p>
          <a:p>
            <a:r>
              <a:rPr lang="cs-CZ" dirty="0" smtClean="0"/>
              <a:t>„</a:t>
            </a:r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?“, he </a:t>
            </a:r>
            <a:r>
              <a:rPr lang="cs-CZ" dirty="0" err="1" smtClean="0"/>
              <a:t>asked</a:t>
            </a:r>
            <a:r>
              <a:rPr lang="cs-CZ" dirty="0" smtClean="0"/>
              <a:t>.</a:t>
            </a:r>
          </a:p>
          <a:p>
            <a:r>
              <a:rPr lang="cs-CZ" dirty="0" smtClean="0"/>
              <a:t>„I </a:t>
            </a:r>
            <a:r>
              <a:rPr lang="cs-CZ" dirty="0" err="1" smtClean="0"/>
              <a:t>haven´t</a:t>
            </a:r>
            <a:r>
              <a:rPr lang="cs-CZ" dirty="0" smtClean="0"/>
              <a:t> </a:t>
            </a:r>
            <a:r>
              <a:rPr lang="cs-CZ" dirty="0" err="1" smtClean="0"/>
              <a:t>seen</a:t>
            </a:r>
            <a:r>
              <a:rPr lang="cs-CZ" dirty="0" smtClean="0"/>
              <a:t> her </a:t>
            </a:r>
            <a:r>
              <a:rPr lang="cs-CZ" dirty="0" err="1" smtClean="0"/>
              <a:t>since</a:t>
            </a:r>
            <a:r>
              <a:rPr lang="cs-CZ" dirty="0" smtClean="0"/>
              <a:t> last </a:t>
            </a:r>
            <a:r>
              <a:rPr lang="cs-CZ" dirty="0" err="1" smtClean="0"/>
              <a:t>Easter</a:t>
            </a:r>
            <a:r>
              <a:rPr lang="cs-CZ" dirty="0" smtClean="0"/>
              <a:t>“,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said</a:t>
            </a:r>
            <a:r>
              <a:rPr lang="cs-CZ" dirty="0" smtClean="0"/>
              <a:t>.</a:t>
            </a:r>
          </a:p>
          <a:p>
            <a:r>
              <a:rPr lang="cs-CZ" dirty="0" smtClean="0"/>
              <a:t>„I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Sunday</a:t>
            </a:r>
            <a:r>
              <a:rPr lang="cs-CZ" dirty="0" smtClean="0"/>
              <a:t>“,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dirty="0" err="1" smtClean="0"/>
              <a:t>reminded</a:t>
            </a:r>
            <a:r>
              <a:rPr lang="cs-CZ" dirty="0" smtClean="0"/>
              <a:t>.</a:t>
            </a:r>
          </a:p>
          <a:p>
            <a:r>
              <a:rPr lang="cs-CZ" dirty="0" smtClean="0"/>
              <a:t>„I </a:t>
            </a:r>
            <a:r>
              <a:rPr lang="cs-CZ" dirty="0" err="1" smtClean="0"/>
              <a:t>saw</a:t>
            </a:r>
            <a:r>
              <a:rPr lang="cs-CZ" dirty="0" smtClean="0"/>
              <a:t> her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 last </a:t>
            </a:r>
            <a:r>
              <a:rPr lang="cs-CZ" dirty="0" err="1" smtClean="0"/>
              <a:t>week</a:t>
            </a:r>
            <a:r>
              <a:rPr lang="cs-CZ" dirty="0" smtClean="0"/>
              <a:t>“,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said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Make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indirect</a:t>
            </a:r>
            <a:r>
              <a:rPr lang="cs-CZ" dirty="0" smtClean="0"/>
              <a:t> </a:t>
            </a:r>
            <a:r>
              <a:rPr lang="cs-CZ" dirty="0" err="1" smtClean="0"/>
              <a:t>speech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7896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He </a:t>
            </a:r>
            <a:r>
              <a:rPr lang="cs-CZ" dirty="0" err="1" smtClean="0"/>
              <a:t>asked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I </a:t>
            </a:r>
            <a:r>
              <a:rPr lang="cs-CZ" dirty="0" err="1" smtClean="0"/>
              <a:t>knew</a:t>
            </a:r>
            <a:r>
              <a:rPr lang="cs-CZ" dirty="0" smtClean="0"/>
              <a:t> </a:t>
            </a:r>
            <a:r>
              <a:rPr lang="cs-CZ" dirty="0" err="1" smtClean="0"/>
              <a:t>where</a:t>
            </a:r>
            <a:r>
              <a:rPr lang="cs-CZ" dirty="0" smtClean="0"/>
              <a:t> my </a:t>
            </a:r>
            <a:r>
              <a:rPr lang="cs-CZ" dirty="0" err="1" smtClean="0"/>
              <a:t>mother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answered</a:t>
            </a:r>
            <a:r>
              <a:rPr lang="cs-CZ" dirty="0" smtClean="0"/>
              <a:t> (</a:t>
            </a:r>
            <a:r>
              <a:rPr lang="cs-CZ" dirty="0" err="1" smtClean="0"/>
              <a:t>that</a:t>
            </a:r>
            <a:r>
              <a:rPr lang="cs-CZ" dirty="0" smtClean="0"/>
              <a:t>) he had </a:t>
            </a:r>
            <a:r>
              <a:rPr lang="cs-CZ" dirty="0" err="1" smtClean="0"/>
              <a:t>been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party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 </a:t>
            </a:r>
            <a:r>
              <a:rPr lang="cs-CZ" dirty="0" err="1" smtClean="0"/>
              <a:t>before</a:t>
            </a:r>
            <a:r>
              <a:rPr lang="cs-CZ" dirty="0" smtClean="0"/>
              <a:t>. 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said</a:t>
            </a:r>
            <a:r>
              <a:rPr lang="cs-CZ" dirty="0" smtClean="0"/>
              <a:t> (</a:t>
            </a:r>
            <a:r>
              <a:rPr lang="cs-CZ" dirty="0" err="1" smtClean="0"/>
              <a:t>that</a:t>
            </a:r>
            <a:r>
              <a:rPr lang="cs-CZ" dirty="0" smtClean="0"/>
              <a:t>)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rain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asked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said</a:t>
            </a:r>
            <a:r>
              <a:rPr lang="cs-CZ" dirty="0" smtClean="0"/>
              <a:t> (</a:t>
            </a:r>
            <a:r>
              <a:rPr lang="cs-CZ" dirty="0" err="1" smtClean="0"/>
              <a:t>that</a:t>
            </a:r>
            <a:r>
              <a:rPr lang="cs-CZ" dirty="0" smtClean="0"/>
              <a:t>) </a:t>
            </a:r>
            <a:r>
              <a:rPr lang="cs-CZ" dirty="0" err="1" smtClean="0"/>
              <a:t>she</a:t>
            </a:r>
            <a:r>
              <a:rPr lang="cs-CZ" dirty="0" smtClean="0"/>
              <a:t> had </a:t>
            </a:r>
            <a:r>
              <a:rPr lang="cs-CZ" dirty="0" err="1" smtClean="0"/>
              <a:t>never</a:t>
            </a:r>
            <a:r>
              <a:rPr lang="cs-CZ" dirty="0" smtClean="0"/>
              <a:t> </a:t>
            </a:r>
            <a:r>
              <a:rPr lang="cs-CZ" dirty="0" err="1" smtClean="0"/>
              <a:t>seen</a:t>
            </a:r>
            <a:r>
              <a:rPr lang="cs-CZ" dirty="0" smtClean="0"/>
              <a:t> her </a:t>
            </a:r>
            <a:r>
              <a:rPr lang="cs-CZ" dirty="0" err="1" smtClean="0"/>
              <a:t>since</a:t>
            </a:r>
            <a:r>
              <a:rPr lang="cs-CZ" dirty="0" smtClean="0"/>
              <a:t> last </a:t>
            </a:r>
            <a:r>
              <a:rPr lang="cs-CZ" dirty="0" err="1" smtClean="0"/>
              <a:t>Easter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Brother </a:t>
            </a:r>
            <a:r>
              <a:rPr lang="cs-CZ" dirty="0" err="1" smtClean="0"/>
              <a:t>reminded</a:t>
            </a:r>
            <a:r>
              <a:rPr lang="cs-CZ" dirty="0" smtClean="0"/>
              <a:t> (</a:t>
            </a:r>
            <a:r>
              <a:rPr lang="cs-CZ" dirty="0" err="1" smtClean="0"/>
              <a:t>that</a:t>
            </a:r>
            <a:r>
              <a:rPr lang="cs-CZ" dirty="0" smtClean="0"/>
              <a:t>) he had </a:t>
            </a:r>
            <a:r>
              <a:rPr lang="cs-CZ" dirty="0" err="1" smtClean="0"/>
              <a:t>been</a:t>
            </a:r>
            <a:r>
              <a:rPr lang="cs-CZ" dirty="0" smtClean="0"/>
              <a:t> </a:t>
            </a:r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Sunday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said</a:t>
            </a:r>
            <a:r>
              <a:rPr lang="cs-CZ" dirty="0" smtClean="0"/>
              <a:t> (</a:t>
            </a:r>
            <a:r>
              <a:rPr lang="cs-CZ" dirty="0" err="1" smtClean="0"/>
              <a:t>that</a:t>
            </a:r>
            <a:r>
              <a:rPr lang="cs-CZ" dirty="0" smtClean="0"/>
              <a:t>) </a:t>
            </a:r>
            <a:r>
              <a:rPr lang="cs-CZ" dirty="0" err="1" smtClean="0"/>
              <a:t>she</a:t>
            </a:r>
            <a:r>
              <a:rPr lang="cs-CZ" dirty="0" smtClean="0"/>
              <a:t> had </a:t>
            </a:r>
            <a:r>
              <a:rPr lang="cs-CZ" dirty="0" err="1" smtClean="0"/>
              <a:t>seen</a:t>
            </a:r>
            <a:r>
              <a:rPr lang="cs-CZ" dirty="0" smtClean="0"/>
              <a:t> her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 </a:t>
            </a:r>
            <a:r>
              <a:rPr lang="cs-CZ" dirty="0" err="1" smtClean="0"/>
              <a:t>previous</a:t>
            </a:r>
            <a:r>
              <a:rPr lang="cs-CZ" dirty="0" smtClean="0"/>
              <a:t> </a:t>
            </a:r>
            <a:r>
              <a:rPr lang="cs-CZ" dirty="0" err="1" smtClean="0"/>
              <a:t>week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  <a:r>
              <a:rPr lang="cs-CZ" dirty="0" err="1" smtClean="0"/>
              <a:t>indirect</a:t>
            </a:r>
            <a:r>
              <a:rPr lang="cs-CZ" dirty="0" smtClean="0"/>
              <a:t> </a:t>
            </a:r>
            <a:r>
              <a:rPr lang="cs-CZ" dirty="0" err="1" smtClean="0"/>
              <a:t>speech</a:t>
            </a:r>
            <a:r>
              <a:rPr lang="cs-CZ" dirty="0" smtClean="0"/>
              <a:t> - </a:t>
            </a:r>
            <a:r>
              <a:rPr lang="cs-CZ" dirty="0" err="1" smtClean="0"/>
              <a:t>solutions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1841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My </a:t>
            </a:r>
            <a:r>
              <a:rPr lang="cs-CZ" dirty="0" err="1" smtClean="0"/>
              <a:t>mother</a:t>
            </a:r>
            <a:r>
              <a:rPr lang="cs-CZ" dirty="0" smtClean="0"/>
              <a:t> </a:t>
            </a:r>
            <a:r>
              <a:rPr lang="cs-CZ" dirty="0" err="1" smtClean="0"/>
              <a:t>said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I </a:t>
            </a:r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tidy</a:t>
            </a:r>
            <a:r>
              <a:rPr lang="cs-CZ" dirty="0" smtClean="0"/>
              <a:t> up my </a:t>
            </a:r>
            <a:r>
              <a:rPr lang="cs-CZ" dirty="0" err="1" smtClean="0"/>
              <a:t>room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asked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I </a:t>
            </a:r>
            <a:r>
              <a:rPr lang="cs-CZ" dirty="0" err="1" smtClean="0"/>
              <a:t>spoke</a:t>
            </a:r>
            <a:r>
              <a:rPr lang="cs-CZ" dirty="0" smtClean="0"/>
              <a:t> </a:t>
            </a:r>
            <a:r>
              <a:rPr lang="cs-CZ" dirty="0" err="1" smtClean="0"/>
              <a:t>Spanish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shouted</a:t>
            </a:r>
            <a:r>
              <a:rPr lang="cs-CZ" dirty="0" smtClean="0"/>
              <a:t> (</a:t>
            </a:r>
            <a:r>
              <a:rPr lang="cs-CZ" dirty="0" err="1" smtClean="0"/>
              <a:t>that</a:t>
            </a:r>
            <a:r>
              <a:rPr lang="cs-CZ" dirty="0" smtClean="0"/>
              <a:t>)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place.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promised</a:t>
            </a:r>
            <a:r>
              <a:rPr lang="cs-CZ" dirty="0" smtClean="0"/>
              <a:t> (</a:t>
            </a:r>
            <a:r>
              <a:rPr lang="cs-CZ" dirty="0" err="1" smtClean="0"/>
              <a:t>that</a:t>
            </a:r>
            <a:r>
              <a:rPr lang="cs-CZ" dirty="0" smtClean="0"/>
              <a:t>) he </a:t>
            </a:r>
            <a:r>
              <a:rPr lang="cs-CZ" dirty="0" err="1" smtClean="0"/>
              <a:t>would</a:t>
            </a:r>
            <a:r>
              <a:rPr lang="cs-CZ" dirty="0" smtClean="0"/>
              <a:t> call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said</a:t>
            </a:r>
            <a:r>
              <a:rPr lang="cs-CZ" dirty="0" smtClean="0"/>
              <a:t> (</a:t>
            </a:r>
            <a:r>
              <a:rPr lang="cs-CZ" dirty="0" err="1" smtClean="0"/>
              <a:t>that</a:t>
            </a:r>
            <a:r>
              <a:rPr lang="cs-CZ" dirty="0" smtClean="0"/>
              <a:t>)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hadn´t</a:t>
            </a:r>
            <a:r>
              <a:rPr lang="cs-CZ" dirty="0" smtClean="0"/>
              <a:t>  </a:t>
            </a:r>
            <a:r>
              <a:rPr lang="cs-CZ" dirty="0" err="1" smtClean="0"/>
              <a:t>been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theatre</a:t>
            </a:r>
            <a:r>
              <a:rPr lang="cs-CZ" dirty="0" smtClean="0"/>
              <a:t> </a:t>
            </a:r>
            <a:r>
              <a:rPr lang="cs-CZ" dirty="0" err="1" smtClean="0"/>
              <a:t>yet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said</a:t>
            </a:r>
            <a:r>
              <a:rPr lang="cs-CZ" dirty="0" smtClean="0"/>
              <a:t> (</a:t>
            </a:r>
            <a:r>
              <a:rPr lang="cs-CZ" dirty="0" err="1" smtClean="0"/>
              <a:t>that</a:t>
            </a:r>
            <a:r>
              <a:rPr lang="cs-CZ" dirty="0" smtClean="0"/>
              <a:t>)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come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following</a:t>
            </a:r>
            <a:r>
              <a:rPr lang="cs-CZ" dirty="0" smtClean="0"/>
              <a:t> </a:t>
            </a:r>
            <a:r>
              <a:rPr lang="cs-CZ" dirty="0" err="1" smtClean="0"/>
              <a:t>week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father</a:t>
            </a:r>
            <a:r>
              <a:rPr lang="cs-CZ" dirty="0" smtClean="0"/>
              <a:t> </a:t>
            </a:r>
            <a:r>
              <a:rPr lang="cs-CZ" dirty="0" err="1" smtClean="0"/>
              <a:t>asked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I </a:t>
            </a:r>
            <a:r>
              <a:rPr lang="cs-CZ" dirty="0" err="1" smtClean="0"/>
              <a:t>helped</a:t>
            </a:r>
            <a:r>
              <a:rPr lang="cs-CZ" dirty="0" smtClean="0"/>
              <a:t> </a:t>
            </a:r>
            <a:r>
              <a:rPr lang="cs-CZ" dirty="0" err="1" smtClean="0"/>
              <a:t>him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Make </a:t>
            </a:r>
            <a:r>
              <a:rPr lang="cs-CZ" dirty="0" err="1" smtClean="0"/>
              <a:t>the</a:t>
            </a:r>
            <a:r>
              <a:rPr lang="cs-CZ" dirty="0" smtClean="0"/>
              <a:t> direct </a:t>
            </a:r>
            <a:r>
              <a:rPr lang="cs-CZ" dirty="0" err="1" smtClean="0"/>
              <a:t>speech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397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„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tidy</a:t>
            </a:r>
            <a:r>
              <a:rPr lang="cs-CZ" dirty="0" smtClean="0"/>
              <a:t> up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r>
              <a:rPr lang="cs-CZ" dirty="0" smtClean="0"/>
              <a:t>?“ my </a:t>
            </a:r>
            <a:r>
              <a:rPr lang="cs-CZ" dirty="0" err="1" smtClean="0"/>
              <a:t>mother</a:t>
            </a:r>
            <a:r>
              <a:rPr lang="cs-CZ" dirty="0" smtClean="0"/>
              <a:t> </a:t>
            </a:r>
            <a:r>
              <a:rPr lang="cs-CZ" dirty="0" err="1" smtClean="0"/>
              <a:t>said</a:t>
            </a:r>
            <a:r>
              <a:rPr lang="cs-CZ" dirty="0" smtClean="0"/>
              <a:t>.</a:t>
            </a:r>
          </a:p>
          <a:p>
            <a:r>
              <a:rPr lang="cs-CZ" dirty="0" smtClean="0"/>
              <a:t>„Do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Spanish</a:t>
            </a:r>
            <a:r>
              <a:rPr lang="cs-CZ" dirty="0" smtClean="0"/>
              <a:t>?“ he </a:t>
            </a:r>
            <a:r>
              <a:rPr lang="cs-CZ" dirty="0" err="1" smtClean="0"/>
              <a:t>asked</a:t>
            </a:r>
            <a:r>
              <a:rPr lang="cs-CZ" dirty="0" smtClean="0"/>
              <a:t>.</a:t>
            </a:r>
          </a:p>
          <a:p>
            <a:r>
              <a:rPr lang="cs-CZ" dirty="0" smtClean="0"/>
              <a:t>„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place!“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shouted</a:t>
            </a:r>
            <a:r>
              <a:rPr lang="cs-CZ" dirty="0" smtClean="0"/>
              <a:t>.</a:t>
            </a:r>
          </a:p>
          <a:p>
            <a:r>
              <a:rPr lang="cs-CZ" dirty="0" smtClean="0"/>
              <a:t>„I </a:t>
            </a:r>
            <a:r>
              <a:rPr lang="cs-CZ" dirty="0" err="1" smtClean="0"/>
              <a:t>will</a:t>
            </a:r>
            <a:r>
              <a:rPr lang="cs-CZ" dirty="0" smtClean="0"/>
              <a:t> call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tomorrow</a:t>
            </a:r>
            <a:r>
              <a:rPr lang="cs-CZ" dirty="0" smtClean="0"/>
              <a:t>“, he </a:t>
            </a:r>
            <a:r>
              <a:rPr lang="cs-CZ" dirty="0" err="1" smtClean="0"/>
              <a:t>promised</a:t>
            </a:r>
            <a:r>
              <a:rPr lang="cs-CZ" dirty="0" smtClean="0"/>
              <a:t>.</a:t>
            </a:r>
          </a:p>
          <a:p>
            <a:r>
              <a:rPr lang="cs-CZ" dirty="0" smtClean="0"/>
              <a:t>„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haven´t</a:t>
            </a:r>
            <a:r>
              <a:rPr lang="cs-CZ" dirty="0" smtClean="0"/>
              <a:t> </a:t>
            </a:r>
            <a:r>
              <a:rPr lang="cs-CZ" dirty="0" err="1" smtClean="0"/>
              <a:t>been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theatre</a:t>
            </a:r>
            <a:r>
              <a:rPr lang="cs-CZ" dirty="0" smtClean="0"/>
              <a:t> </a:t>
            </a:r>
            <a:r>
              <a:rPr lang="cs-CZ" dirty="0" err="1" smtClean="0"/>
              <a:t>yet</a:t>
            </a:r>
            <a:r>
              <a:rPr lang="cs-CZ" dirty="0" smtClean="0"/>
              <a:t>“,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said</a:t>
            </a:r>
            <a:r>
              <a:rPr lang="cs-CZ" dirty="0" smtClean="0"/>
              <a:t>.</a:t>
            </a:r>
          </a:p>
          <a:p>
            <a:r>
              <a:rPr lang="cs-CZ" dirty="0" smtClean="0"/>
              <a:t>„I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come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</a:t>
            </a:r>
            <a:r>
              <a:rPr lang="cs-CZ" dirty="0" err="1" smtClean="0"/>
              <a:t>week</a:t>
            </a:r>
            <a:r>
              <a:rPr lang="cs-CZ" dirty="0" smtClean="0"/>
              <a:t>“,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said</a:t>
            </a:r>
            <a:r>
              <a:rPr lang="cs-CZ" dirty="0" smtClean="0"/>
              <a:t>.</a:t>
            </a:r>
          </a:p>
          <a:p>
            <a:r>
              <a:rPr lang="cs-CZ" dirty="0" smtClean="0"/>
              <a:t>„Do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help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today</a:t>
            </a:r>
            <a:r>
              <a:rPr lang="cs-CZ" dirty="0" smtClean="0"/>
              <a:t>?“ my </a:t>
            </a:r>
            <a:r>
              <a:rPr lang="cs-CZ" dirty="0" err="1" smtClean="0"/>
              <a:t>father</a:t>
            </a:r>
            <a:r>
              <a:rPr lang="cs-CZ" dirty="0" smtClean="0"/>
              <a:t> </a:t>
            </a:r>
            <a:r>
              <a:rPr lang="cs-CZ" dirty="0" err="1" smtClean="0"/>
              <a:t>asked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The</a:t>
            </a:r>
            <a:r>
              <a:rPr lang="cs-CZ" dirty="0" smtClean="0"/>
              <a:t> direct </a:t>
            </a:r>
            <a:r>
              <a:rPr lang="cs-CZ" dirty="0" err="1" smtClean="0"/>
              <a:t>speech</a:t>
            </a:r>
            <a:r>
              <a:rPr lang="cs-CZ" dirty="0" smtClean="0"/>
              <a:t> - </a:t>
            </a:r>
            <a:r>
              <a:rPr lang="cs-CZ" dirty="0" err="1" smtClean="0"/>
              <a:t>solution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7650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Use </a:t>
            </a:r>
            <a:r>
              <a:rPr lang="cs-CZ" dirty="0" err="1" smtClean="0"/>
              <a:t>an</a:t>
            </a:r>
            <a:r>
              <a:rPr lang="cs-CZ" dirty="0" smtClean="0"/>
              <a:t> interview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newspaper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interview </a:t>
            </a:r>
            <a:r>
              <a:rPr lang="cs-CZ" dirty="0" err="1" smtClean="0"/>
              <a:t>from</a:t>
            </a:r>
            <a:r>
              <a:rPr lang="cs-CZ" dirty="0" smtClean="0"/>
              <a:t> a </a:t>
            </a:r>
            <a:r>
              <a:rPr lang="cs-CZ" dirty="0" err="1" smtClean="0"/>
              <a:t>television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internet and </a:t>
            </a:r>
            <a:r>
              <a:rPr lang="cs-CZ" dirty="0" err="1" smtClean="0"/>
              <a:t>students</a:t>
            </a:r>
            <a:r>
              <a:rPr lang="cs-CZ" dirty="0" smtClean="0"/>
              <a:t> </a:t>
            </a:r>
            <a:r>
              <a:rPr lang="cs-CZ" dirty="0" err="1" smtClean="0"/>
              <a:t>should</a:t>
            </a:r>
            <a:r>
              <a:rPr lang="cs-CZ" dirty="0" smtClean="0"/>
              <a:t> report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interview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(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interview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famous</a:t>
            </a:r>
            <a:r>
              <a:rPr lang="cs-CZ" dirty="0" smtClean="0"/>
              <a:t> person to </a:t>
            </a:r>
            <a:r>
              <a:rPr lang="cs-CZ" dirty="0" err="1" smtClean="0"/>
              <a:t>be</a:t>
            </a:r>
            <a:r>
              <a:rPr lang="cs-CZ" dirty="0" smtClean="0"/>
              <a:t> more </a:t>
            </a:r>
            <a:r>
              <a:rPr lang="cs-CZ" dirty="0" err="1" smtClean="0"/>
              <a:t>intresting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students</a:t>
            </a:r>
            <a:r>
              <a:rPr lang="cs-CZ" dirty="0" smtClean="0"/>
              <a:t>)</a:t>
            </a:r>
          </a:p>
          <a:p>
            <a:r>
              <a:rPr lang="cs-CZ" dirty="0" smtClean="0"/>
              <a:t>Use </a:t>
            </a:r>
            <a:r>
              <a:rPr lang="cs-CZ" dirty="0" err="1" smtClean="0"/>
              <a:t>some</a:t>
            </a:r>
            <a:r>
              <a:rPr lang="cs-CZ" dirty="0" smtClean="0"/>
              <a:t> story and </a:t>
            </a:r>
            <a:r>
              <a:rPr lang="cs-CZ" dirty="0" err="1" smtClean="0"/>
              <a:t>asked</a:t>
            </a:r>
            <a:r>
              <a:rPr lang="cs-CZ" dirty="0" smtClean="0"/>
              <a:t> </a:t>
            </a:r>
            <a:r>
              <a:rPr lang="cs-CZ" dirty="0" err="1" smtClean="0"/>
              <a:t>students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main</a:t>
            </a:r>
            <a:r>
              <a:rPr lang="cs-CZ" dirty="0" smtClean="0"/>
              <a:t> </a:t>
            </a:r>
            <a:r>
              <a:rPr lang="cs-CZ" dirty="0" err="1" smtClean="0"/>
              <a:t>characters</a:t>
            </a:r>
            <a:r>
              <a:rPr lang="cs-CZ" dirty="0" smtClean="0"/>
              <a:t> </a:t>
            </a:r>
            <a:r>
              <a:rPr lang="cs-CZ" dirty="0" err="1" smtClean="0"/>
              <a:t>said</a:t>
            </a:r>
            <a:endParaRPr lang="cs-CZ" dirty="0" smtClean="0"/>
          </a:p>
          <a:p>
            <a:r>
              <a:rPr lang="cs-CZ" dirty="0" err="1" smtClean="0"/>
              <a:t>Ask</a:t>
            </a:r>
            <a:r>
              <a:rPr lang="cs-CZ" dirty="0" smtClean="0"/>
              <a:t> </a:t>
            </a:r>
            <a:r>
              <a:rPr lang="cs-CZ" dirty="0" err="1" smtClean="0"/>
              <a:t>students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weekend</a:t>
            </a:r>
            <a:r>
              <a:rPr lang="cs-CZ" dirty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plans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holiday</a:t>
            </a:r>
            <a:r>
              <a:rPr lang="cs-CZ" dirty="0" smtClean="0"/>
              <a:t> </a:t>
            </a:r>
            <a:r>
              <a:rPr lang="cs-CZ" dirty="0" err="1" smtClean="0"/>
              <a:t>etc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students</a:t>
            </a:r>
            <a:r>
              <a:rPr lang="cs-CZ" dirty="0" smtClean="0"/>
              <a:t> report </a:t>
            </a:r>
            <a:r>
              <a:rPr lang="cs-CZ" dirty="0" err="1" smtClean="0"/>
              <a:t>what</a:t>
            </a:r>
            <a:r>
              <a:rPr lang="cs-CZ" dirty="0" smtClean="0"/>
              <a:t> he/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heard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Activities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reported</a:t>
            </a:r>
            <a:r>
              <a:rPr lang="cs-CZ" dirty="0" smtClean="0"/>
              <a:t> </a:t>
            </a:r>
            <a:r>
              <a:rPr lang="cs-CZ" dirty="0" err="1" smtClean="0"/>
              <a:t>speech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923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Slide </a:t>
            </a:r>
            <a:r>
              <a:rPr lang="cs-CZ" dirty="0" smtClean="0"/>
              <a:t>3 – 15 Vlastní tvorba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RESOURCES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1999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9887</TotalTime>
  <Words>850</Words>
  <Application>Microsoft Office PowerPoint</Application>
  <PresentationFormat>Předvádění na obrazovce (4:3)</PresentationFormat>
  <Paragraphs>91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Shluk</vt:lpstr>
      <vt:lpstr>Prezentace aplikace PowerPoint</vt:lpstr>
      <vt:lpstr>Prezentace aplikace PowerPoint</vt:lpstr>
      <vt:lpstr>REPORTED SPEECH</vt:lpstr>
      <vt:lpstr>Use of the reported (indirect) speech</vt:lpstr>
      <vt:lpstr>The verb tenses</vt:lpstr>
      <vt:lpstr>The verb tenses</vt:lpstr>
      <vt:lpstr>The verb tenses</vt:lpstr>
      <vt:lpstr>The verb tenses</vt:lpstr>
      <vt:lpstr>The verb tenses</vt:lpstr>
      <vt:lpstr>Place and time expressions </vt:lpstr>
      <vt:lpstr>Make the indirect speech</vt:lpstr>
      <vt:lpstr>The indirect speech - solutions</vt:lpstr>
      <vt:lpstr>Make the direct speech</vt:lpstr>
      <vt:lpstr>The direct speech - solution</vt:lpstr>
      <vt:lpstr>Activities for the reported speech</vt:lpstr>
      <vt:lpstr>RESOURCES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PC8</dc:creator>
  <cp:lastModifiedBy>PC8</cp:lastModifiedBy>
  <cp:revision>35</cp:revision>
  <dcterms:created xsi:type="dcterms:W3CDTF">2013-09-14T12:31:32Z</dcterms:created>
  <dcterms:modified xsi:type="dcterms:W3CDTF">2013-11-10T21:00:15Z</dcterms:modified>
</cp:coreProperties>
</file>