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6" r:id="rId3"/>
    <p:sldId id="267" r:id="rId4"/>
    <p:sldId id="258" r:id="rId5"/>
    <p:sldId id="259" r:id="rId6"/>
    <p:sldId id="260" r:id="rId7"/>
    <p:sldId id="265" r:id="rId8"/>
    <p:sldId id="261" r:id="rId9"/>
    <p:sldId id="262" r:id="rId10"/>
    <p:sldId id="263" r:id="rId11"/>
    <p:sldId id="264"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4" d="100"/>
          <a:sy n="34" d="100"/>
        </p:scale>
        <p:origin x="-84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9.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10.11.2013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10.11.2013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10.11.2013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10.11.2013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10.11.2013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10.11.2013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nice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á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á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Kliknutím lze upravit styl.</a:t>
            </a:r>
            <a:endParaRPr kumimoji="0" lang="en-US"/>
          </a:p>
        </p:txBody>
      </p:sp>
    </p:spTree>
    <p:extLst>
      <p:ext uri="{BB962C8B-B14F-4D97-AF65-F5344CB8AC3E}">
        <p14:creationId xmlns:p14="http://schemas.microsoft.com/office/powerpoint/2010/main" val="205774334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extLst>
      <p:ext uri="{BB962C8B-B14F-4D97-AF65-F5344CB8AC3E}">
        <p14:creationId xmlns:p14="http://schemas.microsoft.com/office/powerpoint/2010/main" val="108587165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8" name="Přímá spojnice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á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á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Kliknutím lze upravit styl.</a:t>
            </a:r>
            <a:endParaRPr kumimoji="0" lang="en-US"/>
          </a:p>
        </p:txBody>
      </p:sp>
    </p:spTree>
    <p:extLst>
      <p:ext uri="{BB962C8B-B14F-4D97-AF65-F5344CB8AC3E}">
        <p14:creationId xmlns:p14="http://schemas.microsoft.com/office/powerpoint/2010/main" val="312736134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D4D59544-2BAA-4AED-98E5-BAF1C33D009D}" type="datetimeFigureOut">
              <a:rPr lang="cs-CZ" smtClean="0"/>
              <a:pPr/>
              <a:t>10.11.2013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8" name="Přímá spojnice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extLst>
      <p:ext uri="{BB962C8B-B14F-4D97-AF65-F5344CB8AC3E}">
        <p14:creationId xmlns:p14="http://schemas.microsoft.com/office/powerpoint/2010/main" val="38345818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nice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Ová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á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23" name="Nadpis 22"/>
          <p:cNvSpPr>
            <a:spLocks noGrp="1"/>
          </p:cNvSpPr>
          <p:nvPr>
            <p:ph type="title"/>
          </p:nvPr>
        </p:nvSpPr>
        <p:spPr/>
        <p:txBody>
          <a:bodyPr rtlCol="0" anchor="b" anchorCtr="0"/>
          <a:lstStyle/>
          <a:p>
            <a:r>
              <a:rPr kumimoji="0" lang="cs-CZ" smtClean="0"/>
              <a:t>Kliknutím lze upravit styl.</a:t>
            </a:r>
            <a:endParaRPr kumimoji="0" lang="en-US"/>
          </a:p>
        </p:txBody>
      </p:sp>
    </p:spTree>
    <p:extLst>
      <p:ext uri="{BB962C8B-B14F-4D97-AF65-F5344CB8AC3E}">
        <p14:creationId xmlns:p14="http://schemas.microsoft.com/office/powerpoint/2010/main" val="1841720051"/>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Tree>
    <p:extLst>
      <p:ext uri="{BB962C8B-B14F-4D97-AF65-F5344CB8AC3E}">
        <p14:creationId xmlns:p14="http://schemas.microsoft.com/office/powerpoint/2010/main" val="10404035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Zástupný symbol pro datum 1"/>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BA83331-04A4-42E1-A37B-007860A0A7EE}" type="slidenum">
              <a:rPr lang="cs-CZ" smtClean="0"/>
              <a:pPr/>
              <a:t>‹#›</a:t>
            </a:fld>
            <a:endParaRPr lang="cs-CZ"/>
          </a:p>
        </p:txBody>
      </p:sp>
    </p:spTree>
    <p:extLst>
      <p:ext uri="{BB962C8B-B14F-4D97-AF65-F5344CB8AC3E}">
        <p14:creationId xmlns:p14="http://schemas.microsoft.com/office/powerpoint/2010/main" val="3619095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Přímá spojnice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Ová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á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Zástupný symbol pro datum 4"/>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extLst>
      <p:ext uri="{BB962C8B-B14F-4D97-AF65-F5344CB8AC3E}">
        <p14:creationId xmlns:p14="http://schemas.microsoft.com/office/powerpoint/2010/main" val="180121998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nice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á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á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Zástupný symbol pro číslo snímku 6"/>
          <p:cNvSpPr>
            <a:spLocks noGrp="1"/>
          </p:cNvSpPr>
          <p:nvPr>
            <p:ph type="sldNum" sz="quarter" idx="12"/>
          </p:nvPr>
        </p:nvSpPr>
        <p:spPr>
          <a:xfrm>
            <a:off x="1371600" y="312738"/>
            <a:ext cx="457200" cy="441325"/>
          </a:xfrm>
        </p:spPr>
        <p:txBody>
          <a:body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Zástupný symbol pro datum 4"/>
          <p:cNvSpPr>
            <a:spLocks noGrp="1"/>
          </p:cNvSpPr>
          <p:nvPr>
            <p:ph type="dt" sz="half" idx="10"/>
          </p:nvPr>
        </p:nvSpPr>
        <p:spPr>
          <a:xfrm>
            <a:off x="5788152" y="6404984"/>
            <a:ext cx="3044952" cy="365760"/>
          </a:xfrm>
        </p:spPr>
        <p:txBody>
          <a:bodyPr/>
          <a:lstStyle/>
          <a:p>
            <a:fld id="{D4D59544-2BAA-4AED-98E5-BAF1C33D009D}" type="datetimeFigureOut">
              <a:rPr lang="cs-CZ" smtClean="0"/>
              <a:pPr/>
              <a:t>10.11.2013</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extLst>
      <p:ext uri="{BB962C8B-B14F-4D97-AF65-F5344CB8AC3E}">
        <p14:creationId xmlns:p14="http://schemas.microsoft.com/office/powerpoint/2010/main" val="25072898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Tree>
    <p:extLst>
      <p:ext uri="{BB962C8B-B14F-4D97-AF65-F5344CB8AC3E}">
        <p14:creationId xmlns:p14="http://schemas.microsoft.com/office/powerpoint/2010/main" val="3228933153"/>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Přímá spojnice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á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á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Zástupný symbol pro číslo snímku 5"/>
          <p:cNvSpPr>
            <a:spLocks noGrp="1"/>
          </p:cNvSpPr>
          <p:nvPr>
            <p:ph type="sldNum" sz="quarter" idx="12"/>
          </p:nvPr>
        </p:nvSpPr>
        <p:spPr>
          <a:xfrm>
            <a:off x="6915912" y="3009901"/>
            <a:ext cx="457200" cy="441325"/>
          </a:xfrm>
        </p:spPr>
        <p:txBody>
          <a:body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4D59544-2BAA-4AED-98E5-BAF1C33D009D}" type="datetimeFigureOut">
              <a:rPr lang="cs-CZ" smtClean="0"/>
              <a:pPr/>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Kliknutím lze upravit styl.</a:t>
            </a:r>
            <a:endParaRPr kumimoji="0" lang="en-US"/>
          </a:p>
        </p:txBody>
      </p:sp>
    </p:spTree>
    <p:extLst>
      <p:ext uri="{BB962C8B-B14F-4D97-AF65-F5344CB8AC3E}">
        <p14:creationId xmlns:p14="http://schemas.microsoft.com/office/powerpoint/2010/main" val="57545588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10.11.2013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D4D59544-2BAA-4AED-98E5-BAF1C33D009D}" type="datetimeFigureOut">
              <a:rPr lang="cs-CZ" smtClean="0"/>
              <a:pPr/>
              <a:t>10.11.2013</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Přímá spojnice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á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á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BA83331-04A4-42E1-A37B-007860A0A7EE}" type="slidenum">
              <a:rPr lang="cs-CZ" smtClean="0">
                <a:solidFill>
                  <a:srgbClr val="8CADAE">
                    <a:shade val="75000"/>
                  </a:srgbClr>
                </a:solidFill>
              </a:rPr>
              <a:pPr/>
              <a:t>‹#›</a:t>
            </a:fld>
            <a:endParaRPr lang="cs-CZ">
              <a:solidFill>
                <a:srgbClr val="8CADAE">
                  <a:shade val="75000"/>
                </a:srgbClr>
              </a:solidFill>
            </a:endParaRPr>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extLst>
      <p:ext uri="{BB962C8B-B14F-4D97-AF65-F5344CB8AC3E}">
        <p14:creationId xmlns:p14="http://schemas.microsoft.com/office/powerpoint/2010/main" val="6986734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015706536"/>
              </p:ext>
            </p:extLst>
          </p:nvPr>
        </p:nvGraphicFramePr>
        <p:xfrm>
          <a:off x="1107257" y="2132856"/>
          <a:ext cx="6929486" cy="3720476"/>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720080">
                <a:tc gridSpan="2">
                  <a:txBody>
                    <a:bodyPr/>
                    <a:lstStyle/>
                    <a:p>
                      <a:pPr marL="717550" marR="0" lvl="0" indent="0" algn="ctr" defTabSz="914400" rtl="0" eaLnBrk="1" fontAlgn="auto" latinLnBrk="0" hangingPunct="1">
                        <a:lnSpc>
                          <a:spcPct val="100000"/>
                        </a:lnSpc>
                        <a:spcBef>
                          <a:spcPts val="0"/>
                        </a:spcBef>
                        <a:spcAft>
                          <a:spcPts val="0"/>
                        </a:spcAft>
                        <a:buClrTx/>
                        <a:buSzTx/>
                        <a:buFontTx/>
                        <a:buNone/>
                        <a:tabLst/>
                        <a:defRPr/>
                      </a:pPr>
                      <a:r>
                        <a:rPr lang="cs-CZ" sz="1700" dirty="0" smtClean="0">
                          <a:latin typeface="Arial" pitchFamily="34" charset="0"/>
                          <a:cs typeface="Arial" pitchFamily="34" charset="0"/>
                        </a:rPr>
                        <a:t>Střední odborná škola a Střední odborné učiliště, </a:t>
                      </a:r>
                      <a:br>
                        <a:rPr lang="cs-CZ" sz="1700" dirty="0" smtClean="0">
                          <a:latin typeface="Arial" pitchFamily="34" charset="0"/>
                          <a:cs typeface="Arial" pitchFamily="34" charset="0"/>
                        </a:rPr>
                      </a:br>
                      <a:r>
                        <a:rPr lang="cs-CZ" sz="1700" dirty="0" smtClean="0">
                          <a:latin typeface="Arial" pitchFamily="34" charset="0"/>
                          <a:cs typeface="Arial" pitchFamily="34" charset="0"/>
                        </a:rPr>
                        <a:t>Hradec Králové, </a:t>
                      </a:r>
                      <a:r>
                        <a:rPr lang="cs-CZ" sz="1700" dirty="0" err="1" smtClean="0">
                          <a:latin typeface="Arial" pitchFamily="34" charset="0"/>
                          <a:cs typeface="Arial" pitchFamily="34" charset="0"/>
                        </a:rPr>
                        <a:t>Vocelova</a:t>
                      </a:r>
                      <a:r>
                        <a:rPr lang="cs-CZ" sz="1700" dirty="0" smtClean="0">
                          <a:latin typeface="Arial" pitchFamily="34" charset="0"/>
                          <a:cs typeface="Arial" pitchFamily="34" charset="0"/>
                        </a:rPr>
                        <a:t> 1338, příspěvková organizace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Registrační číslo projektu:</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indent="0" algn="l"/>
                      <a:r>
                        <a:rPr lang="cs-CZ" sz="1600" kern="1200" dirty="0" smtClean="0">
                          <a:latin typeface="Arial" pitchFamily="34" charset="0"/>
                          <a:cs typeface="Times New Roman" pitchFamily="18" charset="0"/>
                        </a:rPr>
                        <a:t>CZ.1.07/1.5.00/34.0245</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Číslo DUM:</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kern="1200" dirty="0" smtClean="0">
                          <a:latin typeface="Arial" pitchFamily="34" charset="0"/>
                          <a:cs typeface="Times New Roman" pitchFamily="18" charset="0"/>
                        </a:rPr>
                        <a:t>VY_32_INOVACE_12_A_06</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Tematická oblast:</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600" dirty="0" smtClean="0">
                          <a:latin typeface="Arial" pitchFamily="34" charset="0"/>
                          <a:cs typeface="Times New Roman" pitchFamily="18" charset="0"/>
                        </a:rPr>
                        <a:t>Konstrukce podvozku</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Téma: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Řízení</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Autor:</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Mgr. Jaroslav</a:t>
                      </a:r>
                      <a:r>
                        <a:rPr lang="cs-CZ" sz="1600" baseline="0" dirty="0" smtClean="0">
                          <a:latin typeface="Arial" pitchFamily="34" charset="0"/>
                          <a:cs typeface="Times New Roman" pitchFamily="18" charset="0"/>
                        </a:rPr>
                        <a:t> Hrůza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Datum vytvoření:</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září 2012</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pic>
        <p:nvPicPr>
          <p:cNvPr id="6"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1123950" y="162000"/>
            <a:ext cx="6896100" cy="1503363"/>
          </a:xfrm>
          <a:prstGeom prst="rect">
            <a:avLst/>
          </a:prstGeom>
          <a:noFill/>
          <a:ln w="9525">
            <a:noFill/>
            <a:miter lim="800000"/>
            <a:headEnd/>
            <a:tailEnd/>
          </a:ln>
          <a:effectLst>
            <a:outerShdw sx="1000" sy="1000" algn="ctr" rotWithShape="0">
              <a:srgbClr val="000000"/>
            </a:outerShdw>
          </a:effectLst>
        </p:spPr>
      </p:pic>
      <p:pic>
        <p:nvPicPr>
          <p:cNvPr id="5" name="Picture 2" descr="sosasou-logo"/>
          <p:cNvPicPr>
            <a:picLocks noChangeAspect="1" noChangeArrowheads="1"/>
          </p:cNvPicPr>
          <p:nvPr/>
        </p:nvPicPr>
        <p:blipFill>
          <a:blip r:embed="rId3" cstate="print"/>
          <a:srcRect/>
          <a:stretch>
            <a:fillRect/>
          </a:stretch>
        </p:blipFill>
        <p:spPr bwMode="auto">
          <a:xfrm>
            <a:off x="1259632" y="2204864"/>
            <a:ext cx="579437" cy="565150"/>
          </a:xfrm>
          <a:prstGeom prst="rect">
            <a:avLst/>
          </a:prstGeom>
          <a:noFill/>
          <a:ln w="9525">
            <a:noFill/>
            <a:miter lim="800000"/>
            <a:headEnd/>
            <a:tailEnd/>
          </a:ln>
        </p:spPr>
      </p:pic>
    </p:spTree>
    <p:extLst>
      <p:ext uri="{BB962C8B-B14F-4D97-AF65-F5344CB8AC3E}">
        <p14:creationId xmlns:p14="http://schemas.microsoft.com/office/powerpoint/2010/main" val="20779367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301752" y="1665362"/>
            <a:ext cx="8503920" cy="4433685"/>
          </a:xfrm>
        </p:spPr>
        <p:txBody>
          <a:bodyPr>
            <a:normAutofit fontScale="70000" lnSpcReduction="20000"/>
          </a:bodyPr>
          <a:lstStyle/>
          <a:p>
            <a:pPr marL="0" lvl="0" indent="0" algn="just">
              <a:lnSpc>
                <a:spcPct val="120000"/>
              </a:lnSpc>
              <a:spcBef>
                <a:spcPts val="600"/>
              </a:spcBef>
              <a:spcAft>
                <a:spcPts val="1200"/>
              </a:spcAft>
              <a:buClrTx/>
              <a:buSzTx/>
              <a:buNone/>
              <a:defRPr/>
            </a:pPr>
            <a:r>
              <a:rPr lang="cs-CZ" sz="4800" b="1" dirty="0">
                <a:latin typeface="Arial" pitchFamily="34" charset="0"/>
                <a:cs typeface="Arial" pitchFamily="34" charset="0"/>
              </a:rPr>
              <a:t>Anotace</a:t>
            </a:r>
          </a:p>
          <a:p>
            <a:pPr marL="0" lvl="0" indent="0" algn="just">
              <a:lnSpc>
                <a:spcPct val="120000"/>
              </a:lnSpc>
              <a:spcBef>
                <a:spcPts val="600"/>
              </a:spcBef>
              <a:spcAft>
                <a:spcPts val="1200"/>
              </a:spcAft>
              <a:buClrTx/>
              <a:buSzTx/>
              <a:buNone/>
              <a:defRPr/>
            </a:pPr>
            <a:r>
              <a:rPr lang="cs-CZ" sz="2800" dirty="0">
                <a:latin typeface="Arial" pitchFamily="34" charset="0"/>
                <a:cs typeface="Arial" pitchFamily="34" charset="0"/>
              </a:rPr>
              <a:t>Materiál je určen pro </a:t>
            </a:r>
            <a:r>
              <a:rPr lang="cs-CZ" sz="2800" dirty="0" smtClean="0">
                <a:latin typeface="Arial" pitchFamily="34" charset="0"/>
                <a:cs typeface="Arial" pitchFamily="34" charset="0"/>
              </a:rPr>
              <a:t>výuku předmětu Motorová vozidla u studijního </a:t>
            </a:r>
            <a:r>
              <a:rPr lang="cs-CZ" sz="2800" dirty="0">
                <a:latin typeface="Arial" pitchFamily="34" charset="0"/>
                <a:cs typeface="Arial" pitchFamily="34" charset="0"/>
              </a:rPr>
              <a:t>oboru </a:t>
            </a:r>
            <a:r>
              <a:rPr lang="cs-CZ" sz="2800" dirty="0" err="1" smtClean="0">
                <a:latin typeface="Arial" pitchFamily="34" charset="0"/>
                <a:cs typeface="Arial" pitchFamily="34" charset="0"/>
              </a:rPr>
              <a:t>Autotronik</a:t>
            </a:r>
            <a:r>
              <a:rPr lang="cs-CZ" sz="2800" dirty="0" smtClean="0">
                <a:latin typeface="Arial" pitchFamily="34" charset="0"/>
                <a:cs typeface="Arial" pitchFamily="34" charset="0"/>
              </a:rPr>
              <a:t> a příbuzných učebních a studijních </a:t>
            </a:r>
            <a:r>
              <a:rPr lang="cs-CZ" sz="2800" dirty="0" err="1" smtClean="0">
                <a:latin typeface="Arial" pitchFamily="34" charset="0"/>
                <a:cs typeface="Arial" pitchFamily="34" charset="0"/>
              </a:rPr>
              <a:t>autooborů</a:t>
            </a:r>
            <a:r>
              <a:rPr lang="cs-CZ" sz="2800" dirty="0" smtClean="0">
                <a:latin typeface="Arial" pitchFamily="34" charset="0"/>
                <a:cs typeface="Arial" pitchFamily="34" charset="0"/>
              </a:rPr>
              <a:t>. Inovuje </a:t>
            </a:r>
            <a:r>
              <a:rPr lang="cs-CZ" sz="2800" dirty="0">
                <a:latin typeface="Arial" pitchFamily="34" charset="0"/>
                <a:cs typeface="Arial" pitchFamily="34" charset="0"/>
              </a:rPr>
              <a:t>výuku použitím multimediálních pomůcek – prezentace s názornými obrázky a schématy doplněných textem podporujícím výklad učitele.</a:t>
            </a:r>
          </a:p>
          <a:p>
            <a:pPr marL="0" lvl="0" indent="0" algn="just">
              <a:lnSpc>
                <a:spcPct val="120000"/>
              </a:lnSpc>
              <a:spcBef>
                <a:spcPts val="600"/>
              </a:spcBef>
              <a:spcAft>
                <a:spcPts val="1200"/>
              </a:spcAft>
              <a:buClrTx/>
              <a:buSzTx/>
              <a:buNone/>
              <a:defRPr/>
            </a:pPr>
            <a:r>
              <a:rPr lang="cs-CZ" sz="4800" b="1" dirty="0">
                <a:latin typeface="Arial" pitchFamily="34" charset="0"/>
                <a:cs typeface="Arial" pitchFamily="34" charset="0"/>
              </a:rPr>
              <a:t>Metodický pokyn</a:t>
            </a:r>
          </a:p>
          <a:p>
            <a:pPr marL="0" lvl="0" indent="0" algn="just">
              <a:lnSpc>
                <a:spcPct val="120000"/>
              </a:lnSpc>
              <a:spcBef>
                <a:spcPts val="600"/>
              </a:spcBef>
              <a:spcAft>
                <a:spcPts val="1200"/>
              </a:spcAft>
              <a:buNone/>
              <a:defRPr/>
            </a:pPr>
            <a:r>
              <a:rPr lang="cs-CZ" sz="2800" dirty="0">
                <a:solidFill>
                  <a:prstClr val="black"/>
                </a:solidFill>
                <a:latin typeface="Arial" pitchFamily="34" charset="0"/>
                <a:cs typeface="Arial" pitchFamily="34" charset="0"/>
              </a:rPr>
              <a:t>Materiál používá učitel při výkladu – pro větší názornost a atraktivnost výuky a zároveň jej mohou využívat žáci pro domácí přípravu na výuku.</a:t>
            </a:r>
          </a:p>
        </p:txBody>
      </p:sp>
      <p:pic>
        <p:nvPicPr>
          <p:cNvPr id="6"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1123950" y="162000"/>
            <a:ext cx="6896100" cy="1503363"/>
          </a:xfrm>
          <a:prstGeom prst="rect">
            <a:avLst/>
          </a:prstGeom>
          <a:noFill/>
          <a:ln w="9525">
            <a:noFill/>
            <a:miter lim="800000"/>
            <a:headEnd/>
            <a:tailEnd/>
          </a:ln>
          <a:effectLst>
            <a:outerShdw sx="1000" sy="1000" algn="ctr" rotWithShape="0">
              <a:srgbClr val="000000"/>
            </a:outerShdw>
          </a:effectLst>
        </p:spPr>
      </p:pic>
    </p:spTree>
    <p:extLst>
      <p:ext uri="{BB962C8B-B14F-4D97-AF65-F5344CB8AC3E}">
        <p14:creationId xmlns:p14="http://schemas.microsoft.com/office/powerpoint/2010/main" val="1956984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Řízení</a:t>
            </a:r>
            <a:endParaRPr lang="cs-CZ" dirty="0"/>
          </a:p>
        </p:txBody>
      </p:sp>
      <p:sp>
        <p:nvSpPr>
          <p:cNvPr id="3" name="Zástupný symbol pro obsah 2"/>
          <p:cNvSpPr>
            <a:spLocks noGrp="1"/>
          </p:cNvSpPr>
          <p:nvPr>
            <p:ph sz="quarter" idx="1"/>
          </p:nvPr>
        </p:nvSpPr>
        <p:spPr/>
        <p:txBody>
          <a:bodyPr/>
          <a:lstStyle/>
          <a:p>
            <a:pPr marL="0" lvl="0" indent="0">
              <a:buClrTx/>
              <a:buNone/>
            </a:pPr>
            <a:r>
              <a:rPr lang="cs-CZ" sz="2800" b="1" dirty="0">
                <a:latin typeface="Arial" panose="020B0604020202020204" pitchFamily="34" charset="0"/>
                <a:cs typeface="Arial" panose="020B0604020202020204" pitchFamily="34" charset="0"/>
              </a:rPr>
              <a:t>Účel</a:t>
            </a:r>
          </a:p>
          <a:p>
            <a:pPr lvl="0">
              <a:buClrTx/>
              <a:buFont typeface="Courier New" panose="02070309020205020404" pitchFamily="49" charset="0"/>
              <a:buChar char="o"/>
            </a:pPr>
            <a:r>
              <a:rPr lang="cs-CZ" sz="2800" dirty="0">
                <a:latin typeface="Arial" panose="020B0604020202020204" pitchFamily="34" charset="0"/>
                <a:cs typeface="Arial" panose="020B0604020202020204" pitchFamily="34" charset="0"/>
              </a:rPr>
              <a:t>Zajistit vozidlu přímý směr </a:t>
            </a:r>
            <a:r>
              <a:rPr lang="cs-CZ" sz="2800" dirty="0" smtClean="0">
                <a:latin typeface="Arial" panose="020B0604020202020204" pitchFamily="34" charset="0"/>
                <a:cs typeface="Arial" panose="020B0604020202020204" pitchFamily="34" charset="0"/>
              </a:rPr>
              <a:t>jízdy (</a:t>
            </a:r>
            <a:r>
              <a:rPr lang="cs-CZ" sz="2800" dirty="0">
                <a:latin typeface="Arial" panose="020B0604020202020204" pitchFamily="34" charset="0"/>
                <a:cs typeface="Arial" panose="020B0604020202020204" pitchFamily="34" charset="0"/>
              </a:rPr>
              <a:t>směrovou stabilitu)</a:t>
            </a:r>
          </a:p>
          <a:p>
            <a:pPr lvl="0">
              <a:buClrTx/>
              <a:buFont typeface="Courier New" panose="02070309020205020404" pitchFamily="49" charset="0"/>
              <a:buChar char="o"/>
            </a:pPr>
            <a:r>
              <a:rPr lang="cs-CZ" sz="2800" dirty="0">
                <a:latin typeface="Arial" panose="020B0604020202020204" pitchFamily="34" charset="0"/>
                <a:cs typeface="Arial" panose="020B0604020202020204" pitchFamily="34" charset="0"/>
              </a:rPr>
              <a:t>Změnit natočení kol např. při průjezdu zatáčkou </a:t>
            </a:r>
          </a:p>
          <a:p>
            <a:pPr>
              <a:buClrTx/>
              <a:buFont typeface="Courier New" panose="02070309020205020404" pitchFamily="49" charset="0"/>
              <a:buChar char="o"/>
            </a:pPr>
            <a:endParaRPr lang="cs-CZ"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9147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3" name="Zástupný symbol pro obsah 2"/>
          <p:cNvSpPr>
            <a:spLocks noGrp="1"/>
          </p:cNvSpPr>
          <p:nvPr>
            <p:ph sz="quarter" idx="1"/>
          </p:nvPr>
        </p:nvSpPr>
        <p:spPr/>
        <p:txBody>
          <a:bodyPr>
            <a:noAutofit/>
          </a:bodyPr>
          <a:lstStyle/>
          <a:p>
            <a:pPr marL="0" indent="0">
              <a:buClrTx/>
              <a:buNone/>
            </a:pPr>
            <a:r>
              <a:rPr lang="cs-CZ" sz="2800" b="1" dirty="0">
                <a:latin typeface="Arial" panose="020B0604020202020204" pitchFamily="34" charset="0"/>
                <a:cs typeface="Arial" panose="020B0604020202020204" pitchFamily="34" charset="0"/>
              </a:rPr>
              <a:t>Podstata</a:t>
            </a:r>
          </a:p>
          <a:p>
            <a:pPr>
              <a:buClrTx/>
              <a:buFont typeface="Courier New" panose="02070309020205020404" pitchFamily="49" charset="0"/>
              <a:buChar char="o"/>
            </a:pPr>
            <a:r>
              <a:rPr lang="cs-CZ" sz="2600" dirty="0" smtClean="0">
                <a:latin typeface="Arial Narrow" panose="020B0606020202030204" pitchFamily="34" charset="0"/>
                <a:cs typeface="Arial" panose="020B0604020202020204" pitchFamily="34" charset="0"/>
              </a:rPr>
              <a:t>Mechanizmus </a:t>
            </a:r>
            <a:r>
              <a:rPr lang="cs-CZ" sz="2600" dirty="0">
                <a:latin typeface="Arial Narrow" panose="020B0606020202030204" pitchFamily="34" charset="0"/>
                <a:cs typeface="Arial" panose="020B0604020202020204" pitchFamily="34" charset="0"/>
              </a:rPr>
              <a:t>řízení slouží k převedení otáčivého pohybu volantu na posuvný pohyb řídících tyčí který je převeden na řízená </a:t>
            </a:r>
            <a:r>
              <a:rPr lang="cs-CZ" sz="2600" dirty="0" smtClean="0">
                <a:latin typeface="Arial Narrow" panose="020B0606020202030204" pitchFamily="34" charset="0"/>
                <a:cs typeface="Arial" panose="020B0604020202020204" pitchFamily="34" charset="0"/>
              </a:rPr>
              <a:t>kola.</a:t>
            </a:r>
            <a:endParaRPr lang="cs-CZ" sz="2600" dirty="0">
              <a:latin typeface="Arial Narrow" panose="020B0606020202030204" pitchFamily="34" charset="0"/>
              <a:cs typeface="Arial" panose="020B0604020202020204" pitchFamily="34" charset="0"/>
            </a:endParaRPr>
          </a:p>
          <a:p>
            <a:pPr>
              <a:buClrTx/>
              <a:buFont typeface="Courier New" panose="02070309020205020404" pitchFamily="49" charset="0"/>
              <a:buChar char="o"/>
            </a:pPr>
            <a:r>
              <a:rPr lang="cs-CZ" altLang="cs-CZ" sz="2600" dirty="0">
                <a:latin typeface="Arial Narrow" panose="020B0606020202030204" pitchFamily="34" charset="0"/>
                <a:cs typeface="Arial" panose="020B0604020202020204" pitchFamily="34" charset="0"/>
              </a:rPr>
              <a:t>U všech typů řízení je otáčivý pohyb volantu převeden pomocí převodky některého typu na posuvný nebo kývavý pohyb. Tento pohyb musí být dále přenesen na obě přední kola tak, aby byla možná nejen přímá jízda, ale i zatáčení vpravo i vlevo. Při vytočení kol však musí být vnitřní kolo v zatáčce více vytočeno než kolo vnější. V zatáčce je totiž nutno splnit požadavek, aby se osy obou předních kol protínaly na pomyslné ose zadních kol v jednom bodě jak je uvedeno na obrázku.</a:t>
            </a:r>
          </a:p>
          <a:p>
            <a:pPr>
              <a:buClrTx/>
              <a:buFont typeface="Courier New" panose="02070309020205020404" pitchFamily="49" charset="0"/>
              <a:buChar char="o"/>
            </a:pPr>
            <a:endParaRPr lang="cs-CZ" sz="2800" b="1" dirty="0">
              <a:latin typeface="Arial Narrow" panose="020B0606020202030204" pitchFamily="34" charset="0"/>
              <a:cs typeface="Arial" panose="020B0604020202020204" pitchFamily="34" charset="0"/>
            </a:endParaRPr>
          </a:p>
        </p:txBody>
      </p:sp>
    </p:spTree>
    <p:extLst>
      <p:ext uri="{BB962C8B-B14F-4D97-AF65-F5344CB8AC3E}">
        <p14:creationId xmlns:p14="http://schemas.microsoft.com/office/powerpoint/2010/main" val="25937862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3" name="Zástupný symbol pro obsah 2"/>
          <p:cNvSpPr>
            <a:spLocks noGrp="1"/>
          </p:cNvSpPr>
          <p:nvPr>
            <p:ph sz="quarter" idx="1"/>
          </p:nvPr>
        </p:nvSpPr>
        <p:spPr/>
        <p:txBody>
          <a:bodyPr>
            <a:normAutofit/>
          </a:bodyPr>
          <a:lstStyle/>
          <a:p>
            <a:pPr marL="0" indent="0">
              <a:buClrTx/>
              <a:buNone/>
            </a:pPr>
            <a:r>
              <a:rPr lang="cs-CZ" sz="2800" b="1" dirty="0">
                <a:latin typeface="Arial" panose="020B0604020202020204" pitchFamily="34" charset="0"/>
                <a:cs typeface="Arial" panose="020B0604020202020204" pitchFamily="34" charset="0"/>
              </a:rPr>
              <a:t>Hlavní části u tuhé nápravy</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348880"/>
            <a:ext cx="3638550" cy="3524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31805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3" name="Zástupný symbol pro obsah 2"/>
          <p:cNvSpPr>
            <a:spLocks noGrp="1"/>
          </p:cNvSpPr>
          <p:nvPr>
            <p:ph sz="quarter" idx="1"/>
          </p:nvPr>
        </p:nvSpPr>
        <p:spPr/>
        <p:txBody>
          <a:bodyPr>
            <a:normAutofit/>
          </a:bodyPr>
          <a:lstStyle/>
          <a:p>
            <a:pPr marL="0" indent="0">
              <a:buClrTx/>
              <a:buNone/>
            </a:pPr>
            <a:r>
              <a:rPr lang="cs-CZ" sz="2800" b="1" dirty="0">
                <a:latin typeface="Arial" panose="020B0604020202020204" pitchFamily="34" charset="0"/>
                <a:cs typeface="Arial" panose="020B0604020202020204" pitchFamily="34" charset="0"/>
              </a:rPr>
              <a:t>Hlavní části u výkyvné nápravy</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390006"/>
            <a:ext cx="7397056" cy="3631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7657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4" name="Text Box 2"/>
          <p:cNvSpPr txBox="1">
            <a:spLocks noGrp="1" noChangeArrowheads="1"/>
          </p:cNvSpPr>
          <p:nvPr>
            <p:ph sz="quarter" idx="1"/>
          </p:nvPr>
        </p:nvSpPr>
        <p:spPr bwMode="auto">
          <a:xfrm>
            <a:off x="301752" y="1527048"/>
            <a:ext cx="5854424"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400">
                <a:solidFill>
                  <a:schemeClr val="tx1"/>
                </a:solidFill>
                <a:latin typeface="Arial" charset="0"/>
              </a:defRPr>
            </a:lvl1pPr>
            <a:lvl2pPr marL="742950" indent="-285750" eaLnBrk="0" hangingPunct="0">
              <a:defRPr sz="1400">
                <a:solidFill>
                  <a:schemeClr val="tx1"/>
                </a:solidFill>
                <a:latin typeface="Arial" charset="0"/>
              </a:defRPr>
            </a:lvl2pPr>
            <a:lvl3pPr marL="1143000" indent="-228600" eaLnBrk="0" hangingPunct="0">
              <a:defRPr sz="1400">
                <a:solidFill>
                  <a:schemeClr val="tx1"/>
                </a:solidFill>
                <a:latin typeface="Arial" charset="0"/>
              </a:defRPr>
            </a:lvl3pPr>
            <a:lvl4pPr marL="1600200" indent="-228600" eaLnBrk="0" hangingPunct="0">
              <a:defRPr sz="1400">
                <a:solidFill>
                  <a:schemeClr val="tx1"/>
                </a:solidFill>
                <a:latin typeface="Arial" charset="0"/>
              </a:defRPr>
            </a:lvl4pPr>
            <a:lvl5pPr marL="2057400" indent="-228600" eaLnBrk="0" hangingPunct="0">
              <a:defRPr sz="1400">
                <a:solidFill>
                  <a:schemeClr val="tx1"/>
                </a:solidFill>
                <a:latin typeface="Arial" charset="0"/>
              </a:defRPr>
            </a:lvl5pPr>
            <a:lvl6pPr marL="2514600" indent="-228600" eaLnBrk="0" fontAlgn="base" hangingPunct="0">
              <a:spcBef>
                <a:spcPct val="0"/>
              </a:spcBef>
              <a:spcAft>
                <a:spcPct val="0"/>
              </a:spcAft>
              <a:defRPr sz="1400">
                <a:solidFill>
                  <a:schemeClr val="tx1"/>
                </a:solidFill>
                <a:latin typeface="Arial" charset="0"/>
              </a:defRPr>
            </a:lvl6pPr>
            <a:lvl7pPr marL="2971800" indent="-228600" eaLnBrk="0" fontAlgn="base" hangingPunct="0">
              <a:spcBef>
                <a:spcPct val="0"/>
              </a:spcBef>
              <a:spcAft>
                <a:spcPct val="0"/>
              </a:spcAft>
              <a:defRPr sz="1400">
                <a:solidFill>
                  <a:schemeClr val="tx1"/>
                </a:solidFill>
                <a:latin typeface="Arial" charset="0"/>
              </a:defRPr>
            </a:lvl7pPr>
            <a:lvl8pPr marL="3429000" indent="-228600" eaLnBrk="0" fontAlgn="base" hangingPunct="0">
              <a:spcBef>
                <a:spcPct val="0"/>
              </a:spcBef>
              <a:spcAft>
                <a:spcPct val="0"/>
              </a:spcAft>
              <a:defRPr sz="1400">
                <a:solidFill>
                  <a:schemeClr val="tx1"/>
                </a:solidFill>
                <a:latin typeface="Arial" charset="0"/>
              </a:defRPr>
            </a:lvl8pPr>
            <a:lvl9pPr marL="3886200" indent="-228600" eaLnBrk="0" fontAlgn="base" hangingPunct="0">
              <a:spcBef>
                <a:spcPct val="0"/>
              </a:spcBef>
              <a:spcAft>
                <a:spcPct val="0"/>
              </a:spcAft>
              <a:defRPr sz="1400">
                <a:solidFill>
                  <a:schemeClr val="tx1"/>
                </a:solidFill>
                <a:latin typeface="Arial" charset="0"/>
              </a:defRPr>
            </a:lvl9pPr>
          </a:lstStyle>
          <a:p>
            <a:pPr marL="0" indent="0" eaLnBrk="1" hangingPunct="1">
              <a:buClrTx/>
              <a:buNone/>
            </a:pPr>
            <a:r>
              <a:rPr lang="cs-CZ" sz="2800" b="1" dirty="0">
                <a:latin typeface="Arial" panose="020B0604020202020204" pitchFamily="34" charset="0"/>
                <a:cs typeface="Arial" panose="020B0604020202020204" pitchFamily="34" charset="0"/>
              </a:rPr>
              <a:t>Jednotlivé </a:t>
            </a:r>
            <a:r>
              <a:rPr lang="cs-CZ" sz="2800" b="1" dirty="0" smtClean="0">
                <a:latin typeface="Arial" panose="020B0604020202020204" pitchFamily="34" charset="0"/>
                <a:cs typeface="Arial" panose="020B0604020202020204" pitchFamily="34" charset="0"/>
              </a:rPr>
              <a:t>díly – kulový kloub</a:t>
            </a:r>
            <a:endParaRPr lang="cs-CZ" altLang="cs-CZ" sz="2800" b="1" dirty="0">
              <a:latin typeface="Arial" panose="020B0604020202020204" pitchFamily="34" charset="0"/>
              <a:cs typeface="Arial" panose="020B0604020202020204" pitchFamily="34" charset="0"/>
            </a:endParaRPr>
          </a:p>
          <a:p>
            <a:pPr marL="0" indent="0" eaLnBrk="1" hangingPunct="1">
              <a:spcBef>
                <a:spcPct val="50000"/>
              </a:spcBef>
              <a:buNone/>
            </a:pPr>
            <a:r>
              <a:rPr lang="cs-CZ" altLang="cs-CZ" sz="2800" dirty="0">
                <a:latin typeface="Arial" panose="020B0604020202020204" pitchFamily="34" charset="0"/>
                <a:cs typeface="Arial" panose="020B0604020202020204" pitchFamily="34" charset="0"/>
              </a:rPr>
              <a:t>1</a:t>
            </a:r>
            <a:r>
              <a:rPr lang="cs-CZ" altLang="cs-CZ" sz="2800" dirty="0" smtClean="0">
                <a:latin typeface="Arial" panose="020B0604020202020204" pitchFamily="34" charset="0"/>
                <a:cs typeface="Arial" panose="020B0604020202020204" pitchFamily="34" charset="0"/>
              </a:rPr>
              <a:t>. Kulový </a:t>
            </a:r>
            <a:r>
              <a:rPr lang="cs-CZ" altLang="cs-CZ" sz="2800" dirty="0">
                <a:latin typeface="Arial" panose="020B0604020202020204" pitchFamily="34" charset="0"/>
                <a:cs typeface="Arial" panose="020B0604020202020204" pitchFamily="34" charset="0"/>
              </a:rPr>
              <a:t>kloub</a:t>
            </a:r>
          </a:p>
          <a:p>
            <a:pPr marL="0" indent="0" eaLnBrk="1" hangingPunct="1">
              <a:spcBef>
                <a:spcPct val="50000"/>
              </a:spcBef>
              <a:buNone/>
            </a:pPr>
            <a:r>
              <a:rPr lang="cs-CZ" altLang="cs-CZ" sz="2800" dirty="0">
                <a:latin typeface="Arial" panose="020B0604020202020204" pitchFamily="34" charset="0"/>
                <a:cs typeface="Arial" panose="020B0604020202020204" pitchFamily="34" charset="0"/>
              </a:rPr>
              <a:t>2</a:t>
            </a:r>
            <a:r>
              <a:rPr lang="cs-CZ" altLang="cs-CZ" sz="2800" dirty="0" smtClean="0">
                <a:latin typeface="Arial" panose="020B0604020202020204" pitchFamily="34" charset="0"/>
                <a:cs typeface="Arial" panose="020B0604020202020204" pitchFamily="34" charset="0"/>
              </a:rPr>
              <a:t>. Pryžová </a:t>
            </a:r>
            <a:r>
              <a:rPr lang="cs-CZ" altLang="cs-CZ" sz="2800" dirty="0">
                <a:latin typeface="Arial" panose="020B0604020202020204" pitchFamily="34" charset="0"/>
                <a:cs typeface="Arial" panose="020B0604020202020204" pitchFamily="34" charset="0"/>
              </a:rPr>
              <a:t>manžeta</a:t>
            </a:r>
          </a:p>
          <a:p>
            <a:pPr marL="0" indent="0" eaLnBrk="1" hangingPunct="1">
              <a:spcBef>
                <a:spcPct val="50000"/>
              </a:spcBef>
              <a:buNone/>
            </a:pPr>
            <a:r>
              <a:rPr lang="cs-CZ" altLang="cs-CZ" sz="2800" dirty="0">
                <a:latin typeface="Arial" panose="020B0604020202020204" pitchFamily="34" charset="0"/>
                <a:cs typeface="Arial" panose="020B0604020202020204" pitchFamily="34" charset="0"/>
              </a:rPr>
              <a:t>3</a:t>
            </a:r>
            <a:r>
              <a:rPr lang="cs-CZ" altLang="cs-CZ" sz="2800" dirty="0" smtClean="0">
                <a:latin typeface="Arial" panose="020B0604020202020204" pitchFamily="34" charset="0"/>
                <a:cs typeface="Arial" panose="020B0604020202020204" pitchFamily="34" charset="0"/>
              </a:rPr>
              <a:t>. Řídící </a:t>
            </a:r>
            <a:r>
              <a:rPr lang="cs-CZ" altLang="cs-CZ" sz="2800" dirty="0">
                <a:latin typeface="Arial" panose="020B0604020202020204" pitchFamily="34" charset="0"/>
                <a:cs typeface="Arial" panose="020B0604020202020204" pitchFamily="34" charset="0"/>
              </a:rPr>
              <a:t>tyč</a:t>
            </a:r>
          </a:p>
          <a:p>
            <a:pPr marL="0" indent="0" eaLnBrk="1" hangingPunct="1">
              <a:spcBef>
                <a:spcPct val="50000"/>
              </a:spcBef>
              <a:buNone/>
            </a:pPr>
            <a:r>
              <a:rPr lang="cs-CZ" altLang="cs-CZ" sz="2800" dirty="0">
                <a:latin typeface="Arial" panose="020B0604020202020204" pitchFamily="34" charset="0"/>
                <a:cs typeface="Arial" panose="020B0604020202020204" pitchFamily="34" charset="0"/>
              </a:rPr>
              <a:t>4</a:t>
            </a:r>
            <a:r>
              <a:rPr lang="cs-CZ" altLang="cs-CZ" sz="2800" dirty="0" smtClean="0">
                <a:latin typeface="Arial" panose="020B0604020202020204" pitchFamily="34" charset="0"/>
                <a:cs typeface="Arial" panose="020B0604020202020204" pitchFamily="34" charset="0"/>
              </a:rPr>
              <a:t>. Pánev </a:t>
            </a:r>
            <a:r>
              <a:rPr lang="cs-CZ" altLang="cs-CZ" sz="2800" dirty="0">
                <a:latin typeface="Arial" panose="020B0604020202020204" pitchFamily="34" charset="0"/>
                <a:cs typeface="Arial" panose="020B0604020202020204" pitchFamily="34" charset="0"/>
              </a:rPr>
              <a:t>kloubu</a:t>
            </a:r>
          </a:p>
          <a:p>
            <a:pPr marL="0" indent="0" eaLnBrk="1" hangingPunct="1">
              <a:spcBef>
                <a:spcPct val="50000"/>
              </a:spcBef>
              <a:buNone/>
            </a:pPr>
            <a:r>
              <a:rPr lang="cs-CZ" altLang="cs-CZ" sz="2800" dirty="0">
                <a:latin typeface="Arial" panose="020B0604020202020204" pitchFamily="34" charset="0"/>
                <a:cs typeface="Arial" panose="020B0604020202020204" pitchFamily="34" charset="0"/>
              </a:rPr>
              <a:t>5</a:t>
            </a:r>
            <a:r>
              <a:rPr lang="cs-CZ" altLang="cs-CZ" sz="2800" dirty="0" smtClean="0">
                <a:latin typeface="Arial" panose="020B0604020202020204" pitchFamily="34" charset="0"/>
                <a:cs typeface="Arial" panose="020B0604020202020204" pitchFamily="34" charset="0"/>
              </a:rPr>
              <a:t>. Pružina</a:t>
            </a:r>
            <a:endParaRPr lang="cs-CZ" altLang="cs-CZ" sz="2800" dirty="0">
              <a:latin typeface="Arial" panose="020B0604020202020204" pitchFamily="34" charset="0"/>
              <a:cs typeface="Arial" panose="020B0604020202020204" pitchFamily="34" charset="0"/>
            </a:endParaRPr>
          </a:p>
          <a:p>
            <a:pPr marL="0" indent="0" eaLnBrk="1" hangingPunct="1">
              <a:spcBef>
                <a:spcPct val="50000"/>
              </a:spcBef>
              <a:buNone/>
            </a:pPr>
            <a:r>
              <a:rPr lang="cs-CZ" altLang="cs-CZ" sz="2800" dirty="0">
                <a:latin typeface="Arial" panose="020B0604020202020204" pitchFamily="34" charset="0"/>
                <a:cs typeface="Arial" panose="020B0604020202020204" pitchFamily="34" charset="0"/>
              </a:rPr>
              <a:t>6</a:t>
            </a:r>
            <a:r>
              <a:rPr lang="cs-CZ" altLang="cs-CZ" sz="2800" dirty="0" smtClean="0">
                <a:latin typeface="Arial" panose="020B0604020202020204" pitchFamily="34" charset="0"/>
                <a:cs typeface="Arial" panose="020B0604020202020204" pitchFamily="34" charset="0"/>
              </a:rPr>
              <a:t>. krytka</a:t>
            </a:r>
            <a:endParaRPr lang="cs-CZ" altLang="cs-CZ" sz="2800" dirty="0">
              <a:latin typeface="Arial" panose="020B0604020202020204" pitchFamily="34" charset="0"/>
              <a:cs typeface="Arial" panose="020B0604020202020204" pitchFamily="34" charset="0"/>
            </a:endParaRPr>
          </a:p>
        </p:txBody>
      </p:sp>
      <p:graphicFrame>
        <p:nvGraphicFramePr>
          <p:cNvPr id="5" name="Objekt 4"/>
          <p:cNvGraphicFramePr>
            <a:graphicFrameLocks noChangeAspect="1"/>
          </p:cNvGraphicFramePr>
          <p:nvPr>
            <p:extLst>
              <p:ext uri="{D42A27DB-BD31-4B8C-83A1-F6EECF244321}">
                <p14:modId xmlns:p14="http://schemas.microsoft.com/office/powerpoint/2010/main" val="1701762970"/>
              </p:ext>
            </p:extLst>
          </p:nvPr>
        </p:nvGraphicFramePr>
        <p:xfrm>
          <a:off x="4355976" y="2204864"/>
          <a:ext cx="3467100" cy="3352800"/>
        </p:xfrm>
        <a:graphic>
          <a:graphicData uri="http://schemas.openxmlformats.org/presentationml/2006/ole">
            <mc:AlternateContent xmlns:mc="http://schemas.openxmlformats.org/markup-compatibility/2006">
              <mc:Choice xmlns:v="urn:schemas-microsoft-com:vml" Requires="v">
                <p:oleObj spid="_x0000_s1037" name="Rastrový obrázek" r:id="rId3" imgW="3467584" imgH="3352381" progId="PBrush">
                  <p:embed/>
                </p:oleObj>
              </mc:Choice>
              <mc:Fallback>
                <p:oleObj name="Rastrový obrázek" r:id="rId3" imgW="3467584" imgH="3352381" progId="PBrush">
                  <p:embed/>
                  <p:pic>
                    <p:nvPicPr>
                      <p:cNvPr id="0" name="Object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2204864"/>
                        <a:ext cx="3467100"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5483811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3" name="Zástupný symbol pro obsah 2"/>
          <p:cNvSpPr>
            <a:spLocks noGrp="1"/>
          </p:cNvSpPr>
          <p:nvPr>
            <p:ph sz="quarter" idx="1"/>
          </p:nvPr>
        </p:nvSpPr>
        <p:spPr/>
        <p:txBody>
          <a:bodyPr/>
          <a:lstStyle/>
          <a:p>
            <a:pPr marL="0" indent="0">
              <a:buClrTx/>
              <a:buNone/>
            </a:pPr>
            <a:r>
              <a:rPr lang="cs-CZ" sz="2800" b="1" dirty="0">
                <a:latin typeface="Arial" panose="020B0604020202020204" pitchFamily="34" charset="0"/>
                <a:cs typeface="Arial" panose="020B0604020202020204" pitchFamily="34" charset="0"/>
              </a:rPr>
              <a:t>Tyč řízení</a:t>
            </a:r>
          </a:p>
          <a:p>
            <a:pPr marL="0" indent="0">
              <a:buClrTx/>
              <a:buNone/>
            </a:pPr>
            <a:r>
              <a:rPr lang="cs-CZ" sz="2800" dirty="0">
                <a:latin typeface="Arial" panose="020B0604020202020204" pitchFamily="34" charset="0"/>
                <a:cs typeface="Arial" panose="020B0604020202020204" pitchFamily="34" charset="0"/>
              </a:rPr>
              <a:t>Možnosti:</a:t>
            </a:r>
          </a:p>
          <a:p>
            <a:pPr marL="514350" indent="-514350">
              <a:buClrTx/>
              <a:buFont typeface="+mj-lt"/>
              <a:buAutoNum type="arabicPeriod"/>
            </a:pPr>
            <a:r>
              <a:rPr lang="cs-CZ" sz="2800" dirty="0">
                <a:latin typeface="Arial" panose="020B0604020202020204" pitchFamily="34" charset="0"/>
                <a:cs typeface="Arial" panose="020B0604020202020204" pitchFamily="34" charset="0"/>
              </a:rPr>
              <a:t>Axiální  tyč řízení</a:t>
            </a:r>
          </a:p>
          <a:p>
            <a:pPr marL="514350" indent="-514350">
              <a:buClrTx/>
              <a:buFont typeface="+mj-lt"/>
              <a:buAutoNum type="arabicPeriod"/>
            </a:pPr>
            <a:r>
              <a:rPr lang="cs-CZ" sz="2800" dirty="0">
                <a:latin typeface="Arial" panose="020B0604020202020204" pitchFamily="34" charset="0"/>
                <a:cs typeface="Arial" panose="020B0604020202020204" pitchFamily="34" charset="0"/>
              </a:rPr>
              <a:t>Spojovací tyč řízení</a:t>
            </a:r>
          </a:p>
          <a:p>
            <a:pPr marL="514350" indent="-514350">
              <a:buClrTx/>
              <a:buFont typeface="+mj-lt"/>
              <a:buAutoNum type="arabicPeriod"/>
            </a:pPr>
            <a:r>
              <a:rPr lang="cs-CZ" sz="2800" dirty="0">
                <a:latin typeface="Arial" panose="020B0604020202020204" pitchFamily="34" charset="0"/>
                <a:cs typeface="Arial" panose="020B0604020202020204" pitchFamily="34" charset="0"/>
              </a:rPr>
              <a:t>Hlavní tyč řízení</a:t>
            </a:r>
          </a:p>
        </p:txBody>
      </p:sp>
      <p:graphicFrame>
        <p:nvGraphicFramePr>
          <p:cNvPr id="4" name="Objekt 3"/>
          <p:cNvGraphicFramePr>
            <a:graphicFrameLocks noChangeAspect="1"/>
          </p:cNvGraphicFramePr>
          <p:nvPr>
            <p:extLst>
              <p:ext uri="{D42A27DB-BD31-4B8C-83A1-F6EECF244321}">
                <p14:modId xmlns:p14="http://schemas.microsoft.com/office/powerpoint/2010/main" val="2073672411"/>
              </p:ext>
            </p:extLst>
          </p:nvPr>
        </p:nvGraphicFramePr>
        <p:xfrm>
          <a:off x="1043608" y="4293096"/>
          <a:ext cx="5508329" cy="1800200"/>
        </p:xfrm>
        <a:graphic>
          <a:graphicData uri="http://schemas.openxmlformats.org/presentationml/2006/ole">
            <mc:AlternateContent xmlns:mc="http://schemas.openxmlformats.org/markup-compatibility/2006">
              <mc:Choice xmlns:v="urn:schemas-microsoft-com:vml" Requires="v">
                <p:oleObj spid="_x0000_s2059" name="Rastrový obrázek" r:id="rId3" imgW="8685714" imgH="2838846" progId="PBrush">
                  <p:embed/>
                </p:oleObj>
              </mc:Choice>
              <mc:Fallback>
                <p:oleObj name="Rastrový obrázek" r:id="rId3" imgW="8685714" imgH="2838846" progId="PBrush">
                  <p:embed/>
                  <p:pic>
                    <p:nvPicPr>
                      <p:cNvPr id="0" name="Object 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4293096"/>
                        <a:ext cx="5508329" cy="180020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6861447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4" name="Text Box 23"/>
          <p:cNvSpPr txBox="1">
            <a:spLocks noGrp="1" noChangeArrowheads="1"/>
          </p:cNvSpPr>
          <p:nvPr>
            <p:ph sz="quarter" idx="1"/>
          </p:nvPr>
        </p:nvSpPr>
        <p:spPr bwMode="auto">
          <a:xfrm>
            <a:off x="395536" y="1484784"/>
            <a:ext cx="8503920" cy="1040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400">
                <a:solidFill>
                  <a:schemeClr val="tx1"/>
                </a:solidFill>
                <a:latin typeface="Arial" charset="0"/>
              </a:defRPr>
            </a:lvl1pPr>
            <a:lvl2pPr marL="742950" indent="-285750" eaLnBrk="0" hangingPunct="0">
              <a:defRPr sz="1400">
                <a:solidFill>
                  <a:schemeClr val="tx1"/>
                </a:solidFill>
                <a:latin typeface="Arial" charset="0"/>
              </a:defRPr>
            </a:lvl2pPr>
            <a:lvl3pPr marL="1143000" indent="-228600" eaLnBrk="0" hangingPunct="0">
              <a:defRPr sz="1400">
                <a:solidFill>
                  <a:schemeClr val="tx1"/>
                </a:solidFill>
                <a:latin typeface="Arial" charset="0"/>
              </a:defRPr>
            </a:lvl3pPr>
            <a:lvl4pPr marL="1600200" indent="-228600" eaLnBrk="0" hangingPunct="0">
              <a:defRPr sz="1400">
                <a:solidFill>
                  <a:schemeClr val="tx1"/>
                </a:solidFill>
                <a:latin typeface="Arial" charset="0"/>
              </a:defRPr>
            </a:lvl4pPr>
            <a:lvl5pPr marL="2057400" indent="-228600" eaLnBrk="0" hangingPunct="0">
              <a:defRPr sz="1400">
                <a:solidFill>
                  <a:schemeClr val="tx1"/>
                </a:solidFill>
                <a:latin typeface="Arial" charset="0"/>
              </a:defRPr>
            </a:lvl5pPr>
            <a:lvl6pPr marL="2514600" indent="-228600" eaLnBrk="0" fontAlgn="base" hangingPunct="0">
              <a:spcBef>
                <a:spcPct val="0"/>
              </a:spcBef>
              <a:spcAft>
                <a:spcPct val="0"/>
              </a:spcAft>
              <a:defRPr sz="1400">
                <a:solidFill>
                  <a:schemeClr val="tx1"/>
                </a:solidFill>
                <a:latin typeface="Arial" charset="0"/>
              </a:defRPr>
            </a:lvl6pPr>
            <a:lvl7pPr marL="2971800" indent="-228600" eaLnBrk="0" fontAlgn="base" hangingPunct="0">
              <a:spcBef>
                <a:spcPct val="0"/>
              </a:spcBef>
              <a:spcAft>
                <a:spcPct val="0"/>
              </a:spcAft>
              <a:defRPr sz="1400">
                <a:solidFill>
                  <a:schemeClr val="tx1"/>
                </a:solidFill>
                <a:latin typeface="Arial" charset="0"/>
              </a:defRPr>
            </a:lvl7pPr>
            <a:lvl8pPr marL="3429000" indent="-228600" eaLnBrk="0" fontAlgn="base" hangingPunct="0">
              <a:spcBef>
                <a:spcPct val="0"/>
              </a:spcBef>
              <a:spcAft>
                <a:spcPct val="0"/>
              </a:spcAft>
              <a:defRPr sz="1400">
                <a:solidFill>
                  <a:schemeClr val="tx1"/>
                </a:solidFill>
                <a:latin typeface="Arial" charset="0"/>
              </a:defRPr>
            </a:lvl8pPr>
            <a:lvl9pPr marL="3886200" indent="-228600" eaLnBrk="0" fontAlgn="base" hangingPunct="0">
              <a:spcBef>
                <a:spcPct val="0"/>
              </a:spcBef>
              <a:spcAft>
                <a:spcPct val="0"/>
              </a:spcAft>
              <a:defRPr sz="1400">
                <a:solidFill>
                  <a:schemeClr val="tx1"/>
                </a:solidFill>
                <a:latin typeface="Arial" charset="0"/>
              </a:defRPr>
            </a:lvl9pPr>
          </a:lstStyle>
          <a:p>
            <a:pPr marL="0" indent="0" eaLnBrk="1" hangingPunct="1">
              <a:buClrTx/>
              <a:buNone/>
            </a:pPr>
            <a:r>
              <a:rPr lang="cs-CZ" sz="2800" b="1" dirty="0">
                <a:latin typeface="Arial" panose="020B0604020202020204" pitchFamily="34" charset="0"/>
                <a:cs typeface="Arial" panose="020B0604020202020204" pitchFamily="34" charset="0"/>
              </a:rPr>
              <a:t>Hřídel </a:t>
            </a:r>
            <a:r>
              <a:rPr lang="cs-CZ" sz="2800" b="1" dirty="0" smtClean="0">
                <a:latin typeface="Arial" panose="020B0604020202020204" pitchFamily="34" charset="0"/>
                <a:cs typeface="Arial" panose="020B0604020202020204" pitchFamily="34" charset="0"/>
              </a:rPr>
              <a:t>volantu</a:t>
            </a:r>
          </a:p>
          <a:p>
            <a:pPr marL="0" indent="0" eaLnBrk="1" hangingPunct="1">
              <a:buClrTx/>
              <a:buNone/>
            </a:pPr>
            <a:r>
              <a:rPr lang="cs-CZ" altLang="cs-CZ" sz="2800" dirty="0" smtClean="0">
                <a:latin typeface="Arial" panose="020B0604020202020204" pitchFamily="34" charset="0"/>
                <a:cs typeface="Arial" panose="020B0604020202020204" pitchFamily="34" charset="0"/>
              </a:rPr>
              <a:t>Schéma </a:t>
            </a:r>
            <a:r>
              <a:rPr lang="cs-CZ" altLang="cs-CZ" sz="2800" dirty="0">
                <a:latin typeface="Arial" panose="020B0604020202020204" pitchFamily="34" charset="0"/>
                <a:cs typeface="Arial" panose="020B0604020202020204" pitchFamily="34" charset="0"/>
              </a:rPr>
              <a:t>deformace bezpečnostního hřídele volantu</a:t>
            </a:r>
          </a:p>
        </p:txBody>
      </p:sp>
      <p:sp>
        <p:nvSpPr>
          <p:cNvPr id="7" name="TextovéPole 6"/>
          <p:cNvSpPr txBox="1"/>
          <p:nvPr/>
        </p:nvSpPr>
        <p:spPr>
          <a:xfrm>
            <a:off x="611561" y="2564903"/>
            <a:ext cx="5112568" cy="3888433"/>
          </a:xfrm>
          <a:prstGeom prst="rect">
            <a:avLst/>
          </a:prstGeom>
          <a:noFill/>
        </p:spPr>
        <p:txBody>
          <a:bodyPr wrap="square" rtlCol="0">
            <a:noAutofit/>
          </a:bodyPr>
          <a:lstStyle/>
          <a:p>
            <a:pPr marL="514350" indent="-514350">
              <a:spcBef>
                <a:spcPct val="20000"/>
              </a:spcBef>
              <a:buSzPct val="85000"/>
              <a:buFont typeface="+mj-lt"/>
              <a:buAutoNum type="arabicPeriod"/>
            </a:pPr>
            <a:r>
              <a:rPr lang="cs-CZ" altLang="cs-CZ" sz="2800" dirty="0" smtClean="0">
                <a:latin typeface="Arial" panose="020B0604020202020204" pitchFamily="34" charset="0"/>
                <a:cs typeface="Arial" panose="020B0604020202020204" pitchFamily="34" charset="0"/>
              </a:rPr>
              <a:t>původní </a:t>
            </a:r>
            <a:r>
              <a:rPr lang="cs-CZ" altLang="cs-CZ" sz="2800" dirty="0">
                <a:latin typeface="Arial" panose="020B0604020202020204" pitchFamily="34" charset="0"/>
                <a:cs typeface="Arial" panose="020B0604020202020204" pitchFamily="34" charset="0"/>
              </a:rPr>
              <a:t>stav</a:t>
            </a:r>
          </a:p>
          <a:p>
            <a:pPr marL="514350" indent="-514350">
              <a:spcBef>
                <a:spcPct val="20000"/>
              </a:spcBef>
              <a:buSzPct val="85000"/>
              <a:buFont typeface="+mj-lt"/>
              <a:buAutoNum type="arabicPeriod"/>
            </a:pPr>
            <a:r>
              <a:rPr lang="cs-CZ" altLang="cs-CZ" sz="2800" dirty="0" smtClean="0">
                <a:latin typeface="Arial" panose="020B0604020202020204" pitchFamily="34" charset="0"/>
                <a:cs typeface="Arial" panose="020B0604020202020204" pitchFamily="34" charset="0"/>
              </a:rPr>
              <a:t>Deformace </a:t>
            </a:r>
            <a:r>
              <a:rPr lang="cs-CZ" altLang="cs-CZ" sz="2800" dirty="0">
                <a:latin typeface="Arial" panose="020B0604020202020204" pitchFamily="34" charset="0"/>
                <a:cs typeface="Arial" panose="020B0604020202020204" pitchFamily="34" charset="0"/>
              </a:rPr>
              <a:t>spodního poddajného nástavce hlavy volantu</a:t>
            </a:r>
          </a:p>
          <a:p>
            <a:pPr marL="514350" indent="-514350">
              <a:spcBef>
                <a:spcPct val="20000"/>
              </a:spcBef>
              <a:buSzPct val="85000"/>
              <a:buFont typeface="+mj-lt"/>
              <a:buAutoNum type="arabicPeriod"/>
            </a:pPr>
            <a:r>
              <a:rPr lang="cs-CZ" altLang="cs-CZ" sz="2800" dirty="0" smtClean="0">
                <a:latin typeface="Arial" panose="020B0604020202020204" pitchFamily="34" charset="0"/>
                <a:cs typeface="Arial" panose="020B0604020202020204" pitchFamily="34" charset="0"/>
              </a:rPr>
              <a:t>Deformace </a:t>
            </a:r>
            <a:r>
              <a:rPr lang="cs-CZ" altLang="cs-CZ" sz="2800" dirty="0">
                <a:latin typeface="Arial" panose="020B0604020202020204" pitchFamily="34" charset="0"/>
                <a:cs typeface="Arial" panose="020B0604020202020204" pitchFamily="34" charset="0"/>
              </a:rPr>
              <a:t>dolního dílu</a:t>
            </a:r>
          </a:p>
          <a:p>
            <a:pPr marL="514350" indent="-514350">
              <a:spcBef>
                <a:spcPct val="20000"/>
              </a:spcBef>
              <a:buSzPct val="85000"/>
              <a:buFont typeface="+mj-lt"/>
              <a:buAutoNum type="arabicPeriod"/>
            </a:pPr>
            <a:r>
              <a:rPr lang="cs-CZ" altLang="cs-CZ" sz="2800" dirty="0" smtClean="0">
                <a:latin typeface="Arial" panose="020B0604020202020204" pitchFamily="34" charset="0"/>
                <a:cs typeface="Arial" panose="020B0604020202020204" pitchFamily="34" charset="0"/>
              </a:rPr>
              <a:t>Rozlomení </a:t>
            </a:r>
            <a:r>
              <a:rPr lang="cs-CZ" altLang="cs-CZ" sz="2800" dirty="0">
                <a:latin typeface="Arial" panose="020B0604020202020204" pitchFamily="34" charset="0"/>
                <a:cs typeface="Arial" panose="020B0604020202020204" pitchFamily="34" charset="0"/>
              </a:rPr>
              <a:t>hřídele volantu</a:t>
            </a:r>
          </a:p>
          <a:p>
            <a:pPr marL="514350" indent="-514350">
              <a:spcBef>
                <a:spcPct val="20000"/>
              </a:spcBef>
              <a:buSzPct val="85000"/>
              <a:buFont typeface="+mj-lt"/>
              <a:buAutoNum type="arabicPeriod"/>
            </a:pPr>
            <a:r>
              <a:rPr lang="cs-CZ" altLang="cs-CZ" sz="2800" dirty="0" smtClean="0">
                <a:latin typeface="Arial" panose="020B0604020202020204" pitchFamily="34" charset="0"/>
                <a:cs typeface="Arial" panose="020B0604020202020204" pitchFamily="34" charset="0"/>
              </a:rPr>
              <a:t>Ohnutí </a:t>
            </a:r>
            <a:r>
              <a:rPr lang="cs-CZ" altLang="cs-CZ" sz="2800" dirty="0">
                <a:latin typeface="Arial" panose="020B0604020202020204" pitchFamily="34" charset="0"/>
                <a:cs typeface="Arial" panose="020B0604020202020204" pitchFamily="34" charset="0"/>
              </a:rPr>
              <a:t>v kloubu a vybočení převodky pod vůz</a:t>
            </a:r>
          </a:p>
          <a:p>
            <a:pPr marL="514350" indent="-514350">
              <a:spcBef>
                <a:spcPct val="20000"/>
              </a:spcBef>
              <a:buSzPct val="85000"/>
              <a:buFont typeface="+mj-lt"/>
              <a:buAutoNum type="arabicPeriod"/>
            </a:pPr>
            <a:endParaRPr lang="cs-CZ" sz="2800" dirty="0">
              <a:latin typeface="Arial" panose="020B0604020202020204" pitchFamily="34" charset="0"/>
              <a:cs typeface="Arial" panose="020B0604020202020204" pitchFamily="34" charset="0"/>
            </a:endParaRPr>
          </a:p>
        </p:txBody>
      </p:sp>
      <p:graphicFrame>
        <p:nvGraphicFramePr>
          <p:cNvPr id="8" name="Objekt 7"/>
          <p:cNvGraphicFramePr>
            <a:graphicFrameLocks noChangeAspect="1"/>
          </p:cNvGraphicFramePr>
          <p:nvPr>
            <p:extLst>
              <p:ext uri="{D42A27DB-BD31-4B8C-83A1-F6EECF244321}">
                <p14:modId xmlns:p14="http://schemas.microsoft.com/office/powerpoint/2010/main" val="3731788016"/>
              </p:ext>
            </p:extLst>
          </p:nvPr>
        </p:nvGraphicFramePr>
        <p:xfrm>
          <a:off x="6012160" y="2512431"/>
          <a:ext cx="2489687" cy="4228937"/>
        </p:xfrm>
        <a:graphic>
          <a:graphicData uri="http://schemas.openxmlformats.org/presentationml/2006/ole">
            <mc:AlternateContent xmlns:mc="http://schemas.openxmlformats.org/markup-compatibility/2006">
              <mc:Choice xmlns:v="urn:schemas-microsoft-com:vml" Requires="v">
                <p:oleObj spid="_x0000_s3082" name="Rastrový obrázek" r:id="rId3" imgW="2685714" imgH="4563112" progId="PBrush">
                  <p:embed/>
                </p:oleObj>
              </mc:Choice>
              <mc:Fallback>
                <p:oleObj name="Rastrový obrázek" r:id="rId3" imgW="2685714" imgH="4563112" progId="PBrush">
                  <p:embed/>
                  <p:pic>
                    <p:nvPicPr>
                      <p:cNvPr id="0" name="Object 2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2512431"/>
                        <a:ext cx="2489687" cy="4228937"/>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4439114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Řízení</a:t>
            </a:r>
          </a:p>
        </p:txBody>
      </p:sp>
      <p:sp>
        <p:nvSpPr>
          <p:cNvPr id="3" name="Zástupný symbol pro obsah 2"/>
          <p:cNvSpPr>
            <a:spLocks noGrp="1"/>
          </p:cNvSpPr>
          <p:nvPr>
            <p:ph sz="quarter" idx="1"/>
          </p:nvPr>
        </p:nvSpPr>
        <p:spPr/>
        <p:txBody>
          <a:bodyPr/>
          <a:lstStyle/>
          <a:p>
            <a:pPr marL="0" lvl="0" indent="0">
              <a:buClr>
                <a:srgbClr val="D16349"/>
              </a:buClr>
              <a:buNone/>
            </a:pPr>
            <a:r>
              <a:rPr lang="cs-CZ" sz="2600" b="1" dirty="0">
                <a:solidFill>
                  <a:prstClr val="black"/>
                </a:solidFill>
                <a:latin typeface="Arial" panose="020B0604020202020204" pitchFamily="34" charset="0"/>
                <a:cs typeface="Arial" panose="020B0604020202020204" pitchFamily="34" charset="0"/>
              </a:rPr>
              <a:t>Použitá literatura:</a:t>
            </a:r>
          </a:p>
          <a:p>
            <a:pPr>
              <a:buClrTx/>
              <a:buFont typeface="Courier New" panose="02070309020205020404" pitchFamily="49" charset="0"/>
              <a:buChar char="o"/>
            </a:pPr>
            <a:r>
              <a:rPr lang="cs-CZ" sz="2600" dirty="0">
                <a:latin typeface="Arial" panose="020B0604020202020204" pitchFamily="34" charset="0"/>
                <a:cs typeface="Arial" panose="020B0604020202020204" pitchFamily="34" charset="0"/>
              </a:rPr>
              <a:t>Jan Z., Ždánský B., </a:t>
            </a:r>
            <a:r>
              <a:rPr lang="cs-CZ" sz="2600" dirty="0" err="1">
                <a:latin typeface="Arial" panose="020B0604020202020204" pitchFamily="34" charset="0"/>
                <a:cs typeface="Arial" panose="020B0604020202020204" pitchFamily="34" charset="0"/>
              </a:rPr>
              <a:t>Čupera</a:t>
            </a:r>
            <a:r>
              <a:rPr lang="cs-CZ" sz="2600" dirty="0">
                <a:latin typeface="Arial" panose="020B0604020202020204" pitchFamily="34" charset="0"/>
                <a:cs typeface="Arial" panose="020B0604020202020204" pitchFamily="34" charset="0"/>
              </a:rPr>
              <a:t> J., Automobily 1 Podvozky,  ISBN:978-8087143-11-7, 2.Vyd., Brno </a:t>
            </a:r>
            <a:r>
              <a:rPr lang="cs-CZ" sz="2600" dirty="0" smtClean="0">
                <a:latin typeface="Arial" panose="020B0604020202020204" pitchFamily="34" charset="0"/>
                <a:cs typeface="Arial" panose="020B0604020202020204" pitchFamily="34" charset="0"/>
              </a:rPr>
              <a:t>2009</a:t>
            </a:r>
          </a:p>
          <a:p>
            <a:r>
              <a:rPr lang="cs-CZ" sz="2800" smtClean="0">
                <a:latin typeface="Arial" panose="020B0604020202020204" pitchFamily="34" charset="0"/>
                <a:cs typeface="Arial" panose="020B0604020202020204" pitchFamily="34" charset="0"/>
              </a:rPr>
              <a:t>Gscheidle</a:t>
            </a:r>
            <a:r>
              <a:rPr lang="cs-CZ" sz="2800" dirty="0" smtClean="0">
                <a:latin typeface="Arial" panose="020B0604020202020204" pitchFamily="34" charset="0"/>
                <a:cs typeface="Arial" panose="020B0604020202020204" pitchFamily="34" charset="0"/>
              </a:rPr>
              <a:t> </a:t>
            </a:r>
            <a:r>
              <a:rPr lang="cs-CZ" sz="2800" dirty="0">
                <a:latin typeface="Arial" panose="020B0604020202020204" pitchFamily="34" charset="0"/>
                <a:cs typeface="Arial" panose="020B0604020202020204" pitchFamily="34" charset="0"/>
              </a:rPr>
              <a:t>a kol., </a:t>
            </a:r>
            <a:r>
              <a:rPr lang="cs-CZ" sz="2800" i="1" dirty="0">
                <a:latin typeface="Arial" panose="020B0604020202020204" pitchFamily="34" charset="0"/>
                <a:cs typeface="Arial" panose="020B0604020202020204" pitchFamily="34" charset="0"/>
              </a:rPr>
              <a:t>Tabulky pro automechanika,</a:t>
            </a:r>
            <a:r>
              <a:rPr lang="cs-CZ" sz="2800" dirty="0">
                <a:latin typeface="Arial" panose="020B0604020202020204" pitchFamily="34" charset="0"/>
                <a:cs typeface="Arial" panose="020B0604020202020204" pitchFamily="34" charset="0"/>
              </a:rPr>
              <a:t> ISBN 978-80-86706-21-4, vyd. Europa-</a:t>
            </a:r>
            <a:r>
              <a:rPr lang="cs-CZ" sz="2800" dirty="0" err="1">
                <a:latin typeface="Arial" panose="020B0604020202020204" pitchFamily="34" charset="0"/>
                <a:cs typeface="Arial" panose="020B0604020202020204" pitchFamily="34" charset="0"/>
              </a:rPr>
              <a:t>Sobotales</a:t>
            </a:r>
            <a:r>
              <a:rPr lang="cs-CZ" sz="2800" dirty="0">
                <a:latin typeface="Arial" panose="020B0604020202020204" pitchFamily="34" charset="0"/>
                <a:cs typeface="Arial" panose="020B0604020202020204" pitchFamily="34" charset="0"/>
              </a:rPr>
              <a:t>, Praha 2009, vyd.16, 496 s.</a:t>
            </a:r>
          </a:p>
          <a:p>
            <a:pPr>
              <a:buClrTx/>
              <a:buFont typeface="Courier New" panose="02070309020205020404" pitchFamily="49" charset="0"/>
              <a:buChar char="o"/>
            </a:pPr>
            <a:endParaRPr lang="cs-CZ" sz="2600" dirty="0">
              <a:latin typeface="Arial" panose="020B0604020202020204" pitchFamily="34" charset="0"/>
              <a:cs typeface="Arial" panose="020B0604020202020204" pitchFamily="34" charset="0"/>
            </a:endParaRPr>
          </a:p>
          <a:p>
            <a:endParaRPr lang="cs-CZ" dirty="0"/>
          </a:p>
        </p:txBody>
      </p:sp>
    </p:spTree>
    <p:extLst>
      <p:ext uri="{BB962C8B-B14F-4D97-AF65-F5344CB8AC3E}">
        <p14:creationId xmlns:p14="http://schemas.microsoft.com/office/powerpoint/2010/main" val="2364903170"/>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330</TotalTime>
  <Words>320</Words>
  <Application>Microsoft Office PowerPoint</Application>
  <PresentationFormat>Předvádění na obrazovce (4:3)</PresentationFormat>
  <Paragraphs>55</Paragraphs>
  <Slides>10</Slides>
  <Notes>0</Notes>
  <HiddenSlides>0</HiddenSlides>
  <MMClips>0</MMClips>
  <ScaleCrop>false</ScaleCrop>
  <HeadingPairs>
    <vt:vector size="6" baseType="variant">
      <vt:variant>
        <vt:lpstr>Motiv</vt:lpstr>
      </vt:variant>
      <vt:variant>
        <vt:i4>2</vt:i4>
      </vt:variant>
      <vt:variant>
        <vt:lpstr>Vložené servery OLE</vt:lpstr>
      </vt:variant>
      <vt:variant>
        <vt:i4>1</vt:i4>
      </vt:variant>
      <vt:variant>
        <vt:lpstr>Nadpisy snímků</vt:lpstr>
      </vt:variant>
      <vt:variant>
        <vt:i4>10</vt:i4>
      </vt:variant>
    </vt:vector>
  </HeadingPairs>
  <TitlesOfParts>
    <vt:vector size="13" baseType="lpstr">
      <vt:lpstr>Motiv sady Office</vt:lpstr>
      <vt:lpstr>Administrativní</vt:lpstr>
      <vt:lpstr>Rastrový obrázek</vt:lpstr>
      <vt:lpstr>Prezentace aplikace PowerPoint</vt:lpstr>
      <vt:lpstr>Prezentace aplikace PowerPoint</vt:lpstr>
      <vt:lpstr>Řízení</vt:lpstr>
      <vt:lpstr>Řízení</vt:lpstr>
      <vt:lpstr>Řízení</vt:lpstr>
      <vt:lpstr>Řízení</vt:lpstr>
      <vt:lpstr>Řízení</vt:lpstr>
      <vt:lpstr>Řízení</vt:lpstr>
      <vt:lpstr>Řízení</vt:lpstr>
      <vt:lpstr>Řízení</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skola</dc:creator>
  <cp:lastModifiedBy>PC4</cp:lastModifiedBy>
  <cp:revision>14</cp:revision>
  <dcterms:created xsi:type="dcterms:W3CDTF">2013-06-26T22:25:27Z</dcterms:created>
  <dcterms:modified xsi:type="dcterms:W3CDTF">2013-11-10T20:02:29Z</dcterms:modified>
</cp:coreProperties>
</file>