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2" r:id="rId3"/>
    <p:sldId id="263" r:id="rId4"/>
    <p:sldId id="257" r:id="rId5"/>
    <p:sldId id="258" r:id="rId6"/>
    <p:sldId id="259" r:id="rId7"/>
    <p:sldId id="261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66FFCC"/>
    <a:srgbClr val="00FF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4" autoAdjust="0"/>
    <p:restoredTop sz="94676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5FDCF-37E8-49C3-9F13-5488A776CDC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90DFB1-522F-49B8-96C6-E830DAA37E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6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0DFB1-522F-49B8-96C6-E830DAA37E6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258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0DFB1-522F-49B8-96C6-E830DAA37E6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880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0DFB1-522F-49B8-96C6-E830DAA37E6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961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0DFB1-522F-49B8-96C6-E830DAA37E6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5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F85C777-1C5D-4EA1-9899-E0AEE03BFD7B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C56EE3B-B489-4934-BBC0-404617403B7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427984" y="532529"/>
            <a:ext cx="4419600" cy="160032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Části roku</a:t>
            </a:r>
          </a:p>
          <a:p>
            <a:r>
              <a:rPr lang="cs-CZ" dirty="0" smtClean="0"/>
              <a:t>Mgr. Lenka Stará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213285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NÁZEV ŠKOLY: ZŠ Karla Klíče Hostinné</a:t>
            </a:r>
            <a:br>
              <a:rPr lang="cs-CZ" dirty="0"/>
            </a:br>
            <a:r>
              <a:rPr lang="cs-CZ" dirty="0"/>
              <a:t>AUTOR: Mgr. Lenka Stará</a:t>
            </a:r>
            <a:br>
              <a:rPr lang="cs-CZ" dirty="0"/>
            </a:br>
            <a:r>
              <a:rPr lang="cs-CZ" dirty="0"/>
              <a:t>NÁZEV: </a:t>
            </a:r>
            <a:r>
              <a:rPr lang="cs-CZ" dirty="0" smtClean="0"/>
              <a:t>VY_32_INOVACE_12_B_6_Části roku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TÉMA: Části roku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419729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267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7240362"/>
              </p:ext>
            </p:extLst>
          </p:nvPr>
        </p:nvGraphicFramePr>
        <p:xfrm>
          <a:off x="457200" y="1600200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4.2.2012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14.2.2012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Části</a:t>
                      </a:r>
                      <a:r>
                        <a:rPr lang="cs-CZ" baseline="0" dirty="0" smtClean="0"/>
                        <a:t> roku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Klíčová slova</a:t>
                      </a:r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Rok, týden, den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01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  <a:t>Mgr. Lenka Stará</a:t>
            </a:r>
            <a:b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</a:br>
            <a:r>
              <a:rPr lang="cs-CZ" sz="2300" b="0" spc="0" dirty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  <a:t>datum 4.2.2012</a:t>
            </a:r>
            <a: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  <a:t/>
            </a:r>
            <a:b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</a:br>
            <a: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  <a:t>Určeno pro 1. </a:t>
            </a:r>
            <a:r>
              <a:rPr lang="cs-CZ" sz="2300" b="0" spc="0" dirty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  <a:t>ročník</a:t>
            </a:r>
            <a:br>
              <a:rPr lang="cs-CZ" sz="2300" b="0" spc="0" dirty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</a:br>
            <a:r>
              <a:rPr lang="cs-CZ" sz="2300" b="0" spc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  <a:t>Prezentace obsahuje animace.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ClrTx/>
              <a:buNone/>
            </a:pPr>
            <a:r>
              <a:rPr lang="cs-CZ" sz="17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sz="17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6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</a:t>
            </a:r>
            <a:r>
              <a:rPr lang="cs-CZ" sz="16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cs-CZ" sz="1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4 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Odpovědi na otázky v bublinách po kliknutí, správnou odpovědí na první otázku i 4 roční období</a:t>
            </a:r>
            <a:endParaRPr lang="cs-CZ" sz="1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5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Odpovědi na otázky v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bublinách po kliknutí</a:t>
            </a:r>
          </a:p>
          <a:p>
            <a:pPr marL="0" lvl="0" indent="0">
              <a:buClr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6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2 hádky – vyber ze tří odpovědí – správná po kliknutí zčervená</a:t>
            </a:r>
          </a:p>
          <a:p>
            <a:pPr marL="0" lvl="0" indent="0">
              <a:buClr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Praktické činnosti:</a:t>
            </a:r>
            <a:endParaRPr lang="cs-CZ" sz="15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7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Test -  </a:t>
            </a:r>
            <a:r>
              <a:rPr lang="cs-CZ" sz="15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pracovní list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- skupinová práce – učitel čte dětem věty – pokud jsou pravdivé, děti vybarví kroužek zeleně, pokud učitel nemá pravdu, vybarví děti kroužek červeně.</a:t>
            </a:r>
          </a:p>
          <a:p>
            <a:pPr marL="0" lvl="0" indent="0">
              <a:buClrTx/>
              <a:buNone/>
            </a:pP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Kontrola </a:t>
            </a:r>
            <a:r>
              <a:rPr lang="cs-CZ" sz="15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smajlíky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po kliknutí – kdo má puntík vybarvený dobře, nakreslí vedle něj čárku, za nejméně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šest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čárek děti za odměnu vybarvili velkého smějícího se </a:t>
            </a:r>
            <a:r>
              <a:rPr lang="cs-CZ" sz="15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smajlíka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marL="0" lvl="0" indent="0">
              <a:buClrTx/>
              <a:buNone/>
            </a:pPr>
            <a:endParaRPr lang="cs-CZ" sz="1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endParaRPr lang="cs-CZ" sz="15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Metoda odpovědí na otázky se osvědčila, děti odpovědi většinou znaly. Nejvíce váhaly s odpověďmi na str. 6 – typovali jsme a ke každé bublině zapisovali počet hlasů. Test na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konci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prezentace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dopadl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dobře, všechny děti vybarvily smějícího se </a:t>
            </a:r>
            <a:r>
              <a:rPr lang="cs-CZ" sz="15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smajlíka</a:t>
            </a:r>
            <a:r>
              <a:rPr lang="cs-CZ" dirty="0"/>
              <a:t>.</a:t>
            </a:r>
            <a:endParaRPr lang="cs-CZ" sz="15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31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738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Rok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3068960"/>
            <a:ext cx="5040560" cy="3659144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Rok má ___ měsíců.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10		5		6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8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7		11		4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5796136" y="2416197"/>
            <a:ext cx="2224472" cy="431603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Vyberte:</a:t>
            </a:r>
          </a:p>
          <a:p>
            <a:pPr marL="0" indent="0" algn="ctr">
              <a:buNone/>
            </a:pPr>
            <a:r>
              <a:rPr lang="cs-CZ" dirty="0" smtClean="0"/>
              <a:t>1980</a:t>
            </a:r>
          </a:p>
          <a:p>
            <a:pPr marL="0" indent="0" algn="ctr">
              <a:buNone/>
            </a:pPr>
            <a:r>
              <a:rPr lang="cs-CZ" dirty="0" smtClean="0"/>
              <a:t>1542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3165</a:t>
            </a:r>
          </a:p>
          <a:p>
            <a:pPr marL="0" indent="0" algn="ctr">
              <a:buNone/>
            </a:pPr>
            <a:r>
              <a:rPr lang="cs-CZ" dirty="0" smtClean="0"/>
              <a:t>890</a:t>
            </a:r>
          </a:p>
          <a:p>
            <a:pPr marL="0" indent="0" algn="ctr">
              <a:buNone/>
            </a:pPr>
            <a:r>
              <a:rPr lang="cs-CZ" dirty="0" smtClean="0"/>
              <a:t>742</a:t>
            </a:r>
          </a:p>
          <a:p>
            <a:pPr marL="0" indent="0" algn="ctr">
              <a:buNone/>
            </a:pPr>
            <a:r>
              <a:rPr lang="cs-CZ" dirty="0" smtClean="0"/>
              <a:t>1111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778412" y="380517"/>
            <a:ext cx="2426568" cy="1338228"/>
          </a:xfrm>
          <a:prstGeom prst="wedgeEllipseCallout">
            <a:avLst>
              <a:gd name="adj1" fmla="val 78513"/>
              <a:gd name="adj2" fmla="val -19884"/>
            </a:avLst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58432" y="590442"/>
            <a:ext cx="2066528" cy="830997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 čeho se skládám ?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5703536" y="1005940"/>
            <a:ext cx="2426568" cy="1234253"/>
          </a:xfrm>
          <a:prstGeom prst="wedgeEllipseCallout">
            <a:avLst>
              <a:gd name="adj1" fmla="val -72219"/>
              <a:gd name="adj2" fmla="val -59220"/>
            </a:avLst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1190607"/>
            <a:ext cx="1850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Jaké číslo nyní mám ?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5221942"/>
            <a:ext cx="660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12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34755" y="368686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2012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3666697" y="1589144"/>
            <a:ext cx="1512168" cy="804320"/>
          </a:xfrm>
          <a:prstGeom prst="wedgeEllipseCallout">
            <a:avLst>
              <a:gd name="adj1" fmla="val -51984"/>
              <a:gd name="adj2" fmla="val -51624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3754194" y="1718745"/>
            <a:ext cx="1337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 měsíců.</a:t>
            </a:r>
            <a:endParaRPr lang="cs-CZ" sz="2400" dirty="0"/>
          </a:p>
        </p:txBody>
      </p:sp>
      <p:sp>
        <p:nvSpPr>
          <p:cNvPr id="15" name="Oválný popisek 14"/>
          <p:cNvSpPr/>
          <p:nvPr/>
        </p:nvSpPr>
        <p:spPr>
          <a:xfrm>
            <a:off x="775053" y="2021605"/>
            <a:ext cx="2065396" cy="1047355"/>
          </a:xfrm>
          <a:prstGeom prst="wedgeEllipseCallout">
            <a:avLst>
              <a:gd name="adj1" fmla="val 62346"/>
              <a:gd name="adj2" fmla="val -56650"/>
            </a:avLst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44941" y="2169954"/>
            <a:ext cx="192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Kolik měsíců mám ?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383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07604 2.96296E-6 C 0.11042 2.96296E-6 0.15278 -0.07153 0.15278 -0.1294 L 0.15278 -0.25764 " pathEditMode="relative" rAng="0" ptsTypes="FfFF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39" y="-1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6" grpId="0"/>
      <p:bldP spid="7" grpId="0" animBg="1"/>
      <p:bldP spid="8" grpId="0"/>
      <p:bldP spid="11" grpId="0"/>
      <p:bldP spid="11" grpId="1"/>
      <p:bldP spid="12" grpId="0"/>
      <p:bldP spid="13" grpId="0" animBg="1"/>
      <p:bldP spid="14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Týden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869160"/>
            <a:ext cx="4402832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		2		3</a:t>
            </a:r>
          </a:p>
          <a:p>
            <a:pPr marL="0" indent="0">
              <a:buNone/>
            </a:pPr>
            <a:r>
              <a:rPr lang="cs-CZ" dirty="0" smtClean="0"/>
              <a:t>				       6		7	       </a:t>
            </a:r>
            <a:r>
              <a:rPr lang="cs-CZ" b="1" dirty="0" smtClean="0"/>
              <a:t> </a:t>
            </a:r>
            <a:r>
              <a:rPr lang="cs-CZ" dirty="0" smtClean="0"/>
              <a:t> 	8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755576" y="692696"/>
            <a:ext cx="2592288" cy="1512168"/>
          </a:xfrm>
          <a:prstGeom prst="wedgeEllipseCallout">
            <a:avLst>
              <a:gd name="adj1" fmla="val 73765"/>
              <a:gd name="adj2" fmla="val -37366"/>
            </a:avLst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Kolik týdnů má jeden měsíc?</a:t>
            </a:r>
            <a:endParaRPr lang="cs-CZ" sz="2400" dirty="0"/>
          </a:p>
        </p:txBody>
      </p:sp>
      <p:sp>
        <p:nvSpPr>
          <p:cNvPr id="5" name="Oválný popisek 4"/>
          <p:cNvSpPr/>
          <p:nvPr/>
        </p:nvSpPr>
        <p:spPr>
          <a:xfrm>
            <a:off x="5853488" y="980728"/>
            <a:ext cx="1872208" cy="1512168"/>
          </a:xfrm>
          <a:prstGeom prst="wedgeEllipseCallout">
            <a:avLst>
              <a:gd name="adj1" fmla="val -100014"/>
              <a:gd name="adj2" fmla="val -59355"/>
            </a:avLst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Kolik dnů má jeden týden?</a:t>
            </a:r>
            <a:endParaRPr lang="cs-CZ" sz="2400" dirty="0"/>
          </a:p>
        </p:txBody>
      </p:sp>
      <p:sp>
        <p:nvSpPr>
          <p:cNvPr id="7" name="Oválný popisek 6"/>
          <p:cNvSpPr/>
          <p:nvPr/>
        </p:nvSpPr>
        <p:spPr>
          <a:xfrm>
            <a:off x="611560" y="3066492"/>
            <a:ext cx="2448272" cy="1800200"/>
          </a:xfrm>
          <a:prstGeom prst="wedgeEllipseCallout">
            <a:avLst>
              <a:gd name="adj1" fmla="val 12916"/>
              <a:gd name="adj2" fmla="val -88562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Jeden měsíc má ___ nebo ___ týdnů.</a:t>
            </a:r>
            <a:endParaRPr lang="cs-CZ" sz="2400" dirty="0"/>
          </a:p>
        </p:txBody>
      </p:sp>
      <p:sp>
        <p:nvSpPr>
          <p:cNvPr id="8" name="Oválný popisek 7"/>
          <p:cNvSpPr/>
          <p:nvPr/>
        </p:nvSpPr>
        <p:spPr>
          <a:xfrm>
            <a:off x="4860032" y="2924944"/>
            <a:ext cx="3312368" cy="2592288"/>
          </a:xfrm>
          <a:prstGeom prst="wedgeEllipseCallout">
            <a:avLst>
              <a:gd name="adj1" fmla="val -11933"/>
              <a:gd name="adj2" fmla="val -69440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Jeden týden má ___ dnů. ___ pracovních a ___ volné-…………..</a:t>
            </a:r>
          </a:p>
          <a:p>
            <a:pPr algn="ctr"/>
            <a:r>
              <a:rPr lang="cs-CZ" sz="2400" dirty="0" smtClean="0"/>
              <a:t>a……..........  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53488" y="3555377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7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45487" y="39665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83469" y="3536554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33419" y="425738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sobotu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948497" y="463585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neděli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59873" y="5286399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4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143583" y="5286399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5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6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0.00301 C 0.0217 -0.00556 0.0151 -0.00162 0.03611 0.00116 C 0.05486 0.00347 0.07135 0.00602 0.09062 0.00717 C 0.12725 1.85185E-6 0.16371 -0.01088 0.19948 -0.02315 C 0.20538 -0.02847 0.21076 -0.03125 0.21632 -0.03727 C 0.22118 -0.04259 0.22309 -0.04884 0.22847 -0.05347 C 0.23021 -0.06042 0.23212 -0.06528 0.23455 -0.07176 C 0.23802 -0.08079 0.23958 -0.09236 0.24219 -0.10185 C 0.24392 -0.10787 0.2467 -0.12014 0.2467 -0.11991 C 0.24774 -0.14537 0.25278 -0.1831 0.24514 -0.20695 C 0.24271 -0.21459 0.24045 -0.22454 0.23611 -0.23125 C 0.23368 -0.23496 0.22847 -0.24144 0.22847 -0.24121 C 0.22587 -0.25139 0.21823 -0.25671 0.2118 -0.26158 C 0.20225 -0.26875 0.19219 -0.27847 0.18142 -0.28171 C 0.17743 -0.28287 0.15156 -0.28565 0.14965 -0.28588 C 0.14757 -0.28658 0.14548 -0.28704 0.14357 -0.28773 C 0.14045 -0.28889 0.13455 -0.2919 0.13455 -0.29167 C 0.10434 -0.29051 0.09444 -0.29398 0.07239 -0.2838 C 0.06597 -0.27084 0.06475 -0.27315 0.06475 -0.25556 " pathEditMode="relative" rAng="0" ptsTypes="ffffffffffffffffff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6 0.00393 C 0.02066 0.00278 0.03681 0.00486 0.04896 -0.00625 C 0.05296 -0.01412 0.05851 -0.01852 0.06268 -0.02639 C 0.06407 -0.03449 0.06667 -0.04097 0.06875 -0.04861 C 0.06754 -0.08009 0.06684 -0.11366 0.04896 -0.1375 C 0.0441 -0.15625 0.0349 -0.17384 0.02171 -0.18403 C 0.01823 -0.18681 0.01476 -0.18959 0.01112 -0.1919 C 0.00816 -0.19375 0.00209 -0.19607 0.00209 -0.19584 C -0.00642 -0.19236 -0.0125 -0.19931 -0.02066 -0.20209 C -0.02534 -0.20625 -0.02951 -0.20695 -0.03437 -0.21019 C -0.04375 -0.21644 -0.05138 -0.22014 -0.06163 -0.22222 C -0.0802 -0.23079 -0.10312 -0.22477 -0.12222 -0.21829 C -0.11909 -0.20602 -0.12569 -0.20556 -0.13125 -0.19815 " pathEditMode="relative" rAng="0" ptsTypes="ffffffffffff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5" y="-1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35339" y="1923827"/>
            <a:ext cx="1584176" cy="562074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ln w="19050" cmpd="sng">
                  <a:solidFill>
                    <a:schemeClr val="tx1"/>
                  </a:solidFill>
                  <a:prstDash val="solid"/>
                </a:ln>
              </a:rPr>
              <a:t>Den</a:t>
            </a:r>
            <a:endParaRPr lang="cs-CZ" sz="4400" dirty="0">
              <a:ln w="19050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229200"/>
            <a:ext cx="2314600" cy="896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válný popisek 3"/>
          <p:cNvSpPr/>
          <p:nvPr/>
        </p:nvSpPr>
        <p:spPr>
          <a:xfrm>
            <a:off x="405523" y="2134844"/>
            <a:ext cx="2376265" cy="1512168"/>
          </a:xfrm>
          <a:prstGeom prst="wedgeEllipseCallout">
            <a:avLst>
              <a:gd name="adj1" fmla="val 82263"/>
              <a:gd name="adj2" fmla="val -44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 jaké dvě části se dělím?</a:t>
            </a:r>
            <a:endParaRPr lang="cs-CZ" sz="2400" dirty="0"/>
          </a:p>
        </p:txBody>
      </p:sp>
      <p:sp>
        <p:nvSpPr>
          <p:cNvPr id="5" name="Oválný popisek 4"/>
          <p:cNvSpPr/>
          <p:nvPr/>
        </p:nvSpPr>
        <p:spPr>
          <a:xfrm>
            <a:off x="5561856" y="1592796"/>
            <a:ext cx="2376264" cy="1368152"/>
          </a:xfrm>
          <a:prstGeom prst="wedgeEllipseCallout">
            <a:avLst>
              <a:gd name="adj1" fmla="val -76988"/>
              <a:gd name="adj2" fmla="val -67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Kolik  hodin mám?</a:t>
            </a:r>
            <a:endParaRPr lang="cs-CZ" sz="2400" dirty="0"/>
          </a:p>
        </p:txBody>
      </p:sp>
      <p:sp>
        <p:nvSpPr>
          <p:cNvPr id="6" name="Oválný popisek 5"/>
          <p:cNvSpPr/>
          <p:nvPr/>
        </p:nvSpPr>
        <p:spPr>
          <a:xfrm>
            <a:off x="2856384" y="3647012"/>
            <a:ext cx="1940768" cy="1116124"/>
          </a:xfrm>
          <a:prstGeom prst="wedgeEllipseCallout">
            <a:avLst>
              <a:gd name="adj1" fmla="val -86238"/>
              <a:gd name="adj2" fmla="val -4749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 den a noc.</a:t>
            </a:r>
          </a:p>
        </p:txBody>
      </p:sp>
      <p:sp>
        <p:nvSpPr>
          <p:cNvPr id="7" name="Oválný popisek 6"/>
          <p:cNvSpPr/>
          <p:nvPr/>
        </p:nvSpPr>
        <p:spPr>
          <a:xfrm>
            <a:off x="5016833" y="3681028"/>
            <a:ext cx="1800200" cy="1368152"/>
          </a:xfrm>
          <a:prstGeom prst="wedgeEllipseCallout">
            <a:avLst>
              <a:gd name="adj1" fmla="val 23509"/>
              <a:gd name="adj2" fmla="val -9313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Den má 24 hodin.</a:t>
            </a:r>
            <a:endParaRPr lang="cs-CZ" sz="2400" dirty="0"/>
          </a:p>
        </p:txBody>
      </p:sp>
      <p:sp>
        <p:nvSpPr>
          <p:cNvPr id="11" name="Oválný popisek 10"/>
          <p:cNvSpPr/>
          <p:nvPr/>
        </p:nvSpPr>
        <p:spPr>
          <a:xfrm>
            <a:off x="70458" y="4417695"/>
            <a:ext cx="2133715" cy="1721222"/>
          </a:xfrm>
          <a:prstGeom prst="wedgeEllipseCallout">
            <a:avLst>
              <a:gd name="adj1" fmla="val 18144"/>
              <a:gd name="adj2" fmla="val -8443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 ráno, dopoledne a večer.</a:t>
            </a:r>
            <a:endParaRPr lang="cs-CZ" sz="2400" dirty="0"/>
          </a:p>
        </p:txBody>
      </p:sp>
      <p:sp>
        <p:nvSpPr>
          <p:cNvPr id="12" name="Oválný popisek 11"/>
          <p:cNvSpPr/>
          <p:nvPr/>
        </p:nvSpPr>
        <p:spPr>
          <a:xfrm>
            <a:off x="7301702" y="3068960"/>
            <a:ext cx="1800200" cy="1296144"/>
          </a:xfrm>
          <a:prstGeom prst="wedgeEllipseCallout">
            <a:avLst>
              <a:gd name="adj1" fmla="val -74372"/>
              <a:gd name="adj2" fmla="val -5057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Den má 18 hodin.</a:t>
            </a:r>
            <a:endParaRPr lang="cs-CZ" sz="2400" dirty="0"/>
          </a:p>
        </p:txBody>
      </p:sp>
      <p:sp>
        <p:nvSpPr>
          <p:cNvPr id="13" name="Oválný popisek 12"/>
          <p:cNvSpPr/>
          <p:nvPr/>
        </p:nvSpPr>
        <p:spPr>
          <a:xfrm>
            <a:off x="6948264" y="4790182"/>
            <a:ext cx="1691680" cy="1584176"/>
          </a:xfrm>
          <a:prstGeom prst="wedgeEllipseCallout">
            <a:avLst>
              <a:gd name="adj1" fmla="val -38850"/>
              <a:gd name="adj2" fmla="val -7756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Den má 12 hodin.</a:t>
            </a:r>
            <a:endParaRPr lang="cs-CZ" sz="2400" dirty="0"/>
          </a:p>
        </p:txBody>
      </p:sp>
      <p:sp>
        <p:nvSpPr>
          <p:cNvPr id="14" name="Oválný popisek 13"/>
          <p:cNvSpPr/>
          <p:nvPr/>
        </p:nvSpPr>
        <p:spPr>
          <a:xfrm>
            <a:off x="2431262" y="5015164"/>
            <a:ext cx="2552925" cy="1422420"/>
          </a:xfrm>
          <a:prstGeom prst="wedgeEllipseCallout">
            <a:avLst>
              <a:gd name="adj1" fmla="val -53937"/>
              <a:gd name="adj2" fmla="val -8026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 poledne, půlnoc a odpoledne.</a:t>
            </a:r>
            <a:endParaRPr lang="cs-CZ" sz="2400" dirty="0"/>
          </a:p>
        </p:txBody>
      </p:sp>
      <p:pic>
        <p:nvPicPr>
          <p:cNvPr id="1028" name="Picture 4" descr="C:\Users\Lenka\AppData\Local\Microsoft\Windows\Temporary Internet Files\Content.IE5\P4OCJY1L\MP900439451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9"/>
          <a:stretch/>
        </p:blipFill>
        <p:spPr bwMode="auto">
          <a:xfrm>
            <a:off x="3606663" y="139487"/>
            <a:ext cx="1206030" cy="166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láček 14"/>
          <p:cNvSpPr/>
          <p:nvPr/>
        </p:nvSpPr>
        <p:spPr>
          <a:xfrm>
            <a:off x="1137316" y="323625"/>
            <a:ext cx="1800200" cy="1296938"/>
          </a:xfrm>
          <a:prstGeom prst="cloudCallout">
            <a:avLst>
              <a:gd name="adj1" fmla="val 77677"/>
              <a:gd name="adj2" fmla="val 6951"/>
            </a:avLst>
          </a:prstGeom>
          <a:solidFill>
            <a:srgbClr val="66FFFF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Kdo má pravdu?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0111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Test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Týden má 6 dní.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Rok se skládá ze dvanácti měsíců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Celý </a:t>
            </a:r>
            <a:r>
              <a:rPr lang="cs-CZ" dirty="0"/>
              <a:t>den má 24 hodin.</a:t>
            </a:r>
            <a:endParaRPr lang="cs-CZ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Rok má 10 měsíců.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Jeden měsíc má 2 týdny.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Únor je den v týdnu.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Jeden měsíc má 4 až 5 týdnů.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Týden má sedm dní, pět pracovních a dva volné (víkend).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Volné dny se jmenují sobota a neděle.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dirty="0" smtClean="0"/>
              <a:t>Jeden den se dělí do dvou částí na den (je světlo) a noc (je tma).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Veselý obličej 3"/>
          <p:cNvSpPr/>
          <p:nvPr/>
        </p:nvSpPr>
        <p:spPr>
          <a:xfrm>
            <a:off x="2627784" y="811560"/>
            <a:ext cx="457200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2796555" y="2565382"/>
            <a:ext cx="457200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4499992" y="1340768"/>
            <a:ext cx="504056" cy="504056"/>
          </a:xfrm>
          <a:prstGeom prst="smileyFac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49280"/>
            <a:ext cx="5238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338" y="5317982"/>
            <a:ext cx="5238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46914"/>
            <a:ext cx="5238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4223039"/>
            <a:ext cx="5238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748" y="2013798"/>
            <a:ext cx="5238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155" y="3667125"/>
            <a:ext cx="476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741" y="3105150"/>
            <a:ext cx="476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754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Otevřená galerie 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398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271</TotalTime>
  <Words>436</Words>
  <Application>Microsoft Office PowerPoint</Application>
  <PresentationFormat>Předvádění na obrazovce (4:3)</PresentationFormat>
  <Paragraphs>97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   </vt:lpstr>
      <vt:lpstr>Prezentace aplikace PowerPoint</vt:lpstr>
      <vt:lpstr>Mgr. Lenka Stará datum 4.2.2012 Určeno pro 1. ročník Prezentace obsahuje animace.</vt:lpstr>
      <vt:lpstr>Rok</vt:lpstr>
      <vt:lpstr>Týden</vt:lpstr>
      <vt:lpstr>Den</vt:lpstr>
      <vt:lpstr>Test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Rok – měsíce, týdny, dny, hodiny, minuty,sekundy</dc:title>
  <dc:creator>Lenka Stará</dc:creator>
  <cp:lastModifiedBy>Lenka Stará</cp:lastModifiedBy>
  <cp:revision>36</cp:revision>
  <dcterms:created xsi:type="dcterms:W3CDTF">2012-01-27T18:59:37Z</dcterms:created>
  <dcterms:modified xsi:type="dcterms:W3CDTF">2012-03-11T16:09:56Z</dcterms:modified>
</cp:coreProperties>
</file>