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84" r:id="rId5"/>
    <p:sldId id="259" r:id="rId6"/>
    <p:sldId id="260" r:id="rId7"/>
    <p:sldId id="276" r:id="rId8"/>
    <p:sldId id="261" r:id="rId9"/>
    <p:sldId id="277" r:id="rId10"/>
    <p:sldId id="262" r:id="rId11"/>
    <p:sldId id="278" r:id="rId12"/>
    <p:sldId id="263" r:id="rId13"/>
    <p:sldId id="280" r:id="rId14"/>
    <p:sldId id="282" r:id="rId15"/>
    <p:sldId id="281" r:id="rId16"/>
    <p:sldId id="283" r:id="rId17"/>
    <p:sldId id="279" r:id="rId18"/>
    <p:sldId id="264" r:id="rId19"/>
    <p:sldId id="265" r:id="rId20"/>
    <p:sldId id="285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  <a:srgbClr val="993366"/>
    <a:srgbClr val="660033"/>
    <a:srgbClr val="FF6699"/>
    <a:srgbClr val="00FF00"/>
    <a:srgbClr val="9966FF"/>
    <a:srgbClr val="663300"/>
    <a:srgbClr val="0099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83F64C-EAE4-4624-998C-A18A8B6043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69EC90-E79F-41A1-8DDC-DA92C3B4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21A451-2C5E-423C-9317-EA243A416E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CF6294-7F0B-4B8F-A19C-1D7BE1735D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959C2-FE85-4E54-ACBB-0E94B11871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C2A9DD5-E4FB-403E-9299-D75B60C4B0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DF1A0D-090E-44C8-8699-5DB50F2574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20653-6D85-470F-8A52-769D619CCA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7C76EC-1256-4684-A083-777D6F83CA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EA2CF57-FC04-48FB-9B93-1B2C3D10DE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A74B21F-770E-4A3B-BE19-A87BB73086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66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Arial" charset="0"/>
              </a:defRPr>
            </a:lvl1pPr>
          </a:lstStyle>
          <a:p>
            <a:pPr>
              <a:defRPr/>
            </a:pPr>
            <a:fld id="{5B648AFB-CC2E-415A-8A23-467D9D11CC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png"/><Relationship Id="rId12" Type="http://schemas.openxmlformats.org/officeDocument/2006/relationships/image" Target="../media/image2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11" Type="http://schemas.openxmlformats.org/officeDocument/2006/relationships/image" Target="../media/image14.png"/><Relationship Id="rId5" Type="http://schemas.openxmlformats.org/officeDocument/2006/relationships/image" Target="../media/image8.wmf"/><Relationship Id="rId10" Type="http://schemas.openxmlformats.org/officeDocument/2006/relationships/image" Target="../media/image13.jpeg"/><Relationship Id="rId4" Type="http://schemas.openxmlformats.org/officeDocument/2006/relationships/image" Target="../media/image7.wmf"/><Relationship Id="rId9" Type="http://schemas.openxmlformats.org/officeDocument/2006/relationships/image" Target="../media/image12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12" Type="http://schemas.openxmlformats.org/officeDocument/2006/relationships/image" Target="../media/image2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5" Type="http://schemas.openxmlformats.org/officeDocument/2006/relationships/image" Target="../media/image18.wmf"/><Relationship Id="rId10" Type="http://schemas.openxmlformats.org/officeDocument/2006/relationships/image" Target="../media/image23.png"/><Relationship Id="rId4" Type="http://schemas.openxmlformats.org/officeDocument/2006/relationships/image" Target="../media/image17.png"/><Relationship Id="rId9" Type="http://schemas.openxmlformats.org/officeDocument/2006/relationships/image" Target="../media/image22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13" Type="http://schemas.openxmlformats.org/officeDocument/2006/relationships/image" Target="../media/image36.wmf"/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12" Type="http://schemas.openxmlformats.org/officeDocument/2006/relationships/image" Target="../media/image35.wm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wmf"/><Relationship Id="rId11" Type="http://schemas.openxmlformats.org/officeDocument/2006/relationships/image" Target="../media/image34.wmf"/><Relationship Id="rId5" Type="http://schemas.openxmlformats.org/officeDocument/2006/relationships/image" Target="../media/image28.wmf"/><Relationship Id="rId10" Type="http://schemas.openxmlformats.org/officeDocument/2006/relationships/image" Target="../media/image33.wmf"/><Relationship Id="rId4" Type="http://schemas.openxmlformats.org/officeDocument/2006/relationships/image" Target="../media/image27.wmf"/><Relationship Id="rId9" Type="http://schemas.openxmlformats.org/officeDocument/2006/relationships/image" Target="../media/image32.wmf"/><Relationship Id="rId1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wmf"/><Relationship Id="rId3" Type="http://schemas.openxmlformats.org/officeDocument/2006/relationships/image" Target="../media/image38.wmf"/><Relationship Id="rId7" Type="http://schemas.openxmlformats.org/officeDocument/2006/relationships/image" Target="../media/image42.wmf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wmf"/><Relationship Id="rId11" Type="http://schemas.openxmlformats.org/officeDocument/2006/relationships/image" Target="../media/image2.png"/><Relationship Id="rId5" Type="http://schemas.openxmlformats.org/officeDocument/2006/relationships/image" Target="../media/image40.wmf"/><Relationship Id="rId10" Type="http://schemas.openxmlformats.org/officeDocument/2006/relationships/image" Target="../media/image45.wmf"/><Relationship Id="rId4" Type="http://schemas.openxmlformats.org/officeDocument/2006/relationships/image" Target="../media/image39.wmf"/><Relationship Id="rId9" Type="http://schemas.openxmlformats.org/officeDocument/2006/relationships/image" Target="../media/image44.w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wmf"/><Relationship Id="rId3" Type="http://schemas.openxmlformats.org/officeDocument/2006/relationships/image" Target="../media/image47.wmf"/><Relationship Id="rId7" Type="http://schemas.openxmlformats.org/officeDocument/2006/relationships/image" Target="../media/image51.wmf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wmf"/><Relationship Id="rId11" Type="http://schemas.openxmlformats.org/officeDocument/2006/relationships/image" Target="../media/image2.png"/><Relationship Id="rId5" Type="http://schemas.openxmlformats.org/officeDocument/2006/relationships/image" Target="../media/image49.wmf"/><Relationship Id="rId10" Type="http://schemas.openxmlformats.org/officeDocument/2006/relationships/image" Target="../media/image54.png"/><Relationship Id="rId4" Type="http://schemas.openxmlformats.org/officeDocument/2006/relationships/image" Target="../media/image48.wmf"/><Relationship Id="rId9" Type="http://schemas.openxmlformats.org/officeDocument/2006/relationships/image" Target="../media/image53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wmf"/><Relationship Id="rId13" Type="http://schemas.openxmlformats.org/officeDocument/2006/relationships/image" Target="../media/image2.png"/><Relationship Id="rId3" Type="http://schemas.openxmlformats.org/officeDocument/2006/relationships/image" Target="../media/image56.png"/><Relationship Id="rId7" Type="http://schemas.openxmlformats.org/officeDocument/2006/relationships/image" Target="../media/image60.wmf"/><Relationship Id="rId12" Type="http://schemas.openxmlformats.org/officeDocument/2006/relationships/image" Target="../media/image65.wmf"/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wmf"/><Relationship Id="rId11" Type="http://schemas.openxmlformats.org/officeDocument/2006/relationships/image" Target="../media/image64.wmf"/><Relationship Id="rId5" Type="http://schemas.openxmlformats.org/officeDocument/2006/relationships/image" Target="../media/image58.wmf"/><Relationship Id="rId10" Type="http://schemas.openxmlformats.org/officeDocument/2006/relationships/image" Target="../media/image63.wmf"/><Relationship Id="rId4" Type="http://schemas.openxmlformats.org/officeDocument/2006/relationships/image" Target="../media/image57.wmf"/><Relationship Id="rId9" Type="http://schemas.openxmlformats.org/officeDocument/2006/relationships/image" Target="../media/image62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7.png"/><Relationship Id="rId3" Type="http://schemas.openxmlformats.org/officeDocument/2006/relationships/image" Target="../media/image18.wmf"/><Relationship Id="rId7" Type="http://schemas.openxmlformats.org/officeDocument/2006/relationships/image" Target="../media/image58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4.png"/><Relationship Id="rId11" Type="http://schemas.openxmlformats.org/officeDocument/2006/relationships/image" Target="../media/image70.png"/><Relationship Id="rId5" Type="http://schemas.openxmlformats.org/officeDocument/2006/relationships/image" Target="../media/image43.wmf"/><Relationship Id="rId10" Type="http://schemas.openxmlformats.org/officeDocument/2006/relationships/image" Target="../media/image69.png"/><Relationship Id="rId4" Type="http://schemas.openxmlformats.org/officeDocument/2006/relationships/image" Target="../media/image26.wmf"/><Relationship Id="rId9" Type="http://schemas.openxmlformats.org/officeDocument/2006/relationships/image" Target="../media/image68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3.png"/><Relationship Id="rId4" Type="http://schemas.openxmlformats.org/officeDocument/2006/relationships/image" Target="../media/image72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762000" y="381000"/>
            <a:ext cx="7772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5400" b="1">
                <a:solidFill>
                  <a:srgbClr val="FFFF00"/>
                </a:solidFill>
                <a:latin typeface="Arial Black" pitchFamily="34" charset="0"/>
              </a:rPr>
              <a:t>V OBCHODĚ</a:t>
            </a:r>
          </a:p>
        </p:txBody>
      </p:sp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1752600" y="1447800"/>
            <a:ext cx="5562600" cy="7620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>
              <a:spcBef>
                <a:spcPct val="50000"/>
              </a:spcBef>
            </a:pPr>
            <a:endParaRPr lang="cs-CZ" sz="2800">
              <a:solidFill>
                <a:schemeClr val="bg1"/>
              </a:solidFill>
            </a:endParaRPr>
          </a:p>
          <a:p>
            <a:pPr algn="ctr"/>
            <a:endParaRPr lang="cs-CZ" sz="2400">
              <a:solidFill>
                <a:schemeClr val="bg1"/>
              </a:solidFill>
            </a:endParaRP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2286000" y="1524000"/>
            <a:ext cx="4097338" cy="5238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/>
              <a:t>VY_32_Inovace_19VA-2</a:t>
            </a:r>
            <a:endParaRPr lang="cs-CZ" sz="2800">
              <a:solidFill>
                <a:srgbClr val="FF6600"/>
              </a:solidFill>
            </a:endParaRPr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914400" y="2362200"/>
            <a:ext cx="75438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800">
                <a:solidFill>
                  <a:srgbClr val="FFFF00"/>
                </a:solidFill>
                <a:latin typeface="Arial Black" pitchFamily="34" charset="0"/>
              </a:rPr>
              <a:t>Vypracovala : </a:t>
            </a:r>
            <a:r>
              <a:rPr lang="cs-CZ" sz="3200">
                <a:solidFill>
                  <a:srgbClr val="FFFF00"/>
                </a:solidFill>
                <a:latin typeface="Arial Black" pitchFamily="34" charset="0"/>
              </a:rPr>
              <a:t>Mgr. Alena Vaňková</a:t>
            </a:r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0" y="3276600"/>
            <a:ext cx="91440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lang="cs-CZ" sz="4400" b="1">
                <a:solidFill>
                  <a:srgbClr val="FFFF00"/>
                </a:solidFill>
                <a:latin typeface="Arial Black" pitchFamily="34" charset="0"/>
              </a:rPr>
              <a:t>ZŠ a </a:t>
            </a:r>
            <a:r>
              <a:rPr lang="cs-CZ" sz="4000" b="1">
                <a:solidFill>
                  <a:srgbClr val="FFFF00"/>
                </a:solidFill>
                <a:latin typeface="Arial Black" pitchFamily="34" charset="0"/>
              </a:rPr>
              <a:t>MŠ Nedašov,      příspěvková</a:t>
            </a:r>
            <a:r>
              <a:rPr lang="cs-CZ" sz="4400" b="1">
                <a:solidFill>
                  <a:srgbClr val="FFFF00"/>
                </a:solidFill>
                <a:latin typeface="Arial Black" pitchFamily="34" charset="0"/>
              </a:rPr>
              <a:t> organizace</a:t>
            </a:r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1219200" y="4800600"/>
            <a:ext cx="6553200" cy="182880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cs-CZ" sz="2400">
              <a:solidFill>
                <a:srgbClr val="703800"/>
              </a:solidFill>
            </a:endParaRPr>
          </a:p>
        </p:txBody>
      </p:sp>
      <p:pic>
        <p:nvPicPr>
          <p:cNvPr id="205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5000" y="5029200"/>
            <a:ext cx="5410200" cy="132238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0" y="0"/>
            <a:ext cx="998220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Anotace  </a:t>
            </a:r>
            <a:r>
              <a:rPr lang="cs-CZ">
                <a:solidFill>
                  <a:srgbClr val="FFFF66"/>
                </a:solidFill>
                <a:latin typeface="Arial Black" pitchFamily="34" charset="0"/>
              </a:rPr>
              <a:t>    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          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Prezentace je výkladem nového učiva tématického </a:t>
            </a:r>
          </a:p>
          <a:p>
            <a:pPr>
              <a:spcBef>
                <a:spcPct val="50000"/>
              </a:spcBef>
            </a:pP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                                                               celku Věci a činnosti kolem nás – v obchodě. Žáci se</a:t>
            </a:r>
          </a:p>
          <a:p>
            <a:pPr>
              <a:spcBef>
                <a:spcPct val="50000"/>
              </a:spcBef>
            </a:pP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                                                               seznamují s různými typy obchodů a zboží v nich. </a:t>
            </a:r>
          </a:p>
          <a:p>
            <a:pPr>
              <a:spcBef>
                <a:spcPct val="50000"/>
              </a:spcBef>
            </a:pP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                                                                                                                            </a:t>
            </a:r>
          </a:p>
        </p:txBody>
      </p:sp>
      <p:sp>
        <p:nvSpPr>
          <p:cNvPr id="3075" name="Text Box 3"/>
          <p:cNvSpPr txBox="1">
            <a:spLocks noChangeArrowheads="1"/>
          </p:cNvSpPr>
          <p:nvPr/>
        </p:nvSpPr>
        <p:spPr bwMode="auto">
          <a:xfrm>
            <a:off x="0" y="990600"/>
            <a:ext cx="93726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Autor </a:t>
            </a:r>
            <a:r>
              <a:rPr lang="cs-CZ">
                <a:solidFill>
                  <a:srgbClr val="FFFF66"/>
                </a:solidFill>
                <a:latin typeface="Arial Black" pitchFamily="34" charset="0"/>
              </a:rPr>
              <a:t>  </a:t>
            </a:r>
            <a:r>
              <a:rPr lang="cs-CZ">
                <a:solidFill>
                  <a:srgbClr val="0000FF"/>
                </a:solidFill>
                <a:latin typeface="Arial Black" pitchFamily="34" charset="0"/>
              </a:rPr>
              <a:t>    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              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Mgr.Alena Vaňková</a:t>
            </a:r>
          </a:p>
          <a:p>
            <a:pPr>
              <a:spcBef>
                <a:spcPct val="50000"/>
              </a:spcBef>
            </a:pPr>
            <a:endParaRPr lang="cs-CZ" sz="140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0" y="1447800"/>
            <a:ext cx="89916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Datum zhotovení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  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červen 2012</a:t>
            </a:r>
          </a:p>
        </p:txBody>
      </p:sp>
      <p:sp>
        <p:nvSpPr>
          <p:cNvPr id="3077" name="Text Box 5"/>
          <p:cNvSpPr txBox="1">
            <a:spLocks noChangeArrowheads="1"/>
          </p:cNvSpPr>
          <p:nvPr/>
        </p:nvSpPr>
        <p:spPr bwMode="auto">
          <a:xfrm>
            <a:off x="0" y="1828800"/>
            <a:ext cx="9144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Jazyk </a:t>
            </a:r>
            <a:r>
              <a:rPr lang="cs-CZ">
                <a:solidFill>
                  <a:srgbClr val="FF3399"/>
                </a:solidFill>
                <a:latin typeface="Arial Black" pitchFamily="34" charset="0"/>
              </a:rPr>
              <a:t> 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                  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český</a:t>
            </a:r>
          </a:p>
        </p:txBody>
      </p:sp>
      <p:sp>
        <p:nvSpPr>
          <p:cNvPr id="3078" name="Text Box 6"/>
          <p:cNvSpPr txBox="1">
            <a:spLocks noChangeArrowheads="1"/>
          </p:cNvSpPr>
          <p:nvPr/>
        </p:nvSpPr>
        <p:spPr bwMode="auto">
          <a:xfrm>
            <a:off x="0" y="2133600"/>
            <a:ext cx="9144000" cy="1985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solidFill>
                  <a:srgbClr val="993366"/>
                </a:solidFill>
                <a:latin typeface="Arial Black" pitchFamily="34" charset="0"/>
              </a:rPr>
              <a:t>Očekávaný výstup</a:t>
            </a:r>
            <a:r>
              <a:rPr lang="cs-CZ" dirty="0">
                <a:solidFill>
                  <a:srgbClr val="008000"/>
                </a:solidFill>
                <a:latin typeface="Arial Black" pitchFamily="34" charset="0"/>
              </a:rPr>
              <a:t>                   </a:t>
            </a:r>
            <a:r>
              <a:rPr lang="cs-CZ" sz="1400" dirty="0">
                <a:solidFill>
                  <a:srgbClr val="FFFF00"/>
                </a:solidFill>
                <a:latin typeface="Arial Black" pitchFamily="34" charset="0"/>
              </a:rPr>
              <a:t>Pozná různé druhy obchodů,umí se v obchodě chovat.</a:t>
            </a:r>
          </a:p>
          <a:p>
            <a:pPr>
              <a:spcBef>
                <a:spcPct val="50000"/>
              </a:spcBef>
            </a:pPr>
            <a:r>
              <a:rPr lang="cs-CZ" sz="1400" dirty="0">
                <a:solidFill>
                  <a:srgbClr val="FFFF00"/>
                </a:solidFill>
                <a:latin typeface="Arial Black" pitchFamily="34" charset="0"/>
              </a:rPr>
              <a:t>                                                                Dokáže vyjádřit svůj požadavek</a:t>
            </a:r>
            <a:r>
              <a:rPr lang="cs-CZ" sz="1400" dirty="0" smtClean="0">
                <a:solidFill>
                  <a:srgbClr val="FFFF00"/>
                </a:solidFill>
                <a:latin typeface="Arial Black" pitchFamily="34" charset="0"/>
              </a:rPr>
              <a:t>. Rozlišuje </a:t>
            </a:r>
            <a:r>
              <a:rPr lang="cs-CZ" sz="1400" dirty="0">
                <a:solidFill>
                  <a:srgbClr val="FFFF00"/>
                </a:solidFill>
                <a:latin typeface="Arial Black" pitchFamily="34" charset="0"/>
              </a:rPr>
              <a:t>zboží a</a:t>
            </a:r>
          </a:p>
          <a:p>
            <a:pPr>
              <a:spcBef>
                <a:spcPct val="50000"/>
              </a:spcBef>
            </a:pPr>
            <a:r>
              <a:rPr lang="cs-CZ" sz="1400" dirty="0">
                <a:solidFill>
                  <a:srgbClr val="FFFF00"/>
                </a:solidFill>
                <a:latin typeface="Arial Black" pitchFamily="34" charset="0"/>
              </a:rPr>
              <a:t>                                                                dokáže je zařadit do jednotlivých obchodů.</a:t>
            </a:r>
          </a:p>
          <a:p>
            <a:pPr>
              <a:spcBef>
                <a:spcPct val="50000"/>
              </a:spcBef>
            </a:pPr>
            <a:r>
              <a:rPr lang="cs-CZ" sz="1400" dirty="0">
                <a:solidFill>
                  <a:srgbClr val="FFCC00"/>
                </a:solidFill>
                <a:latin typeface="Arial Black" pitchFamily="34" charset="0"/>
              </a:rPr>
              <a:t>                                                                </a:t>
            </a:r>
          </a:p>
          <a:p>
            <a:pPr>
              <a:spcBef>
                <a:spcPct val="50000"/>
              </a:spcBef>
            </a:pPr>
            <a:r>
              <a:rPr lang="cs-CZ" sz="1400" dirty="0">
                <a:solidFill>
                  <a:srgbClr val="FFCC00"/>
                </a:solidFill>
                <a:latin typeface="Arial Black" pitchFamily="34" charset="0"/>
              </a:rPr>
              <a:t>                                                                </a:t>
            </a:r>
          </a:p>
          <a:p>
            <a:pPr>
              <a:spcBef>
                <a:spcPct val="50000"/>
              </a:spcBef>
            </a:pPr>
            <a:r>
              <a:rPr lang="cs-CZ" sz="1400" dirty="0">
                <a:solidFill>
                  <a:srgbClr val="0000FF"/>
                </a:solidFill>
                <a:latin typeface="Arial Black" pitchFamily="34" charset="0"/>
              </a:rPr>
              <a:t>                                                                  </a:t>
            </a:r>
          </a:p>
        </p:txBody>
      </p:sp>
      <p:sp>
        <p:nvSpPr>
          <p:cNvPr id="3079" name="Text Box 7"/>
          <p:cNvSpPr txBox="1">
            <a:spLocks noChangeArrowheads="1"/>
          </p:cNvSpPr>
          <p:nvPr/>
        </p:nvSpPr>
        <p:spPr bwMode="auto">
          <a:xfrm>
            <a:off x="0" y="3048000"/>
            <a:ext cx="3124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Speciální vzdělávací </a:t>
            </a:r>
          </a:p>
        </p:txBody>
      </p:sp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0" y="3352800"/>
            <a:ext cx="8001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potřeby</a:t>
            </a:r>
          </a:p>
        </p:txBody>
      </p:sp>
      <p:sp>
        <p:nvSpPr>
          <p:cNvPr id="3081" name="Text Box 9"/>
          <p:cNvSpPr txBox="1">
            <a:spLocks noChangeArrowheads="1"/>
          </p:cNvSpPr>
          <p:nvPr/>
        </p:nvSpPr>
        <p:spPr bwMode="auto">
          <a:xfrm>
            <a:off x="0" y="3733800"/>
            <a:ext cx="9144000" cy="1643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Klíčová slova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        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obchod, prodavač, zákazník, potraviny, drogerie, </a:t>
            </a:r>
          </a:p>
          <a:p>
            <a:pPr>
              <a:spcBef>
                <a:spcPct val="50000"/>
              </a:spcBef>
            </a:pP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                                                                hračky, sport, papírnictví, oděvy</a:t>
            </a:r>
          </a:p>
          <a:p>
            <a:pPr>
              <a:spcBef>
                <a:spcPct val="50000"/>
              </a:spcBef>
            </a:pPr>
            <a:r>
              <a:rPr lang="cs-CZ" sz="1400">
                <a:solidFill>
                  <a:srgbClr val="FFCC00"/>
                </a:solidFill>
                <a:latin typeface="Arial Black" pitchFamily="34" charset="0"/>
              </a:rPr>
              <a:t>                                                                </a:t>
            </a:r>
          </a:p>
          <a:p>
            <a:pPr>
              <a:spcBef>
                <a:spcPct val="50000"/>
              </a:spcBef>
            </a:pPr>
            <a:r>
              <a:rPr lang="cs-CZ" sz="1400">
                <a:solidFill>
                  <a:srgbClr val="990099"/>
                </a:solidFill>
                <a:latin typeface="Arial Black" pitchFamily="34" charset="0"/>
              </a:rPr>
              <a:t>                                                                   </a:t>
            </a:r>
            <a:endParaRPr lang="cs-CZ" sz="1400">
              <a:solidFill>
                <a:srgbClr val="0000FF"/>
              </a:solidFill>
              <a:latin typeface="Arial Black" pitchFamily="34" charset="0"/>
            </a:endParaRPr>
          </a:p>
          <a:p>
            <a:pPr>
              <a:spcBef>
                <a:spcPct val="50000"/>
              </a:spcBef>
            </a:pPr>
            <a:r>
              <a:rPr lang="cs-CZ" sz="1400">
                <a:solidFill>
                  <a:srgbClr val="0000FF"/>
                </a:solidFill>
                <a:latin typeface="Arial Black" pitchFamily="34" charset="0"/>
              </a:rPr>
              <a:t>                                                                  </a:t>
            </a:r>
          </a:p>
        </p:txBody>
      </p:sp>
      <p:sp>
        <p:nvSpPr>
          <p:cNvPr id="3082" name="Text Box 10"/>
          <p:cNvSpPr txBox="1">
            <a:spLocks noChangeArrowheads="1"/>
          </p:cNvSpPr>
          <p:nvPr/>
        </p:nvSpPr>
        <p:spPr bwMode="auto">
          <a:xfrm>
            <a:off x="0" y="4343400"/>
            <a:ext cx="9144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Druh učebního materiálu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prezentace</a:t>
            </a:r>
            <a:r>
              <a:rPr lang="cs-CZ" sz="1400">
                <a:solidFill>
                  <a:srgbClr val="FFCC00"/>
                </a:solidFill>
                <a:latin typeface="Arial Black" pitchFamily="34" charset="0"/>
              </a:rPr>
              <a:t> </a:t>
            </a:r>
            <a:r>
              <a:rPr lang="cs-CZ" sz="1400">
                <a:solidFill>
                  <a:srgbClr val="990099"/>
                </a:solidFill>
                <a:latin typeface="Arial Black" pitchFamily="34" charset="0"/>
              </a:rPr>
              <a:t> </a:t>
            </a:r>
            <a:r>
              <a:rPr lang="cs-CZ">
                <a:solidFill>
                  <a:srgbClr val="990099"/>
                </a:solidFill>
                <a:latin typeface="Arial Black" pitchFamily="34" charset="0"/>
              </a:rPr>
              <a:t>   </a:t>
            </a:r>
            <a:r>
              <a:rPr lang="cs-CZ">
                <a:solidFill>
                  <a:srgbClr val="0000FF"/>
                </a:solidFill>
                <a:latin typeface="Arial Black" pitchFamily="34" charset="0"/>
              </a:rPr>
              <a:t>       </a:t>
            </a:r>
            <a:endParaRPr lang="cs-CZ" sz="2000">
              <a:solidFill>
                <a:srgbClr val="0000FF"/>
              </a:solidFill>
              <a:latin typeface="Arial Black" pitchFamily="34" charset="0"/>
            </a:endParaRPr>
          </a:p>
        </p:txBody>
      </p:sp>
      <p:sp>
        <p:nvSpPr>
          <p:cNvPr id="3083" name="Text Box 11"/>
          <p:cNvSpPr txBox="1">
            <a:spLocks noChangeArrowheads="1"/>
          </p:cNvSpPr>
          <p:nvPr/>
        </p:nvSpPr>
        <p:spPr bwMode="auto">
          <a:xfrm>
            <a:off x="0" y="4648200"/>
            <a:ext cx="7086600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Druh interaktivity</a:t>
            </a:r>
            <a:r>
              <a:rPr lang="cs-CZ" sz="2000">
                <a:solidFill>
                  <a:srgbClr val="996633"/>
                </a:solidFill>
                <a:latin typeface="Arial Black" pitchFamily="34" charset="0"/>
              </a:rPr>
              <a:t>         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aktivita</a:t>
            </a:r>
            <a:r>
              <a:rPr lang="cs-CZ" sz="2000">
                <a:solidFill>
                  <a:srgbClr val="FFFF00"/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3084" name="Text Box 12"/>
          <p:cNvSpPr txBox="1">
            <a:spLocks noChangeArrowheads="1"/>
          </p:cNvSpPr>
          <p:nvPr/>
        </p:nvSpPr>
        <p:spPr bwMode="auto">
          <a:xfrm>
            <a:off x="0" y="5105400"/>
            <a:ext cx="9144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Cílová skupina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       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žák</a:t>
            </a:r>
          </a:p>
        </p:txBody>
      </p:sp>
      <p:sp>
        <p:nvSpPr>
          <p:cNvPr id="3085" name="Text Box 13"/>
          <p:cNvSpPr txBox="1">
            <a:spLocks noChangeArrowheads="1"/>
          </p:cNvSpPr>
          <p:nvPr/>
        </p:nvSpPr>
        <p:spPr bwMode="auto">
          <a:xfrm>
            <a:off x="0" y="5562600"/>
            <a:ext cx="79248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Stupeň a typ vzdělání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základní vzdělávání – první stupeň</a:t>
            </a:r>
          </a:p>
          <a:p>
            <a:pPr>
              <a:spcBef>
                <a:spcPct val="50000"/>
              </a:spcBef>
            </a:pPr>
            <a:endParaRPr lang="cs-CZ" sz="140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3086" name="Text Box 14"/>
          <p:cNvSpPr txBox="1">
            <a:spLocks noChangeArrowheads="1"/>
          </p:cNvSpPr>
          <p:nvPr/>
        </p:nvSpPr>
        <p:spPr bwMode="auto">
          <a:xfrm>
            <a:off x="0" y="6019800"/>
            <a:ext cx="9144000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Typická věková skupina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1.třída</a:t>
            </a:r>
          </a:p>
          <a:p>
            <a:pPr>
              <a:spcBef>
                <a:spcPct val="50000"/>
              </a:spcBef>
            </a:pPr>
            <a:endParaRPr lang="cs-CZ" sz="1400">
              <a:solidFill>
                <a:srgbClr val="FFFF00"/>
              </a:solidFill>
              <a:latin typeface="Arial Black" pitchFamily="34" charset="0"/>
            </a:endParaRPr>
          </a:p>
        </p:txBody>
      </p:sp>
      <p:sp>
        <p:nvSpPr>
          <p:cNvPr id="3087" name="Text Box 15"/>
          <p:cNvSpPr txBox="1">
            <a:spLocks noChangeArrowheads="1"/>
          </p:cNvSpPr>
          <p:nvPr/>
        </p:nvSpPr>
        <p:spPr bwMode="auto">
          <a:xfrm>
            <a:off x="0" y="6477000"/>
            <a:ext cx="8686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993366"/>
                </a:solidFill>
                <a:latin typeface="Arial Black" pitchFamily="34" charset="0"/>
              </a:rPr>
              <a:t>Celková velikost</a:t>
            </a:r>
            <a:r>
              <a:rPr lang="cs-CZ">
                <a:solidFill>
                  <a:srgbClr val="008000"/>
                </a:solidFill>
                <a:latin typeface="Arial Black" pitchFamily="34" charset="0"/>
              </a:rPr>
              <a:t>               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1,58 MB</a:t>
            </a:r>
          </a:p>
        </p:txBody>
      </p:sp>
      <p:sp>
        <p:nvSpPr>
          <p:cNvPr id="3088" name="Text Box 16"/>
          <p:cNvSpPr txBox="1">
            <a:spLocks noChangeArrowheads="1"/>
          </p:cNvSpPr>
          <p:nvPr/>
        </p:nvSpPr>
        <p:spPr bwMode="auto">
          <a:xfrm>
            <a:off x="3352800" y="3124200"/>
            <a:ext cx="2362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400">
                <a:solidFill>
                  <a:srgbClr val="FFCC00"/>
                </a:solidFill>
                <a:latin typeface="Arial Black" pitchFamily="34" charset="0"/>
              </a:rPr>
              <a:t>       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žádné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AutoShape 7"/>
          <p:cNvSpPr>
            <a:spLocks noChangeArrowheads="1"/>
          </p:cNvSpPr>
          <p:nvPr/>
        </p:nvSpPr>
        <p:spPr bwMode="auto">
          <a:xfrm>
            <a:off x="4953000" y="533400"/>
            <a:ext cx="3886200" cy="2971800"/>
          </a:xfrm>
          <a:prstGeom prst="cloudCallout">
            <a:avLst>
              <a:gd name="adj1" fmla="val -79208"/>
              <a:gd name="adj2" fmla="val 38356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 Black" pitchFamily="34" charset="0"/>
              </a:rPr>
              <a:t>Maminka mě </a:t>
            </a:r>
          </a:p>
          <a:p>
            <a:pPr algn="ctr"/>
            <a:r>
              <a:rPr lang="cs-CZ">
                <a:latin typeface="Arial Black" pitchFamily="34" charset="0"/>
              </a:rPr>
              <a:t>poslala na </a:t>
            </a:r>
          </a:p>
          <a:p>
            <a:pPr algn="ctr"/>
            <a:r>
              <a:rPr lang="cs-CZ">
                <a:latin typeface="Arial Black" pitchFamily="34" charset="0"/>
              </a:rPr>
              <a:t>na nákup!</a:t>
            </a:r>
          </a:p>
          <a:p>
            <a:pPr algn="ctr"/>
            <a:endParaRPr lang="cs-CZ"/>
          </a:p>
          <a:p>
            <a:pPr algn="ctr"/>
            <a:r>
              <a:rPr lang="cs-CZ">
                <a:latin typeface="Arial Black" pitchFamily="34" charset="0"/>
              </a:rPr>
              <a:t>Půjdete se mnou děti </a:t>
            </a:r>
          </a:p>
          <a:p>
            <a:pPr algn="ctr"/>
            <a:r>
              <a:rPr lang="cs-CZ">
                <a:latin typeface="Arial Black" pitchFamily="34" charset="0"/>
              </a:rPr>
              <a:t>a pomůžete mi?</a:t>
            </a:r>
            <a:r>
              <a:rPr lang="cs-CZ"/>
              <a:t> </a:t>
            </a:r>
          </a:p>
        </p:txBody>
      </p:sp>
      <p:sp>
        <p:nvSpPr>
          <p:cNvPr id="4099" name="AutoShape 8"/>
          <p:cNvSpPr>
            <a:spLocks noChangeArrowheads="1"/>
          </p:cNvSpPr>
          <p:nvPr/>
        </p:nvSpPr>
        <p:spPr bwMode="auto">
          <a:xfrm>
            <a:off x="4953000" y="3733800"/>
            <a:ext cx="3200400" cy="2209800"/>
          </a:xfrm>
          <a:prstGeom prst="cloudCallout">
            <a:avLst>
              <a:gd name="adj1" fmla="val -88292"/>
              <a:gd name="adj2" fmla="val -63005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 Black" pitchFamily="34" charset="0"/>
              </a:rPr>
              <a:t>V obchodě</a:t>
            </a:r>
          </a:p>
          <a:p>
            <a:pPr algn="ctr"/>
            <a:r>
              <a:rPr lang="cs-CZ">
                <a:latin typeface="Arial Black" pitchFamily="34" charset="0"/>
              </a:rPr>
              <a:t>platíme</a:t>
            </a:r>
          </a:p>
          <a:p>
            <a:pPr algn="ctr"/>
            <a:r>
              <a:rPr lang="cs-CZ">
                <a:latin typeface="Arial Black" pitchFamily="34" charset="0"/>
              </a:rPr>
              <a:t>penězi nebo</a:t>
            </a:r>
          </a:p>
          <a:p>
            <a:pPr algn="ctr"/>
            <a:r>
              <a:rPr lang="cs-CZ">
                <a:latin typeface="Arial Black" pitchFamily="34" charset="0"/>
              </a:rPr>
              <a:t>platební kartou.</a:t>
            </a:r>
          </a:p>
        </p:txBody>
      </p:sp>
      <p:pic>
        <p:nvPicPr>
          <p:cNvPr id="4100" name="Picture 7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762000"/>
            <a:ext cx="3429000" cy="492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AutoShape 8"/>
          <p:cNvSpPr>
            <a:spLocks noChangeArrowheads="1"/>
          </p:cNvSpPr>
          <p:nvPr/>
        </p:nvSpPr>
        <p:spPr bwMode="auto">
          <a:xfrm>
            <a:off x="4191000" y="304800"/>
            <a:ext cx="4572000" cy="3200400"/>
          </a:xfrm>
          <a:prstGeom prst="cloudCallout">
            <a:avLst>
              <a:gd name="adj1" fmla="val -74759"/>
              <a:gd name="adj2" fmla="val 4766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 Black" pitchFamily="34" charset="0"/>
              </a:rPr>
              <a:t>A nezapomeňme:</a:t>
            </a:r>
          </a:p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  POZDRAVIT!</a:t>
            </a:r>
          </a:p>
          <a:p>
            <a:pPr algn="ctr"/>
            <a:r>
              <a:rPr lang="cs-CZ">
                <a:latin typeface="Arial Black" pitchFamily="34" charset="0"/>
              </a:rPr>
              <a:t>POPROSIT!</a:t>
            </a:r>
          </a:p>
          <a:p>
            <a:pPr algn="ctr"/>
            <a:r>
              <a:rPr lang="cs-CZ">
                <a:latin typeface="Arial Black" pitchFamily="34" charset="0"/>
              </a:rPr>
              <a:t>    PODĚKOVAT!</a:t>
            </a:r>
          </a:p>
          <a:p>
            <a:pPr algn="ctr"/>
            <a:r>
              <a:rPr lang="cs-CZ">
                <a:latin typeface="Arial Black" pitchFamily="34" charset="0"/>
              </a:rPr>
              <a:t>    A při odchodu…</a:t>
            </a:r>
          </a:p>
          <a:p>
            <a:pPr algn="ctr"/>
            <a:r>
              <a:rPr lang="cs-CZ">
                <a:latin typeface="Arial Black" pitchFamily="34" charset="0"/>
              </a:rPr>
              <a:t>        NASHLEDANOU!</a:t>
            </a:r>
          </a:p>
          <a:p>
            <a:pPr algn="ctr"/>
            <a:endParaRPr lang="cs-CZ">
              <a:latin typeface="Arial Black" pitchFamily="34" charset="0"/>
            </a:endParaRPr>
          </a:p>
          <a:p>
            <a:pPr algn="ctr"/>
            <a:endParaRPr lang="cs-CZ">
              <a:latin typeface="Arial Black" pitchFamily="34" charset="0"/>
            </a:endParaRPr>
          </a:p>
          <a:p>
            <a:pPr algn="ctr"/>
            <a:endParaRPr lang="cs-CZ">
              <a:latin typeface="Arial Black" pitchFamily="34" charset="0"/>
            </a:endParaRPr>
          </a:p>
        </p:txBody>
      </p:sp>
      <p:sp>
        <p:nvSpPr>
          <p:cNvPr id="5123" name="AutoShape 9"/>
          <p:cNvSpPr>
            <a:spLocks noChangeArrowheads="1"/>
          </p:cNvSpPr>
          <p:nvPr/>
        </p:nvSpPr>
        <p:spPr bwMode="auto">
          <a:xfrm>
            <a:off x="4419600" y="4038600"/>
            <a:ext cx="2667000" cy="1905000"/>
          </a:xfrm>
          <a:prstGeom prst="cloudCallout">
            <a:avLst>
              <a:gd name="adj1" fmla="val -102917"/>
              <a:gd name="adj2" fmla="val -5916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A dávat</a:t>
            </a:r>
          </a:p>
          <a:p>
            <a:pPr algn="ctr"/>
            <a:r>
              <a:rPr lang="cs-CZ">
                <a:latin typeface="Arial Black" pitchFamily="34" charset="0"/>
              </a:rPr>
              <a:t>si pozor</a:t>
            </a:r>
          </a:p>
          <a:p>
            <a:pPr algn="ctr"/>
            <a:r>
              <a:rPr lang="cs-CZ">
                <a:latin typeface="Arial Black" pitchFamily="34" charset="0"/>
              </a:rPr>
              <a:t>na peníze!!</a:t>
            </a:r>
          </a:p>
        </p:txBody>
      </p:sp>
      <p:pic>
        <p:nvPicPr>
          <p:cNvPr id="5124" name="Picture 8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33450"/>
            <a:ext cx="3648075" cy="5238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5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6940454">
            <a:off x="7058025" y="3621088"/>
            <a:ext cx="606425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6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-1946540">
            <a:off x="6880225" y="5432425"/>
            <a:ext cx="606425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127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1946540">
            <a:off x="7723188" y="4598988"/>
            <a:ext cx="1103312" cy="1503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AutoShape 8"/>
          <p:cNvSpPr>
            <a:spLocks noChangeArrowheads="1"/>
          </p:cNvSpPr>
          <p:nvPr/>
        </p:nvSpPr>
        <p:spPr bwMode="auto">
          <a:xfrm>
            <a:off x="5791200" y="381000"/>
            <a:ext cx="3048000" cy="2057400"/>
          </a:xfrm>
          <a:prstGeom prst="cloudCallout">
            <a:avLst>
              <a:gd name="adj1" fmla="val -98074"/>
              <a:gd name="adj2" fmla="val 9328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Kam </a:t>
            </a:r>
          </a:p>
          <a:p>
            <a:pPr algn="ctr"/>
            <a:r>
              <a:rPr lang="cs-CZ">
                <a:latin typeface="Arial Black" pitchFamily="34" charset="0"/>
              </a:rPr>
              <a:t>to mám jít</a:t>
            </a:r>
          </a:p>
          <a:p>
            <a:pPr algn="ctr"/>
            <a:r>
              <a:rPr lang="cs-CZ">
                <a:latin typeface="Arial Black" pitchFamily="34" charset="0"/>
              </a:rPr>
              <a:t>nakoupit?</a:t>
            </a:r>
          </a:p>
        </p:txBody>
      </p:sp>
      <p:sp>
        <p:nvSpPr>
          <p:cNvPr id="7182" name="Text Box 14"/>
          <p:cNvSpPr txBox="1">
            <a:spLocks noChangeArrowheads="1"/>
          </p:cNvSpPr>
          <p:nvPr/>
        </p:nvSpPr>
        <p:spPr bwMode="auto">
          <a:xfrm>
            <a:off x="533400" y="228600"/>
            <a:ext cx="60198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000">
                <a:solidFill>
                  <a:srgbClr val="FFFF00"/>
                </a:solidFill>
                <a:latin typeface="Arial Black" pitchFamily="34" charset="0"/>
              </a:rPr>
              <a:t>POTRAVINY</a:t>
            </a:r>
          </a:p>
        </p:txBody>
      </p:sp>
      <p:pic>
        <p:nvPicPr>
          <p:cNvPr id="6148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676400"/>
            <a:ext cx="3352800" cy="481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aoblený obdélník 10"/>
          <p:cNvSpPr/>
          <p:nvPr/>
        </p:nvSpPr>
        <p:spPr>
          <a:xfrm rot="1209248">
            <a:off x="3479800" y="3646488"/>
            <a:ext cx="1600200" cy="19050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6150" name="Text Box 12"/>
          <p:cNvSpPr txBox="1">
            <a:spLocks noChangeArrowheads="1"/>
          </p:cNvSpPr>
          <p:nvPr/>
        </p:nvSpPr>
        <p:spPr bwMode="auto">
          <a:xfrm rot="1663154">
            <a:off x="3546475" y="3856038"/>
            <a:ext cx="1908175" cy="163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Bradley Hand ITC" pitchFamily="66" charset="0"/>
              </a:rPr>
              <a:t>SIRUP</a:t>
            </a:r>
          </a:p>
          <a:p>
            <a:r>
              <a:rPr lang="cs-CZ" sz="2000" b="1">
                <a:latin typeface="Bradley Hand ITC" pitchFamily="66" charset="0"/>
              </a:rPr>
              <a:t>CHLEBA</a:t>
            </a:r>
          </a:p>
          <a:p>
            <a:r>
              <a:rPr lang="cs-CZ" sz="2000" b="1">
                <a:latin typeface="Bradley Hand ITC" pitchFamily="66" charset="0"/>
              </a:rPr>
              <a:t>ROHLÍKY</a:t>
            </a:r>
          </a:p>
          <a:p>
            <a:r>
              <a:rPr lang="cs-CZ" sz="2000" b="1">
                <a:latin typeface="Bradley Hand ITC" pitchFamily="66" charset="0"/>
              </a:rPr>
              <a:t>MLÉKO</a:t>
            </a:r>
          </a:p>
          <a:p>
            <a:r>
              <a:rPr lang="cs-CZ" sz="2000" b="1">
                <a:latin typeface="Bradley Hand ITC" pitchFamily="66" charset="0"/>
              </a:rPr>
              <a:t>LÍZÁTKO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1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82" grpId="0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16" descr="obchod"/>
          <p:cNvPicPr>
            <a:picLocks noChangeAspect="1" noChangeArrowheads="1"/>
          </p:cNvPicPr>
          <p:nvPr/>
        </p:nvPicPr>
        <p:blipFill>
          <a:blip r:embed="rId2" cstate="print"/>
          <a:srcRect l="21428" t="5937" r="12245" b="9462"/>
          <a:stretch>
            <a:fillRect/>
          </a:stretch>
        </p:blipFill>
        <p:spPr bwMode="auto">
          <a:xfrm>
            <a:off x="2590800" y="304800"/>
            <a:ext cx="6324600" cy="554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171" name="Text Box 18"/>
          <p:cNvSpPr txBox="1">
            <a:spLocks noChangeArrowheads="1"/>
          </p:cNvSpPr>
          <p:nvPr/>
        </p:nvSpPr>
        <p:spPr bwMode="auto">
          <a:xfrm>
            <a:off x="3886200" y="1600200"/>
            <a:ext cx="4191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>
                <a:latin typeface="Arial Black" pitchFamily="34" charset="0"/>
              </a:rPr>
              <a:t>POTRAVINY</a:t>
            </a:r>
          </a:p>
        </p:txBody>
      </p:sp>
      <p:sp>
        <p:nvSpPr>
          <p:cNvPr id="7172" name="AutoShape 19"/>
          <p:cNvSpPr>
            <a:spLocks noChangeArrowheads="1"/>
          </p:cNvSpPr>
          <p:nvPr/>
        </p:nvSpPr>
        <p:spPr bwMode="auto">
          <a:xfrm rot="-620929">
            <a:off x="0" y="152400"/>
            <a:ext cx="3124200" cy="2057400"/>
          </a:xfrm>
          <a:prstGeom prst="cloudCallout">
            <a:avLst>
              <a:gd name="adj1" fmla="val -8625"/>
              <a:gd name="adj2" fmla="val 122745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 Black" pitchFamily="34" charset="0"/>
              </a:rPr>
              <a:t>A už jsme tady.</a:t>
            </a:r>
          </a:p>
          <a:p>
            <a:pPr algn="ctr"/>
            <a:r>
              <a:rPr lang="cs-CZ">
                <a:latin typeface="Arial Black" pitchFamily="34" charset="0"/>
              </a:rPr>
              <a:t>Musím pěkně</a:t>
            </a:r>
          </a:p>
          <a:p>
            <a:pPr algn="ctr"/>
            <a:r>
              <a:rPr lang="cs-CZ">
                <a:latin typeface="Arial Black" pitchFamily="34" charset="0"/>
              </a:rPr>
              <a:t>pozdravit.</a:t>
            </a:r>
          </a:p>
          <a:p>
            <a:pPr algn="ctr"/>
            <a:r>
              <a:rPr lang="cs-CZ">
                <a:latin typeface="Arial Black" pitchFamily="34" charset="0"/>
              </a:rPr>
              <a:t>DOBRÝ DEN.</a:t>
            </a:r>
          </a:p>
          <a:p>
            <a:pPr algn="ctr"/>
            <a:endParaRPr lang="cs-CZ">
              <a:latin typeface="Arial Black" pitchFamily="34" charset="0"/>
            </a:endParaRPr>
          </a:p>
        </p:txBody>
      </p:sp>
      <p:pic>
        <p:nvPicPr>
          <p:cNvPr id="7173" name="Picture 23" descr="MC900344009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34000" y="4249738"/>
            <a:ext cx="1638300" cy="1246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27" descr="MC900414896[1]"/>
          <p:cNvPicPr>
            <a:picLocks noChangeAspect="1" noChangeArrowheads="1"/>
          </p:cNvPicPr>
          <p:nvPr/>
        </p:nvPicPr>
        <p:blipFill>
          <a:blip r:embed="rId4" cstate="print"/>
          <a:srcRect r="21875"/>
          <a:stretch>
            <a:fillRect/>
          </a:stretch>
        </p:blipFill>
        <p:spPr bwMode="auto">
          <a:xfrm>
            <a:off x="7162800" y="4648200"/>
            <a:ext cx="1295400" cy="862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5" name="Picture 30" descr="MC900038628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67200" y="4495800"/>
            <a:ext cx="784225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6" name="Picture 31" descr="MC90021577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95600" y="4495800"/>
            <a:ext cx="1066800" cy="989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7" name="Picture 32" descr="MC900436325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58000" y="2743200"/>
            <a:ext cx="17145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8" name="Picture 39" descr="MC900351408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172200" y="2971800"/>
            <a:ext cx="701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9" name="Picture 40" descr="MC900351213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048000" y="2819400"/>
            <a:ext cx="809625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0" name="Picture 46" descr="25005"/>
          <p:cNvPicPr>
            <a:picLocks noChangeAspect="1" noChangeArrowheads="1"/>
          </p:cNvPicPr>
          <p:nvPr/>
        </p:nvPicPr>
        <p:blipFill>
          <a:blip r:embed="rId10" cstate="print"/>
          <a:srcRect l="6097" t="6757" r="6097" b="13409"/>
          <a:stretch>
            <a:fillRect/>
          </a:stretch>
        </p:blipFill>
        <p:spPr bwMode="auto">
          <a:xfrm>
            <a:off x="4038600" y="3048000"/>
            <a:ext cx="8001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1" name="Picture 48" descr="Cukr-bily-krystal-1kg_velky"/>
          <p:cNvPicPr>
            <a:picLocks noChangeAspect="1" noChangeArrowheads="1"/>
          </p:cNvPicPr>
          <p:nvPr/>
        </p:nvPicPr>
        <p:blipFill>
          <a:blip r:embed="rId11" cstate="print"/>
          <a:srcRect l="8400" t="10677" r="8400" b="16820"/>
          <a:stretch>
            <a:fillRect/>
          </a:stretch>
        </p:blipFill>
        <p:spPr bwMode="auto">
          <a:xfrm rot="-1025414">
            <a:off x="5029200" y="2971800"/>
            <a:ext cx="939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82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81000" y="2971800"/>
            <a:ext cx="1866900" cy="268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AutoShape 3"/>
          <p:cNvSpPr>
            <a:spLocks noChangeArrowheads="1"/>
          </p:cNvSpPr>
          <p:nvPr/>
        </p:nvSpPr>
        <p:spPr bwMode="auto">
          <a:xfrm>
            <a:off x="5791200" y="381000"/>
            <a:ext cx="3048000" cy="2057400"/>
          </a:xfrm>
          <a:prstGeom prst="cloudCallout">
            <a:avLst>
              <a:gd name="adj1" fmla="val -98074"/>
              <a:gd name="adj2" fmla="val 9328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A teď už se</a:t>
            </a:r>
          </a:p>
          <a:p>
            <a:pPr algn="ctr"/>
            <a:r>
              <a:rPr lang="cs-CZ">
                <a:latin typeface="Arial Black" pitchFamily="34" charset="0"/>
              </a:rPr>
              <a:t>těším, budu</a:t>
            </a:r>
          </a:p>
          <a:p>
            <a:pPr algn="ctr"/>
            <a:r>
              <a:rPr lang="cs-CZ">
                <a:latin typeface="Arial Black" pitchFamily="34" charset="0"/>
              </a:rPr>
              <a:t>mít nové hračky. </a:t>
            </a:r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1219200" y="228600"/>
            <a:ext cx="32766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000">
                <a:solidFill>
                  <a:srgbClr val="FFFF00"/>
                </a:solidFill>
                <a:latin typeface="Arial Black" pitchFamily="34" charset="0"/>
              </a:rPr>
              <a:t>HRAČKY</a:t>
            </a:r>
          </a:p>
        </p:txBody>
      </p:sp>
      <p:pic>
        <p:nvPicPr>
          <p:cNvPr id="8196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295400"/>
            <a:ext cx="3352800" cy="481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aoblený obdélník 9"/>
          <p:cNvSpPr/>
          <p:nvPr/>
        </p:nvSpPr>
        <p:spPr>
          <a:xfrm rot="1209248">
            <a:off x="3479800" y="3646488"/>
            <a:ext cx="1600200" cy="19050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8198" name="Text Box 12"/>
          <p:cNvSpPr txBox="1">
            <a:spLocks noChangeArrowheads="1"/>
          </p:cNvSpPr>
          <p:nvPr/>
        </p:nvSpPr>
        <p:spPr bwMode="auto">
          <a:xfrm rot="1663154">
            <a:off x="3546475" y="4162425"/>
            <a:ext cx="1908175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Bradley Hand ITC" pitchFamily="66" charset="0"/>
              </a:rPr>
              <a:t>PANENKA </a:t>
            </a:r>
          </a:p>
          <a:p>
            <a:r>
              <a:rPr lang="cs-CZ" sz="2000" b="1">
                <a:latin typeface="Bradley Hand ITC" pitchFamily="66" charset="0"/>
              </a:rPr>
              <a:t>MEDVÍDEK</a:t>
            </a:r>
          </a:p>
          <a:p>
            <a:r>
              <a:rPr lang="cs-CZ" sz="2000" b="1">
                <a:latin typeface="Bradley Hand ITC" pitchFamily="66" charset="0"/>
              </a:rPr>
              <a:t>BALÓNEK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56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 descr="obchod2"/>
          <p:cNvPicPr>
            <a:picLocks noChangeAspect="1" noChangeArrowheads="1"/>
          </p:cNvPicPr>
          <p:nvPr/>
        </p:nvPicPr>
        <p:blipFill>
          <a:blip r:embed="rId2" cstate="print"/>
          <a:srcRect l="18494" t="7664" r="13014"/>
          <a:stretch>
            <a:fillRect/>
          </a:stretch>
        </p:blipFill>
        <p:spPr bwMode="auto">
          <a:xfrm>
            <a:off x="3581400" y="381000"/>
            <a:ext cx="4999038" cy="632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219" name="AutoShape 6"/>
          <p:cNvSpPr>
            <a:spLocks noChangeArrowheads="1"/>
          </p:cNvSpPr>
          <p:nvPr/>
        </p:nvSpPr>
        <p:spPr bwMode="auto">
          <a:xfrm rot="-620929">
            <a:off x="381000" y="381000"/>
            <a:ext cx="3124200" cy="2057400"/>
          </a:xfrm>
          <a:prstGeom prst="cloudCallout">
            <a:avLst>
              <a:gd name="adj1" fmla="val -12977"/>
              <a:gd name="adj2" fmla="val 121949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 Black" pitchFamily="34" charset="0"/>
              </a:rPr>
              <a:t>Poznáte</a:t>
            </a:r>
          </a:p>
          <a:p>
            <a:pPr algn="ctr"/>
            <a:r>
              <a:rPr lang="cs-CZ">
                <a:latin typeface="Arial Black" pitchFamily="34" charset="0"/>
              </a:rPr>
              <a:t>před jakým</a:t>
            </a:r>
          </a:p>
          <a:p>
            <a:pPr algn="ctr"/>
            <a:r>
              <a:rPr lang="cs-CZ">
                <a:latin typeface="Arial Black" pitchFamily="34" charset="0"/>
              </a:rPr>
              <a:t>obchodem stojíme?</a:t>
            </a:r>
          </a:p>
        </p:txBody>
      </p:sp>
      <p:sp>
        <p:nvSpPr>
          <p:cNvPr id="9220" name="Text Box 7"/>
          <p:cNvSpPr txBox="1">
            <a:spLocks noChangeArrowheads="1"/>
          </p:cNvSpPr>
          <p:nvPr/>
        </p:nvSpPr>
        <p:spPr bwMode="auto">
          <a:xfrm>
            <a:off x="4724400" y="1447800"/>
            <a:ext cx="3048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>
                <a:latin typeface="Arial Black" pitchFamily="34" charset="0"/>
              </a:rPr>
              <a:t>HRAČKY</a:t>
            </a:r>
          </a:p>
        </p:txBody>
      </p:sp>
      <p:grpSp>
        <p:nvGrpSpPr>
          <p:cNvPr id="9221" name="Group 8"/>
          <p:cNvGrpSpPr>
            <a:grpSpLocks/>
          </p:cNvGrpSpPr>
          <p:nvPr/>
        </p:nvGrpSpPr>
        <p:grpSpPr bwMode="auto">
          <a:xfrm>
            <a:off x="3886200" y="2514600"/>
            <a:ext cx="685800" cy="657225"/>
            <a:chOff x="1824" y="633"/>
            <a:chExt cx="2834" cy="2849"/>
          </a:xfrm>
        </p:grpSpPr>
        <p:sp>
          <p:nvSpPr>
            <p:cNvPr id="9232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2269 w 21600"/>
                <a:gd name="T25" fmla="*/ 7718 h 21600"/>
                <a:gd name="T26" fmla="*/ 19157 w 21600"/>
                <a:gd name="T27" fmla="*/ 20230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33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5394 w 21600"/>
                <a:gd name="T25" fmla="*/ 6735 h 21600"/>
                <a:gd name="T26" fmla="*/ 16182 w 21600"/>
                <a:gd name="T27" fmla="*/ 20441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34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2075 w 21600"/>
                <a:gd name="T25" fmla="*/ 5660 h 21600"/>
                <a:gd name="T26" fmla="*/ 20210 w 21600"/>
                <a:gd name="T27" fmla="*/ 15976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9235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w 21600"/>
                <a:gd name="T9" fmla="*/ 0 h 21600"/>
                <a:gd name="T10" fmla="*/ 0 w 21600"/>
                <a:gd name="T11" fmla="*/ 0 h 21600"/>
                <a:gd name="T12" fmla="*/ 0 w 21600"/>
                <a:gd name="T13" fmla="*/ 0 h 21600"/>
                <a:gd name="T14" fmla="*/ 0 w 21600"/>
                <a:gd name="T15" fmla="*/ 0 h 21600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6084 w 21600"/>
                <a:gd name="T25" fmla="*/ 2569 h 21600"/>
                <a:gd name="T26" fmla="*/ 16128 w 21600"/>
                <a:gd name="T27" fmla="*/ 19545 h 21600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T24" t="T25" r="T26" b="T27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pic>
        <p:nvPicPr>
          <p:cNvPr id="9222" name="Picture 13" descr="MC90002138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62800" y="2819400"/>
            <a:ext cx="1166813" cy="1379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3" name="Picture 14" descr="MC90044173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62400" y="3048000"/>
            <a:ext cx="1143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4" name="Picture 17" descr="MC90010085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62400" y="5410200"/>
            <a:ext cx="1422400" cy="984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5" name="Picture 19" descr="MC90041357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62400" y="4419600"/>
            <a:ext cx="1219200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6" name="Picture 22" descr="MC900354041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94538" y="5105400"/>
            <a:ext cx="1125537" cy="1265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7" name="Picture 24" descr="MC900412556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248400" y="3352800"/>
            <a:ext cx="831850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8" name="Picture 27" descr="MC900309872[1]"/>
          <p:cNvPicPr>
            <a:picLocks noChangeAspect="1" noChangeArrowheads="1"/>
          </p:cNvPicPr>
          <p:nvPr/>
        </p:nvPicPr>
        <p:blipFill>
          <a:blip r:embed="rId9" cstate="print"/>
          <a:srcRect r="11656"/>
          <a:stretch>
            <a:fillRect/>
          </a:stretch>
        </p:blipFill>
        <p:spPr bwMode="auto">
          <a:xfrm rot="-1023094">
            <a:off x="5715000" y="4648200"/>
            <a:ext cx="1055688" cy="1582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9" name="Picture 28" descr="MC900434786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57800" y="3352800"/>
            <a:ext cx="7620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0" name="Picture 29" descr="MC900426146[1]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876800" y="2514600"/>
            <a:ext cx="1712913" cy="104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1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914400" y="3657600"/>
            <a:ext cx="1866900" cy="268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AutoShape 3"/>
          <p:cNvSpPr>
            <a:spLocks noChangeArrowheads="1"/>
          </p:cNvSpPr>
          <p:nvPr/>
        </p:nvSpPr>
        <p:spPr bwMode="auto">
          <a:xfrm>
            <a:off x="5791200" y="381000"/>
            <a:ext cx="3048000" cy="2057400"/>
          </a:xfrm>
          <a:prstGeom prst="cloudCallout">
            <a:avLst>
              <a:gd name="adj1" fmla="val -98074"/>
              <a:gd name="adj2" fmla="val 9328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 Black" pitchFamily="34" charset="0"/>
              </a:rPr>
              <a:t>Tyto věci</a:t>
            </a:r>
          </a:p>
          <a:p>
            <a:pPr algn="ctr"/>
            <a:r>
              <a:rPr lang="cs-CZ">
                <a:latin typeface="Arial Black" pitchFamily="34" charset="0"/>
              </a:rPr>
              <a:t>potřebujeme,</a:t>
            </a:r>
          </a:p>
          <a:p>
            <a:pPr algn="ctr"/>
            <a:r>
              <a:rPr lang="cs-CZ">
                <a:latin typeface="Arial Black" pitchFamily="34" charset="0"/>
              </a:rPr>
              <a:t>abychom</a:t>
            </a:r>
          </a:p>
          <a:p>
            <a:pPr algn="ctr"/>
            <a:r>
              <a:rPr lang="cs-CZ">
                <a:latin typeface="Arial Black" pitchFamily="34" charset="0"/>
              </a:rPr>
              <a:t>byli čistí.</a:t>
            </a:r>
          </a:p>
        </p:txBody>
      </p:sp>
      <p:sp>
        <p:nvSpPr>
          <p:cNvPr id="26629" name="Text Box 5"/>
          <p:cNvSpPr txBox="1">
            <a:spLocks noChangeArrowheads="1"/>
          </p:cNvSpPr>
          <p:nvPr/>
        </p:nvSpPr>
        <p:spPr bwMode="auto">
          <a:xfrm>
            <a:off x="1219200" y="228600"/>
            <a:ext cx="41910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000">
                <a:solidFill>
                  <a:srgbClr val="FFFF00"/>
                </a:solidFill>
                <a:latin typeface="Arial Black" pitchFamily="34" charset="0"/>
              </a:rPr>
              <a:t>DROGERIE</a:t>
            </a:r>
          </a:p>
        </p:txBody>
      </p:sp>
      <p:pic>
        <p:nvPicPr>
          <p:cNvPr id="10244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295400"/>
            <a:ext cx="3352800" cy="481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Zaoblený obdélník 8"/>
          <p:cNvSpPr/>
          <p:nvPr/>
        </p:nvSpPr>
        <p:spPr>
          <a:xfrm rot="1209248">
            <a:off x="3479800" y="3646488"/>
            <a:ext cx="1600200" cy="19050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246" name="Text Box 12"/>
          <p:cNvSpPr txBox="1">
            <a:spLocks noChangeArrowheads="1"/>
          </p:cNvSpPr>
          <p:nvPr/>
        </p:nvSpPr>
        <p:spPr bwMode="auto">
          <a:xfrm rot="1663154">
            <a:off x="3546475" y="3856038"/>
            <a:ext cx="1908175" cy="1630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Bradley Hand ITC" pitchFamily="66" charset="0"/>
              </a:rPr>
              <a:t>PASTA NA</a:t>
            </a:r>
          </a:p>
          <a:p>
            <a:r>
              <a:rPr lang="cs-CZ" sz="2000" b="1">
                <a:latin typeface="Bradley Hand ITC" pitchFamily="66" charset="0"/>
              </a:rPr>
              <a:t>ZUBY</a:t>
            </a:r>
          </a:p>
          <a:p>
            <a:r>
              <a:rPr lang="cs-CZ" sz="2000" b="1">
                <a:latin typeface="Bradley Hand ITC" pitchFamily="66" charset="0"/>
              </a:rPr>
              <a:t>MYCÍ </a:t>
            </a:r>
          </a:p>
          <a:p>
            <a:r>
              <a:rPr lang="cs-CZ" sz="2000" b="1">
                <a:latin typeface="Bradley Hand ITC" pitchFamily="66" charset="0"/>
              </a:rPr>
              <a:t>HOUBA</a:t>
            </a:r>
          </a:p>
          <a:p>
            <a:r>
              <a:rPr lang="cs-CZ" sz="2000" b="1">
                <a:latin typeface="Bradley Hand ITC" pitchFamily="66" charset="0"/>
              </a:rPr>
              <a:t>MÝDLO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66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obchod3"/>
          <p:cNvPicPr>
            <a:picLocks noChangeAspect="1" noChangeArrowheads="1"/>
          </p:cNvPicPr>
          <p:nvPr/>
        </p:nvPicPr>
        <p:blipFill>
          <a:blip r:embed="rId2" cstate="print"/>
          <a:srcRect l="13339" r="18576"/>
          <a:stretch>
            <a:fillRect/>
          </a:stretch>
        </p:blipFill>
        <p:spPr bwMode="auto">
          <a:xfrm>
            <a:off x="3162300" y="609600"/>
            <a:ext cx="5981700" cy="6038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267" name="AutoShape 4"/>
          <p:cNvSpPr>
            <a:spLocks noChangeArrowheads="1"/>
          </p:cNvSpPr>
          <p:nvPr/>
        </p:nvSpPr>
        <p:spPr bwMode="auto">
          <a:xfrm>
            <a:off x="381000" y="381000"/>
            <a:ext cx="3124200" cy="2057400"/>
          </a:xfrm>
          <a:prstGeom prst="cloudCallout">
            <a:avLst>
              <a:gd name="adj1" fmla="val 2287"/>
              <a:gd name="adj2" fmla="val 12615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>
              <a:latin typeface="Arial Black" pitchFamily="34" charset="0"/>
            </a:endParaRPr>
          </a:p>
          <a:p>
            <a:r>
              <a:rPr lang="cs-CZ">
                <a:latin typeface="Arial Black" pitchFamily="34" charset="0"/>
              </a:rPr>
              <a:t>      A tady koupíme věci</a:t>
            </a:r>
          </a:p>
          <a:p>
            <a:r>
              <a:rPr lang="cs-CZ">
                <a:latin typeface="Arial Black" pitchFamily="34" charset="0"/>
              </a:rPr>
              <a:t>do koupelny.</a:t>
            </a:r>
          </a:p>
          <a:p>
            <a:pPr algn="ctr"/>
            <a:endParaRPr lang="cs-CZ">
              <a:latin typeface="Arial Black" pitchFamily="34" charset="0"/>
            </a:endParaRPr>
          </a:p>
        </p:txBody>
      </p:sp>
      <p:sp>
        <p:nvSpPr>
          <p:cNvPr id="11268" name="Text Box 6"/>
          <p:cNvSpPr txBox="1">
            <a:spLocks noChangeArrowheads="1"/>
          </p:cNvSpPr>
          <p:nvPr/>
        </p:nvSpPr>
        <p:spPr bwMode="auto">
          <a:xfrm>
            <a:off x="4572000" y="2286000"/>
            <a:ext cx="3810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>
                <a:latin typeface="Arial Black" pitchFamily="34" charset="0"/>
              </a:rPr>
              <a:t>DROGERIE</a:t>
            </a:r>
          </a:p>
        </p:txBody>
      </p:sp>
      <p:pic>
        <p:nvPicPr>
          <p:cNvPr id="11269" name="Picture 7" descr="MC900215062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3810000"/>
            <a:ext cx="946150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10" descr="MC900371086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5200" y="4876800"/>
            <a:ext cx="158115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1" name="Picture 11" descr="MC900312546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81600" y="4495800"/>
            <a:ext cx="652463" cy="1454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2" name="Picture 18" descr="MC90035120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524463">
            <a:off x="7162800" y="3505200"/>
            <a:ext cx="1295400" cy="700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3" name="Picture 19" descr="MC900239905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24600" y="3352800"/>
            <a:ext cx="830263" cy="119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4" name="Picture 21" descr="MC900412642[1]"/>
          <p:cNvPicPr>
            <a:picLocks noChangeAspect="1" noChangeArrowheads="1"/>
          </p:cNvPicPr>
          <p:nvPr/>
        </p:nvPicPr>
        <p:blipFill>
          <a:blip r:embed="rId8" cstate="print"/>
          <a:srcRect l="18713"/>
          <a:stretch>
            <a:fillRect/>
          </a:stretch>
        </p:blipFill>
        <p:spPr bwMode="auto">
          <a:xfrm>
            <a:off x="4724400" y="3200400"/>
            <a:ext cx="1323975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5" name="Picture 23" descr="MC900215430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934200" y="4572000"/>
            <a:ext cx="963613" cy="1595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6" name="Picture 25" descr="MC900412660[1]"/>
          <p:cNvPicPr>
            <a:picLocks noChangeAspect="1" noChangeArrowheads="1"/>
          </p:cNvPicPr>
          <p:nvPr/>
        </p:nvPicPr>
        <p:blipFill>
          <a:blip r:embed="rId10" cstate="print"/>
          <a:srcRect r="50920"/>
          <a:stretch>
            <a:fillRect/>
          </a:stretch>
        </p:blipFill>
        <p:spPr bwMode="auto">
          <a:xfrm rot="-222017">
            <a:off x="7821613" y="4191000"/>
            <a:ext cx="865187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7" name="Picture 26" descr="MC900215064[1]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429000" y="3124200"/>
            <a:ext cx="116681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8" name="Picture 28" descr="MC900089958[1]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 rot="-657583">
            <a:off x="6248400" y="5105400"/>
            <a:ext cx="952500" cy="1014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9" name="Picture 29" descr="MC900312544[1]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343400" y="4267200"/>
            <a:ext cx="831850" cy="481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0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85800" y="3733800"/>
            <a:ext cx="1866900" cy="268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AutoShape 3"/>
          <p:cNvSpPr>
            <a:spLocks noChangeArrowheads="1"/>
          </p:cNvSpPr>
          <p:nvPr/>
        </p:nvSpPr>
        <p:spPr bwMode="auto">
          <a:xfrm>
            <a:off x="5638800" y="0"/>
            <a:ext cx="3200400" cy="2590800"/>
          </a:xfrm>
          <a:prstGeom prst="cloudCallout">
            <a:avLst>
              <a:gd name="adj1" fmla="val -91023"/>
              <a:gd name="adj2" fmla="val 78491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Maminka chce, abych se podívala, jaké </a:t>
            </a:r>
          </a:p>
          <a:p>
            <a:pPr algn="ctr"/>
            <a:r>
              <a:rPr lang="cs-CZ">
                <a:latin typeface="Arial Black" pitchFamily="34" charset="0"/>
              </a:rPr>
              <a:t>by se mi líbily plavky.</a:t>
            </a:r>
          </a:p>
        </p:txBody>
      </p:sp>
      <p:sp>
        <p:nvSpPr>
          <p:cNvPr id="27653" name="Text Box 5"/>
          <p:cNvSpPr txBox="1">
            <a:spLocks noChangeArrowheads="1"/>
          </p:cNvSpPr>
          <p:nvPr/>
        </p:nvSpPr>
        <p:spPr bwMode="auto">
          <a:xfrm>
            <a:off x="1447800" y="228600"/>
            <a:ext cx="35814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000">
                <a:solidFill>
                  <a:srgbClr val="FFFF00"/>
                </a:solidFill>
                <a:latin typeface="Arial Black" pitchFamily="34" charset="0"/>
              </a:rPr>
              <a:t>ODĚVY</a:t>
            </a:r>
          </a:p>
        </p:txBody>
      </p:sp>
      <p:pic>
        <p:nvPicPr>
          <p:cNvPr id="12292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4800" y="1676400"/>
            <a:ext cx="3352800" cy="481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aoblený obdélník 6"/>
          <p:cNvSpPr/>
          <p:nvPr/>
        </p:nvSpPr>
        <p:spPr>
          <a:xfrm rot="1209248">
            <a:off x="3479800" y="3646488"/>
            <a:ext cx="1600200" cy="19050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2294" name="Text Box 12"/>
          <p:cNvSpPr txBox="1">
            <a:spLocks noChangeArrowheads="1"/>
          </p:cNvSpPr>
          <p:nvPr/>
        </p:nvSpPr>
        <p:spPr bwMode="auto">
          <a:xfrm rot="1663154">
            <a:off x="3546475" y="4470400"/>
            <a:ext cx="19081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Bradley Hand ITC" pitchFamily="66" charset="0"/>
              </a:rPr>
              <a:t>PLAVKY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76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obchod2"/>
          <p:cNvPicPr>
            <a:picLocks noChangeAspect="1" noChangeArrowheads="1"/>
          </p:cNvPicPr>
          <p:nvPr/>
        </p:nvPicPr>
        <p:blipFill>
          <a:blip r:embed="rId2" cstate="print"/>
          <a:srcRect l="18494" t="6204" r="13014"/>
          <a:stretch>
            <a:fillRect/>
          </a:stretch>
        </p:blipFill>
        <p:spPr bwMode="auto">
          <a:xfrm>
            <a:off x="3657600" y="0"/>
            <a:ext cx="5173663" cy="664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AutoShape 4"/>
          <p:cNvSpPr>
            <a:spLocks noChangeArrowheads="1"/>
          </p:cNvSpPr>
          <p:nvPr/>
        </p:nvSpPr>
        <p:spPr bwMode="auto">
          <a:xfrm>
            <a:off x="381000" y="381000"/>
            <a:ext cx="3124200" cy="2057400"/>
          </a:xfrm>
          <a:prstGeom prst="cloudCallout">
            <a:avLst>
              <a:gd name="adj1" fmla="val 2287"/>
              <a:gd name="adj2" fmla="val 12615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V tomto </a:t>
            </a:r>
          </a:p>
          <a:p>
            <a:pPr algn="ctr"/>
            <a:r>
              <a:rPr lang="cs-CZ">
                <a:latin typeface="Arial Black" pitchFamily="34" charset="0"/>
              </a:rPr>
              <a:t>obchodě je</a:t>
            </a:r>
          </a:p>
          <a:p>
            <a:pPr algn="ctr"/>
            <a:r>
              <a:rPr lang="cs-CZ">
                <a:latin typeface="Arial Black" pitchFamily="34" charset="0"/>
              </a:rPr>
              <a:t>najdeme.</a:t>
            </a:r>
          </a:p>
        </p:txBody>
      </p:sp>
      <p:sp>
        <p:nvSpPr>
          <p:cNvPr id="13316" name="Text Box 5"/>
          <p:cNvSpPr txBox="1">
            <a:spLocks noChangeArrowheads="1"/>
          </p:cNvSpPr>
          <p:nvPr/>
        </p:nvSpPr>
        <p:spPr bwMode="auto">
          <a:xfrm>
            <a:off x="5029200" y="1219200"/>
            <a:ext cx="24384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>
                <a:latin typeface="Arial Black" pitchFamily="34" charset="0"/>
              </a:rPr>
              <a:t>ODĚVY</a:t>
            </a:r>
          </a:p>
        </p:txBody>
      </p:sp>
      <p:pic>
        <p:nvPicPr>
          <p:cNvPr id="13317" name="Picture 6" descr="MC900113450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91000" y="2286000"/>
            <a:ext cx="1104900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8" name="Picture 7" descr="MC900352120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14800" y="4038600"/>
            <a:ext cx="1222375" cy="1654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Picture 8" descr="MC900351179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-2798546">
            <a:off x="7240587" y="4799013"/>
            <a:ext cx="1247775" cy="125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Picture 9" descr="MC900239497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7400" y="2362200"/>
            <a:ext cx="501650" cy="798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1" name="Picture 10" descr="MC900232733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81800" y="2362200"/>
            <a:ext cx="1524000" cy="105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2" name="Picture 11" descr="MC900113322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486400" y="3276600"/>
            <a:ext cx="1371600" cy="1312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3" name="Picture 12" descr="MC900013096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562600" y="4648200"/>
            <a:ext cx="1127125" cy="156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4" name="Picture 13" descr="MC900057013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719923">
            <a:off x="7086600" y="3429000"/>
            <a:ext cx="1087438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5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762000" y="3810000"/>
            <a:ext cx="1866900" cy="268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AutoShape 3"/>
          <p:cNvSpPr>
            <a:spLocks noChangeArrowheads="1"/>
          </p:cNvSpPr>
          <p:nvPr/>
        </p:nvSpPr>
        <p:spPr bwMode="auto">
          <a:xfrm>
            <a:off x="5638800" y="228600"/>
            <a:ext cx="3124200" cy="2438400"/>
          </a:xfrm>
          <a:prstGeom prst="cloudCallout">
            <a:avLst>
              <a:gd name="adj1" fmla="val -92023"/>
              <a:gd name="adj2" fmla="val 77148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Potřebovala bych nové kolo a brusle.</a:t>
            </a:r>
          </a:p>
          <a:p>
            <a:pPr algn="ctr"/>
            <a:endParaRPr lang="cs-CZ">
              <a:latin typeface="Arial Black" pitchFamily="34" charset="0"/>
            </a:endParaRP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1828800" y="228600"/>
            <a:ext cx="27432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000">
                <a:solidFill>
                  <a:srgbClr val="FFFF00"/>
                </a:solidFill>
                <a:latin typeface="Arial Black" pitchFamily="34" charset="0"/>
              </a:rPr>
              <a:t>SPORT</a:t>
            </a:r>
          </a:p>
        </p:txBody>
      </p:sp>
      <p:pic>
        <p:nvPicPr>
          <p:cNvPr id="14340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1295400"/>
            <a:ext cx="3352800" cy="481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Zaoblený obdélník 7"/>
          <p:cNvSpPr/>
          <p:nvPr/>
        </p:nvSpPr>
        <p:spPr>
          <a:xfrm rot="1209248">
            <a:off x="3479800" y="3646488"/>
            <a:ext cx="1600200" cy="19050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4342" name="Text Box 12"/>
          <p:cNvSpPr txBox="1">
            <a:spLocks noChangeArrowheads="1"/>
          </p:cNvSpPr>
          <p:nvPr/>
        </p:nvSpPr>
        <p:spPr bwMode="auto">
          <a:xfrm rot="1663154">
            <a:off x="3546475" y="4316413"/>
            <a:ext cx="19081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Bradley Hand ITC" pitchFamily="66" charset="0"/>
              </a:rPr>
              <a:t>KOLO</a:t>
            </a:r>
          </a:p>
          <a:p>
            <a:r>
              <a:rPr lang="cs-CZ" sz="2000" b="1">
                <a:latin typeface="Bradley Hand ITC" pitchFamily="66" charset="0"/>
              </a:rPr>
              <a:t>BRUSLE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AutoShape 4"/>
          <p:cNvSpPr>
            <a:spLocks noChangeArrowheads="1"/>
          </p:cNvSpPr>
          <p:nvPr/>
        </p:nvSpPr>
        <p:spPr bwMode="auto">
          <a:xfrm rot="-985997">
            <a:off x="0" y="457200"/>
            <a:ext cx="3124200" cy="2057400"/>
          </a:xfrm>
          <a:prstGeom prst="cloudCallout">
            <a:avLst>
              <a:gd name="adj1" fmla="val -15838"/>
              <a:gd name="adj2" fmla="val 11516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 Black" pitchFamily="34" charset="0"/>
              </a:rPr>
              <a:t>Půjdete se</a:t>
            </a:r>
          </a:p>
          <a:p>
            <a:pPr algn="ctr"/>
            <a:r>
              <a:rPr lang="cs-CZ">
                <a:latin typeface="Arial Black" pitchFamily="34" charset="0"/>
              </a:rPr>
              <a:t>se mnou </a:t>
            </a:r>
          </a:p>
          <a:p>
            <a:pPr algn="ctr"/>
            <a:r>
              <a:rPr lang="cs-CZ">
                <a:latin typeface="Arial Black" pitchFamily="34" charset="0"/>
              </a:rPr>
              <a:t>na ně podívat?</a:t>
            </a:r>
          </a:p>
        </p:txBody>
      </p:sp>
      <p:pic>
        <p:nvPicPr>
          <p:cNvPr id="15363" name="Picture 5" descr="obchod"/>
          <p:cNvPicPr>
            <a:picLocks noChangeAspect="1" noChangeArrowheads="1"/>
          </p:cNvPicPr>
          <p:nvPr/>
        </p:nvPicPr>
        <p:blipFill>
          <a:blip r:embed="rId2" cstate="print"/>
          <a:srcRect l="22897" r="4114"/>
          <a:stretch>
            <a:fillRect/>
          </a:stretch>
        </p:blipFill>
        <p:spPr bwMode="auto">
          <a:xfrm>
            <a:off x="3200400" y="838200"/>
            <a:ext cx="5715000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 Box 6"/>
          <p:cNvSpPr txBox="1">
            <a:spLocks noChangeArrowheads="1"/>
          </p:cNvSpPr>
          <p:nvPr/>
        </p:nvSpPr>
        <p:spPr bwMode="auto">
          <a:xfrm>
            <a:off x="5029200" y="2286000"/>
            <a:ext cx="21336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>
                <a:latin typeface="Arial Black" pitchFamily="34" charset="0"/>
              </a:rPr>
              <a:t>SPORT</a:t>
            </a:r>
          </a:p>
        </p:txBody>
      </p:sp>
      <p:pic>
        <p:nvPicPr>
          <p:cNvPr id="15365" name="Picture 9" descr="MC900239521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72200" y="4876800"/>
            <a:ext cx="985838" cy="987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6" name="Picture 12" descr="MC900239505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39000" y="4495800"/>
            <a:ext cx="1216025" cy="120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4" descr="MC900351281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57600" y="3505200"/>
            <a:ext cx="736600" cy="738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15" descr="MC900233321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05200" y="4191000"/>
            <a:ext cx="2392363" cy="178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18" descr="MC900320466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800600" y="3352800"/>
            <a:ext cx="984250" cy="1144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9" descr="MC900352344[1]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315200" y="3429000"/>
            <a:ext cx="1046163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20" descr="MC900312532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248400" y="3352800"/>
            <a:ext cx="385763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21" descr="MC900312532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400800" y="3505200"/>
            <a:ext cx="385763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3" name="Picture 22" descr="MC900312532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629400" y="3276600"/>
            <a:ext cx="385763" cy="912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4" name="Picture 23" descr="MC900434870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248400" y="3886200"/>
            <a:ext cx="1066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57200" y="3733800"/>
            <a:ext cx="1866900" cy="2681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AutoShape 3"/>
          <p:cNvSpPr>
            <a:spLocks noChangeArrowheads="1"/>
          </p:cNvSpPr>
          <p:nvPr/>
        </p:nvSpPr>
        <p:spPr bwMode="auto">
          <a:xfrm>
            <a:off x="5791200" y="381000"/>
            <a:ext cx="3048000" cy="2057400"/>
          </a:xfrm>
          <a:prstGeom prst="cloudCallout">
            <a:avLst>
              <a:gd name="adj1" fmla="val -98074"/>
              <a:gd name="adj2" fmla="val 93287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Už mně dopsalo pero.</a:t>
            </a: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533400" y="228600"/>
            <a:ext cx="60198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000">
                <a:solidFill>
                  <a:srgbClr val="FFFF00"/>
                </a:solidFill>
                <a:latin typeface="Arial Black" pitchFamily="34" charset="0"/>
              </a:rPr>
              <a:t>PAPÍRNICTVÍ</a:t>
            </a:r>
          </a:p>
        </p:txBody>
      </p:sp>
      <p:pic>
        <p:nvPicPr>
          <p:cNvPr id="16388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3400" y="1281113"/>
            <a:ext cx="3352800" cy="4814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Zaoblený obdélník 9"/>
          <p:cNvSpPr/>
          <p:nvPr/>
        </p:nvSpPr>
        <p:spPr>
          <a:xfrm rot="1209248">
            <a:off x="3479800" y="3646488"/>
            <a:ext cx="1600200" cy="1905000"/>
          </a:xfrm>
          <a:prstGeom prst="round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6390" name="Text Box 12"/>
          <p:cNvSpPr txBox="1">
            <a:spLocks noChangeArrowheads="1"/>
          </p:cNvSpPr>
          <p:nvPr/>
        </p:nvSpPr>
        <p:spPr bwMode="auto">
          <a:xfrm rot="1663154">
            <a:off x="3546475" y="4010025"/>
            <a:ext cx="1908175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 b="1">
                <a:latin typeface="Bradley Hand ITC" pitchFamily="66" charset="0"/>
              </a:rPr>
              <a:t>PERO</a:t>
            </a:r>
          </a:p>
          <a:p>
            <a:r>
              <a:rPr lang="cs-CZ" sz="2000" b="1">
                <a:latin typeface="Bradley Hand ITC" pitchFamily="66" charset="0"/>
              </a:rPr>
              <a:t>PASTELKY</a:t>
            </a:r>
          </a:p>
          <a:p>
            <a:r>
              <a:rPr lang="cs-CZ" sz="2000" b="1">
                <a:latin typeface="Bradley Hand ITC" pitchFamily="66" charset="0"/>
              </a:rPr>
              <a:t>PRAVÍTKO</a:t>
            </a:r>
          </a:p>
          <a:p>
            <a:r>
              <a:rPr lang="cs-CZ" sz="2000" b="1">
                <a:latin typeface="Bradley Hand ITC" pitchFamily="66" charset="0"/>
              </a:rPr>
              <a:t>PEXESO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07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5" descr="OBCHOD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43200" y="685800"/>
            <a:ext cx="6400800" cy="575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AutoShape 6"/>
          <p:cNvSpPr>
            <a:spLocks noChangeArrowheads="1"/>
          </p:cNvSpPr>
          <p:nvPr/>
        </p:nvSpPr>
        <p:spPr bwMode="auto">
          <a:xfrm>
            <a:off x="533400" y="228600"/>
            <a:ext cx="2895600" cy="2057400"/>
          </a:xfrm>
          <a:prstGeom prst="cloudCallout">
            <a:avLst>
              <a:gd name="adj1" fmla="val 1810"/>
              <a:gd name="adj2" fmla="val 129014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 Black" pitchFamily="34" charset="0"/>
              </a:rPr>
              <a:t>A v tomto</a:t>
            </a:r>
          </a:p>
          <a:p>
            <a:pPr algn="ctr"/>
            <a:r>
              <a:rPr lang="cs-CZ">
                <a:latin typeface="Arial Black" pitchFamily="34" charset="0"/>
              </a:rPr>
              <a:t>obchodě </a:t>
            </a:r>
          </a:p>
          <a:p>
            <a:pPr algn="ctr"/>
            <a:r>
              <a:rPr lang="cs-CZ">
                <a:latin typeface="Arial Black" pitchFamily="34" charset="0"/>
              </a:rPr>
              <a:t>koupíme nové.</a:t>
            </a:r>
          </a:p>
        </p:txBody>
      </p:sp>
      <p:sp>
        <p:nvSpPr>
          <p:cNvPr id="17412" name="Text Box 7"/>
          <p:cNvSpPr txBox="1">
            <a:spLocks noChangeArrowheads="1"/>
          </p:cNvSpPr>
          <p:nvPr/>
        </p:nvSpPr>
        <p:spPr bwMode="auto">
          <a:xfrm>
            <a:off x="3962400" y="2286000"/>
            <a:ext cx="4191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4000">
                <a:latin typeface="Arial Black" pitchFamily="34" charset="0"/>
              </a:rPr>
              <a:t>PAPÍRNICTVÍ</a:t>
            </a:r>
          </a:p>
        </p:txBody>
      </p:sp>
      <p:pic>
        <p:nvPicPr>
          <p:cNvPr id="17413" name="Picture 8" descr="MC90044172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95600" y="4800600"/>
            <a:ext cx="1066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Picture 10" descr="MC900232724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86200" y="5029200"/>
            <a:ext cx="1027113" cy="908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5" name="Picture 11" descr="MC900012910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24200" y="3276600"/>
            <a:ext cx="10096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12" descr="MC900290696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38600" y="3922713"/>
            <a:ext cx="152400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14" descr="MC900305511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486400" y="3200400"/>
            <a:ext cx="1041400" cy="1058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15" descr="MC900234087[1]"/>
          <p:cNvPicPr>
            <a:picLocks noChangeAspect="1" noChangeArrowheads="1"/>
          </p:cNvPicPr>
          <p:nvPr/>
        </p:nvPicPr>
        <p:blipFill>
          <a:blip r:embed="rId8" cstate="print">
            <a:lum contrast="18000"/>
          </a:blip>
          <a:srcRect/>
          <a:stretch>
            <a:fillRect/>
          </a:stretch>
        </p:blipFill>
        <p:spPr bwMode="auto">
          <a:xfrm>
            <a:off x="4953000" y="4876800"/>
            <a:ext cx="1150938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9" name="Picture 17" descr="MC900291940[1]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324600" y="4724400"/>
            <a:ext cx="1752600" cy="1265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0" name="Picture 19" descr="MC900340408[1]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2222809">
            <a:off x="7620000" y="3124200"/>
            <a:ext cx="1166813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1" name="Picture 20" descr="MC900234099[1]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781800" y="3352800"/>
            <a:ext cx="400050" cy="88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2" name="Picture 21" descr="MC900353996[1]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620000" y="3657600"/>
            <a:ext cx="1058863" cy="1274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23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3795713"/>
            <a:ext cx="1866900" cy="268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AutoShape 5"/>
          <p:cNvSpPr>
            <a:spLocks noChangeArrowheads="1"/>
          </p:cNvSpPr>
          <p:nvPr/>
        </p:nvSpPr>
        <p:spPr bwMode="auto">
          <a:xfrm>
            <a:off x="4114800" y="381000"/>
            <a:ext cx="4495800" cy="2362200"/>
          </a:xfrm>
          <a:prstGeom prst="cloudCallout">
            <a:avLst>
              <a:gd name="adj1" fmla="val -66032"/>
              <a:gd name="adj2" fmla="val 94491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Pamatujete si, do</a:t>
            </a:r>
          </a:p>
          <a:p>
            <a:pPr algn="ctr"/>
            <a:r>
              <a:rPr lang="cs-CZ">
                <a:latin typeface="Arial Black" pitchFamily="34" charset="0"/>
              </a:rPr>
              <a:t>kterého obchodu</a:t>
            </a:r>
          </a:p>
          <a:p>
            <a:pPr algn="ctr"/>
            <a:r>
              <a:rPr lang="cs-CZ">
                <a:latin typeface="Arial Black" pitchFamily="34" charset="0"/>
              </a:rPr>
              <a:t>by jste šly nakupovat?</a:t>
            </a:r>
          </a:p>
        </p:txBody>
      </p:sp>
      <p:pic>
        <p:nvPicPr>
          <p:cNvPr id="18435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1000" y="1600200"/>
            <a:ext cx="29718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6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6187559">
            <a:off x="4047331" y="4517232"/>
            <a:ext cx="1408113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7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6940454">
            <a:off x="6143625" y="4230688"/>
            <a:ext cx="606425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-3999961">
            <a:off x="6677025" y="5449888"/>
            <a:ext cx="606425" cy="82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ext Box 2"/>
          <p:cNvSpPr txBox="1">
            <a:spLocks noChangeArrowheads="1"/>
          </p:cNvSpPr>
          <p:nvPr/>
        </p:nvSpPr>
        <p:spPr bwMode="auto">
          <a:xfrm>
            <a:off x="1676400" y="304800"/>
            <a:ext cx="4495800" cy="854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5000">
                <a:solidFill>
                  <a:srgbClr val="FFFF00"/>
                </a:solidFill>
                <a:latin typeface="Arial Black" pitchFamily="34" charset="0"/>
              </a:rPr>
              <a:t>OPAKOVÁNÍ</a:t>
            </a:r>
          </a:p>
        </p:txBody>
      </p:sp>
      <p:pic>
        <p:nvPicPr>
          <p:cNvPr id="19459" name="Picture 14" descr="MC900215775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24400" y="2057400"/>
            <a:ext cx="609600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15" descr="MC900100856[1]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29000" y="2590800"/>
            <a:ext cx="914400" cy="63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16" descr="MC900215062[1]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908379">
            <a:off x="5410200" y="4038600"/>
            <a:ext cx="776288" cy="884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17" descr="MC900113322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67000" y="4876800"/>
            <a:ext cx="990600" cy="947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18" descr="MC900434870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81800" y="3200400"/>
            <a:ext cx="106680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19" descr="MC900012910[1]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371600" y="5791200"/>
            <a:ext cx="793750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5" name="Text Box 20"/>
          <p:cNvSpPr txBox="1">
            <a:spLocks noChangeArrowheads="1"/>
          </p:cNvSpPr>
          <p:nvPr/>
        </p:nvSpPr>
        <p:spPr bwMode="auto">
          <a:xfrm>
            <a:off x="1295400" y="2209800"/>
            <a:ext cx="3581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Arial Black" pitchFamily="34" charset="0"/>
              </a:rPr>
              <a:t>DOSTALA JSEM CHUŤ NA</a:t>
            </a:r>
          </a:p>
        </p:txBody>
      </p:sp>
      <p:sp>
        <p:nvSpPr>
          <p:cNvPr id="19466" name="Text Box 21"/>
          <p:cNvSpPr txBox="1">
            <a:spLocks noChangeArrowheads="1"/>
          </p:cNvSpPr>
          <p:nvPr/>
        </p:nvSpPr>
        <p:spPr bwMode="auto">
          <a:xfrm>
            <a:off x="5257800" y="2209800"/>
            <a:ext cx="3886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Arial Black" pitchFamily="34" charset="0"/>
              </a:rPr>
              <a:t>, KOUPÍM HO V …………….......</a:t>
            </a:r>
            <a:r>
              <a:rPr lang="cs-CZ">
                <a:solidFill>
                  <a:srgbClr val="FFFF00"/>
                </a:solidFill>
              </a:rPr>
              <a:t> </a:t>
            </a:r>
          </a:p>
        </p:txBody>
      </p:sp>
      <p:sp>
        <p:nvSpPr>
          <p:cNvPr id="19467" name="Text Box 23"/>
          <p:cNvSpPr txBox="1">
            <a:spLocks noChangeArrowheads="1"/>
          </p:cNvSpPr>
          <p:nvPr/>
        </p:nvSpPr>
        <p:spPr bwMode="auto">
          <a:xfrm>
            <a:off x="1371600" y="2819400"/>
            <a:ext cx="7772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Arial Black" pitchFamily="34" charset="0"/>
              </a:rPr>
              <a:t>BRATŘÍČKOVI                  KOUPÍM V ……………………………....... </a:t>
            </a:r>
          </a:p>
        </p:txBody>
      </p:sp>
      <p:sp>
        <p:nvSpPr>
          <p:cNvPr id="19468" name="Text Box 24"/>
          <p:cNvSpPr txBox="1">
            <a:spLocks noChangeArrowheads="1"/>
          </p:cNvSpPr>
          <p:nvPr/>
        </p:nvSpPr>
        <p:spPr bwMode="auto">
          <a:xfrm>
            <a:off x="1371600" y="5181600"/>
            <a:ext cx="77724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Arial Black" pitchFamily="34" charset="0"/>
              </a:rPr>
              <a:t>NOVOU                   KOUPÍM V …………………………………………..</a:t>
            </a:r>
          </a:p>
        </p:txBody>
      </p:sp>
      <p:sp>
        <p:nvSpPr>
          <p:cNvPr id="19469" name="Text Box 25"/>
          <p:cNvSpPr txBox="1">
            <a:spLocks noChangeArrowheads="1"/>
          </p:cNvSpPr>
          <p:nvPr/>
        </p:nvSpPr>
        <p:spPr bwMode="auto">
          <a:xfrm>
            <a:off x="1295400" y="3581400"/>
            <a:ext cx="75438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Arial Black" pitchFamily="34" charset="0"/>
              </a:rPr>
              <a:t>V PRODEJNĚ ………………………….. KOUPÍM                .</a:t>
            </a:r>
          </a:p>
        </p:txBody>
      </p:sp>
      <p:sp>
        <p:nvSpPr>
          <p:cNvPr id="19470" name="Text Box 26"/>
          <p:cNvSpPr txBox="1">
            <a:spLocks noChangeArrowheads="1"/>
          </p:cNvSpPr>
          <p:nvPr/>
        </p:nvSpPr>
        <p:spPr bwMode="auto">
          <a:xfrm>
            <a:off x="1295400" y="4419600"/>
            <a:ext cx="84582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Arial Black" pitchFamily="34" charset="0"/>
              </a:rPr>
              <a:t>KDYŽ BUDU POTŘEBOVAT NOVÝ      , PŮJDU DO ………………..</a:t>
            </a:r>
          </a:p>
        </p:txBody>
      </p:sp>
      <p:sp>
        <p:nvSpPr>
          <p:cNvPr id="19471" name="Text Box 27"/>
          <p:cNvSpPr txBox="1">
            <a:spLocks noChangeArrowheads="1"/>
          </p:cNvSpPr>
          <p:nvPr/>
        </p:nvSpPr>
        <p:spPr bwMode="auto">
          <a:xfrm>
            <a:off x="2057400" y="6096000"/>
            <a:ext cx="72390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>
                <a:solidFill>
                  <a:srgbClr val="FFFF00"/>
                </a:solidFill>
                <a:latin typeface="Arial Black" pitchFamily="34" charset="0"/>
              </a:rPr>
              <a:t>NAJDU V OBCHODĚ, KTERÝ SE JMENUJE …………………</a:t>
            </a:r>
          </a:p>
        </p:txBody>
      </p:sp>
      <p:sp>
        <p:nvSpPr>
          <p:cNvPr id="20508" name="Text Box 28"/>
          <p:cNvSpPr txBox="1">
            <a:spLocks noChangeArrowheads="1"/>
          </p:cNvSpPr>
          <p:nvPr/>
        </p:nvSpPr>
        <p:spPr bwMode="auto">
          <a:xfrm>
            <a:off x="7315200" y="2057400"/>
            <a:ext cx="19812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660033"/>
                </a:solidFill>
                <a:latin typeface="Arial Black" pitchFamily="34" charset="0"/>
              </a:rPr>
              <a:t>POTRAVINÁCH</a:t>
            </a:r>
          </a:p>
        </p:txBody>
      </p:sp>
      <p:sp>
        <p:nvSpPr>
          <p:cNvPr id="20509" name="Text Box 29"/>
          <p:cNvSpPr txBox="1">
            <a:spLocks noChangeArrowheads="1"/>
          </p:cNvSpPr>
          <p:nvPr/>
        </p:nvSpPr>
        <p:spPr bwMode="auto">
          <a:xfrm>
            <a:off x="6477000" y="2667000"/>
            <a:ext cx="19812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660033"/>
                </a:solidFill>
                <a:latin typeface="Arial Black" pitchFamily="34" charset="0"/>
              </a:rPr>
              <a:t>HRAČKÁŘSTVÍ</a:t>
            </a:r>
          </a:p>
        </p:txBody>
      </p:sp>
      <p:sp>
        <p:nvSpPr>
          <p:cNvPr id="20510" name="Text Box 30"/>
          <p:cNvSpPr txBox="1">
            <a:spLocks noChangeArrowheads="1"/>
          </p:cNvSpPr>
          <p:nvPr/>
        </p:nvSpPr>
        <p:spPr bwMode="auto">
          <a:xfrm>
            <a:off x="3657600" y="3429000"/>
            <a:ext cx="19812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660033"/>
                </a:solidFill>
                <a:latin typeface="Arial Black" pitchFamily="34" charset="0"/>
              </a:rPr>
              <a:t>SPORT</a:t>
            </a:r>
          </a:p>
        </p:txBody>
      </p:sp>
      <p:sp>
        <p:nvSpPr>
          <p:cNvPr id="20511" name="Text Box 31"/>
          <p:cNvSpPr txBox="1">
            <a:spLocks noChangeArrowheads="1"/>
          </p:cNvSpPr>
          <p:nvPr/>
        </p:nvSpPr>
        <p:spPr bwMode="auto">
          <a:xfrm>
            <a:off x="7620000" y="4343400"/>
            <a:ext cx="19812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660033"/>
                </a:solidFill>
                <a:latin typeface="Arial Black" pitchFamily="34" charset="0"/>
              </a:rPr>
              <a:t>DROGERIE</a:t>
            </a:r>
          </a:p>
        </p:txBody>
      </p:sp>
      <p:sp>
        <p:nvSpPr>
          <p:cNvPr id="20512" name="Text Box 32"/>
          <p:cNvSpPr txBox="1">
            <a:spLocks noChangeArrowheads="1"/>
          </p:cNvSpPr>
          <p:nvPr/>
        </p:nvSpPr>
        <p:spPr bwMode="auto">
          <a:xfrm>
            <a:off x="6553200" y="5029200"/>
            <a:ext cx="19812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660033"/>
                </a:solidFill>
                <a:latin typeface="Arial Black" pitchFamily="34" charset="0"/>
              </a:rPr>
              <a:t>ODĚVECH</a:t>
            </a:r>
          </a:p>
        </p:txBody>
      </p:sp>
      <p:sp>
        <p:nvSpPr>
          <p:cNvPr id="20513" name="Text Box 33"/>
          <p:cNvSpPr txBox="1">
            <a:spLocks noChangeArrowheads="1"/>
          </p:cNvSpPr>
          <p:nvPr/>
        </p:nvSpPr>
        <p:spPr bwMode="auto">
          <a:xfrm>
            <a:off x="7467600" y="5943600"/>
            <a:ext cx="1981200" cy="33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1600" b="1">
                <a:solidFill>
                  <a:srgbClr val="660033"/>
                </a:solidFill>
                <a:latin typeface="Arial Black" pitchFamily="34" charset="0"/>
              </a:rPr>
              <a:t>PAPÍRNICTVÍ</a:t>
            </a:r>
          </a:p>
        </p:txBody>
      </p:sp>
      <p:pic>
        <p:nvPicPr>
          <p:cNvPr id="19478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1000" y="228600"/>
            <a:ext cx="1177925" cy="1690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9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204177">
            <a:off x="704850" y="1974850"/>
            <a:ext cx="525463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0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rot="1204177">
            <a:off x="704850" y="2660650"/>
            <a:ext cx="525463" cy="652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1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204177">
            <a:off x="715963" y="3344863"/>
            <a:ext cx="525462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2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204177">
            <a:off x="715963" y="4183063"/>
            <a:ext cx="525462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3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204177">
            <a:off x="715963" y="4945063"/>
            <a:ext cx="525462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4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 rot="1204177">
            <a:off x="715963" y="5783263"/>
            <a:ext cx="525462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85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 rot="-3412631">
            <a:off x="6769894" y="118269"/>
            <a:ext cx="1077912" cy="146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05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3000"/>
                                        <p:tgtEl>
                                          <p:spTgt spid="20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3000"/>
                                        <p:tgtEl>
                                          <p:spTgt spid="20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205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20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3000"/>
                                        <p:tgtEl>
                                          <p:spTgt spid="20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8" grpId="0"/>
      <p:bldP spid="20509" grpId="0"/>
      <p:bldP spid="20510" grpId="0"/>
      <p:bldP spid="20511" grpId="0"/>
      <p:bldP spid="20512" grpId="0"/>
      <p:bldP spid="20513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AutoShape 3"/>
          <p:cNvSpPr>
            <a:spLocks noChangeArrowheads="1"/>
          </p:cNvSpPr>
          <p:nvPr/>
        </p:nvSpPr>
        <p:spPr bwMode="auto">
          <a:xfrm>
            <a:off x="5562600" y="228600"/>
            <a:ext cx="3352800" cy="2743200"/>
          </a:xfrm>
          <a:prstGeom prst="cloudCallout">
            <a:avLst>
              <a:gd name="adj1" fmla="val -97634"/>
              <a:gd name="adj2" fmla="val 57699"/>
            </a:avLst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 algn="ctr"/>
            <a:r>
              <a:rPr lang="cs-CZ">
                <a:latin typeface="Arial Black" pitchFamily="34" charset="0"/>
              </a:rPr>
              <a:t>AHOJ děti!</a:t>
            </a:r>
          </a:p>
          <a:p>
            <a:pPr algn="ctr"/>
            <a:endParaRPr lang="cs-CZ">
              <a:latin typeface="Arial Black" pitchFamily="34" charset="0"/>
            </a:endParaRPr>
          </a:p>
          <a:p>
            <a:pPr algn="ctr"/>
            <a:r>
              <a:rPr lang="cs-CZ">
                <a:latin typeface="Arial Black" pitchFamily="34" charset="0"/>
              </a:rPr>
              <a:t>Děkuji vám, že </a:t>
            </a:r>
          </a:p>
          <a:p>
            <a:pPr algn="ctr"/>
            <a:r>
              <a:rPr lang="cs-CZ">
                <a:latin typeface="Arial Black" pitchFamily="34" charset="0"/>
              </a:rPr>
              <a:t>jste mi</a:t>
            </a:r>
          </a:p>
          <a:p>
            <a:pPr algn="ctr"/>
            <a:r>
              <a:rPr lang="cs-CZ">
                <a:latin typeface="Arial Black" pitchFamily="34" charset="0"/>
              </a:rPr>
              <a:t>pomohly nakupovat.</a:t>
            </a:r>
          </a:p>
        </p:txBody>
      </p:sp>
      <p:pic>
        <p:nvPicPr>
          <p:cNvPr id="20483" name="Picture 11" descr="http://sweetclipart.com/multisite/sweetclipart/files/imagecache/middle/little_girl_flower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5800" y="762000"/>
            <a:ext cx="3657600" cy="5253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4" name="Picture 11" descr="Květ, Červená, Jaro, Léto, Papír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4800" y="228600"/>
            <a:ext cx="1143000" cy="113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10200" y="4800600"/>
            <a:ext cx="919163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15" descr="http://pixabay.com/static/uploads/photo/2012/05/07/13/55/lady-48529_640.png?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29400" y="3581400"/>
            <a:ext cx="1565275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Obdélník 4"/>
          <p:cNvSpPr>
            <a:spLocks noChangeArrowheads="1"/>
          </p:cNvSpPr>
          <p:nvPr/>
        </p:nvSpPr>
        <p:spPr bwMode="auto">
          <a:xfrm>
            <a:off x="0" y="457200"/>
            <a:ext cx="9372600" cy="535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t-BR" dirty="0"/>
              <a:t>AUTOR NEUVEDEN. </a:t>
            </a:r>
            <a:r>
              <a:rPr lang="pt-BR" i="1" dirty="0"/>
              <a:t>www.sweetclipart.com</a:t>
            </a:r>
            <a:r>
              <a:rPr lang="pt-BR" dirty="0"/>
              <a:t> [online]. [cit. 19.</a:t>
            </a:r>
            <a:r>
              <a:rPr lang="cs-CZ" dirty="0"/>
              <a:t>5</a:t>
            </a:r>
            <a:r>
              <a:rPr lang="pt-BR" dirty="0"/>
              <a:t>.201</a:t>
            </a:r>
            <a:r>
              <a:rPr lang="cs-CZ" dirty="0"/>
              <a:t>2</a:t>
            </a:r>
            <a:r>
              <a:rPr lang="pt-BR" dirty="0"/>
              <a:t>]. Dostupný na WWW: http://sweetclipart.com/multisite/sweetclipart/files/imagecache/middle/little_girl_flower.png</a:t>
            </a:r>
            <a:endParaRPr lang="cs-CZ" dirty="0"/>
          </a:p>
          <a:p>
            <a:endParaRPr lang="cs-CZ" dirty="0"/>
          </a:p>
          <a:p>
            <a:r>
              <a:rPr lang="pt-BR" dirty="0"/>
              <a:t>AUTOR NEUVEDEN. </a:t>
            </a:r>
            <a:r>
              <a:rPr lang="pt-BR" i="1" dirty="0"/>
              <a:t>www.nakup-online.cz</a:t>
            </a:r>
            <a:r>
              <a:rPr lang="pt-BR" dirty="0"/>
              <a:t> [online]. [cit. 19.</a:t>
            </a:r>
            <a:r>
              <a:rPr lang="cs-CZ" dirty="0"/>
              <a:t>5</a:t>
            </a:r>
            <a:r>
              <a:rPr lang="pt-BR" dirty="0"/>
              <a:t>.201</a:t>
            </a:r>
            <a:r>
              <a:rPr lang="cs-CZ" dirty="0"/>
              <a:t>2</a:t>
            </a:r>
            <a:r>
              <a:rPr lang="pt-BR" dirty="0"/>
              <a:t>]. Dostupný na WWW: http://www.nakup-online.cz/images/25005.jpg</a:t>
            </a:r>
            <a:endParaRPr lang="cs-CZ" dirty="0"/>
          </a:p>
          <a:p>
            <a:endParaRPr lang="cs-CZ" dirty="0"/>
          </a:p>
          <a:p>
            <a:r>
              <a:rPr lang="pt-BR" dirty="0"/>
              <a:t>AUTOR NEUVEDEN. </a:t>
            </a:r>
            <a:r>
              <a:rPr lang="pt-BR" i="1" dirty="0"/>
              <a:t>www.cukrovaryttd.cz</a:t>
            </a:r>
            <a:r>
              <a:rPr lang="pt-BR" dirty="0"/>
              <a:t> [online]. [cit. 19</a:t>
            </a:r>
            <a:r>
              <a:rPr lang="cs-CZ" dirty="0"/>
              <a:t>.5</a:t>
            </a:r>
            <a:r>
              <a:rPr lang="pt-BR" dirty="0"/>
              <a:t>.201</a:t>
            </a:r>
            <a:r>
              <a:rPr lang="cs-CZ" dirty="0"/>
              <a:t>2</a:t>
            </a:r>
            <a:r>
              <a:rPr lang="pt-BR" dirty="0"/>
              <a:t>]. Dostupný na WWW: http://www.cukrovaryttd.cz/obrazky/vyrobky/Cukr-bily-krystal-1kg_velky.gif</a:t>
            </a:r>
            <a:endParaRPr lang="cs-CZ" dirty="0"/>
          </a:p>
          <a:p>
            <a:endParaRPr lang="cs-CZ" dirty="0"/>
          </a:p>
          <a:p>
            <a:r>
              <a:rPr lang="pl-PL" dirty="0"/>
              <a:t>NEMO. </a:t>
            </a:r>
            <a:r>
              <a:rPr lang="pl-PL" i="1" dirty="0"/>
              <a:t>www.pixabay.com</a:t>
            </a:r>
            <a:r>
              <a:rPr lang="pl-PL" dirty="0"/>
              <a:t> [online]. [cit. 19.5.2012]. Dostupný na WWW: http://pixabay.com/static/uploads/photo/2012/05/07/13/55/lady-48528_640.png?i</a:t>
            </a:r>
          </a:p>
          <a:p>
            <a:r>
              <a:rPr lang="pl-PL"/>
              <a:t/>
            </a:r>
            <a:br>
              <a:rPr lang="pl-PL"/>
            </a:br>
            <a:r>
              <a:rPr lang="pl-PL"/>
              <a:t>Nástroje </a:t>
            </a:r>
            <a:r>
              <a:rPr lang="pl-PL"/>
              <a:t>Microsoft </a:t>
            </a:r>
            <a:r>
              <a:rPr lang="pl-PL" smtClean="0"/>
              <a:t>PowerPoint: www.office.microsoft.com</a:t>
            </a:r>
            <a:endParaRPr lang="pl-PL"/>
          </a:p>
          <a:p>
            <a:r>
              <a:rPr lang="pl-PL" dirty="0"/>
              <a:t/>
            </a:r>
            <a:br>
              <a:rPr lang="pl-PL" dirty="0"/>
            </a:br>
            <a:endParaRPr lang="pt-BR" dirty="0"/>
          </a:p>
          <a:p>
            <a:r>
              <a:rPr lang="pt-BR" dirty="0"/>
              <a:t/>
            </a:r>
            <a:br>
              <a:rPr lang="pt-BR" dirty="0"/>
            </a:br>
            <a:endParaRPr lang="pt-BR" dirty="0"/>
          </a:p>
          <a:p>
            <a:r>
              <a:rPr lang="pt-BR" dirty="0"/>
              <a:t/>
            </a:r>
            <a:br>
              <a:rPr lang="pt-BR" dirty="0"/>
            </a:br>
            <a:endParaRPr lang="cs-CZ" dirty="0"/>
          </a:p>
        </p:txBody>
      </p:sp>
      <p:sp>
        <p:nvSpPr>
          <p:cNvPr id="21507" name="Text Box 2"/>
          <p:cNvSpPr txBox="1">
            <a:spLocks noChangeArrowheads="1"/>
          </p:cNvSpPr>
          <p:nvPr/>
        </p:nvSpPr>
        <p:spPr bwMode="auto">
          <a:xfrm>
            <a:off x="0" y="0"/>
            <a:ext cx="3581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>
                <a:solidFill>
                  <a:srgbClr val="FFFF00"/>
                </a:solidFill>
                <a:latin typeface="Arial Black" pitchFamily="34" charset="0"/>
              </a:rPr>
              <a:t>POUŽITÉ ZDROJE</a:t>
            </a:r>
            <a:r>
              <a:rPr lang="cs-CZ" sz="1400">
                <a:solidFill>
                  <a:srgbClr val="FFFF00"/>
                </a:solidFill>
                <a:latin typeface="Arial Black" pitchFamily="34" charset="0"/>
              </a:rPr>
              <a:t>: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448</TotalTime>
  <Words>397</Words>
  <Application>Microsoft Office PowerPoint</Application>
  <PresentationFormat>Předvádění na obrazovce (4:3)</PresentationFormat>
  <Paragraphs>159</Paragraphs>
  <Slides>20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5" baseType="lpstr">
      <vt:lpstr>Arial</vt:lpstr>
      <vt:lpstr>Calibri</vt:lpstr>
      <vt:lpstr>Arial Black</vt:lpstr>
      <vt:lpstr>Bradley Hand ITC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Krcmarova-NB</dc:creator>
  <cp:lastModifiedBy>Dum</cp:lastModifiedBy>
  <cp:revision>12</cp:revision>
  <cp:lastPrinted>1601-01-01T00:00:00Z</cp:lastPrinted>
  <dcterms:created xsi:type="dcterms:W3CDTF">1601-01-01T00:00:00Z</dcterms:created>
  <dcterms:modified xsi:type="dcterms:W3CDTF">2013-11-11T10:48:34Z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