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74" r:id="rId2"/>
    <p:sldId id="269" r:id="rId3"/>
    <p:sldId id="393" r:id="rId4"/>
    <p:sldId id="423" r:id="rId5"/>
    <p:sldId id="424" r:id="rId6"/>
    <p:sldId id="425" r:id="rId7"/>
    <p:sldId id="426" r:id="rId8"/>
    <p:sldId id="418" r:id="rId9"/>
    <p:sldId id="419" r:id="rId10"/>
    <p:sldId id="416" r:id="rId11"/>
    <p:sldId id="417" r:id="rId12"/>
    <p:sldId id="42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FFFF66"/>
    <a:srgbClr val="CCFF33"/>
    <a:srgbClr val="66FF33"/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35" autoAdjust="0"/>
    <p:restoredTop sz="95378" autoAdjust="0"/>
  </p:normalViewPr>
  <p:slideViewPr>
    <p:cSldViewPr>
      <p:cViewPr>
        <p:scale>
          <a:sx n="60" d="100"/>
          <a:sy n="60" d="100"/>
        </p:scale>
        <p:origin x="-3084" y="-1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5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13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14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tx2">
                    <a:lumMod val="10000"/>
                  </a:schemeClr>
                </a:solidFill>
              </a:rPr>
              <a:t>VY_32_INOVACE_06_06_M7_Hanak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53457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Poměr, přímá a nepřímá úměrnost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Matematika a její aplikace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Poměr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42720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268760"/>
            <a:ext cx="8825939" cy="5472608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42348" y="1556792"/>
            <a:ext cx="8336969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hodina vysvětluje pojem poměr. Ukazuje, jak lze měnit pomocí poměru nějaké číslo. Na začátku jsou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řešené příklady a na konci příklady na samostatné procvičení, které prověří zda žáci pochopili danou látku. </a:t>
            </a:r>
            <a:endParaRPr lang="cs-CZ" sz="1800" dirty="0" smtClean="0">
              <a:solidFill>
                <a:schemeClr val="tx2">
                  <a:lumMod val="10000"/>
                </a:schemeClr>
              </a:solidFill>
            </a:endParaRPr>
          </a:p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Inovativnost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2236" y="1052736"/>
            <a:ext cx="8853760" cy="5616624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4604" y="1189548"/>
            <a:ext cx="8626056" cy="1214202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397912" y="1197789"/>
                <a:ext cx="8302408" cy="10790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Poměr dvou čísel zapisujeme stejně jako podíl, buď </a:t>
                </a: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zlomkem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(např.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13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) nebo ve tvaru </a:t>
                </a: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dělení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(např. 13:3).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912" y="1197789"/>
                <a:ext cx="8302408" cy="1079083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056" r="-1542" b="-106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122236" y="0"/>
            <a:ext cx="8853760" cy="908720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37860" y="150160"/>
            <a:ext cx="8493912" cy="608400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433904" y="2580"/>
            <a:ext cx="6696744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Poměr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vyjadřuje podíl dvou čísel.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78044" y="2523521"/>
            <a:ext cx="8626056" cy="69758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50004" y="2631531"/>
            <a:ext cx="7917844" cy="48155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Poměr rozšiřujeme a krátíme jako zlomky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3168" y="3429000"/>
            <a:ext cx="8647492" cy="105182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09958" y="3501006"/>
            <a:ext cx="8448052" cy="90780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Vyjádříme-li poměr co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nejmenšími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čísly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, říkáme, že jsme daný poměr vyjádřili v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základním tvaru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95092" y="4628403"/>
            <a:ext cx="8685568" cy="86409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214192" y="4772417"/>
            <a:ext cx="8318248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Poměr 3:5 nazýváme </a:t>
            </a: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převrácený poměr </a:t>
            </a:r>
            <a:r>
              <a:rPr lang="cs-CZ" sz="2800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 poměru 5:3.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21960" y="5583178"/>
            <a:ext cx="8685568" cy="864095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41060" y="5727192"/>
            <a:ext cx="8318248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Oba členy poměru musí být ve stejných jednotkách.</a:t>
            </a:r>
            <a:endParaRPr lang="cs-CZ" sz="2800" b="1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BXRP5YH2\MC90044042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1878" y="2227930"/>
            <a:ext cx="1208980" cy="127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7662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4" grpId="0"/>
      <p:bldP spid="16" grpId="0"/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67645" y="82452"/>
            <a:ext cx="9076353" cy="12111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0" y="1988840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6115" y="2801520"/>
            <a:ext cx="8433815" cy="133214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18240" y="79128"/>
                <a:ext cx="8631095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Př.1) Porovnejte poměrem rychlost autobusu, která je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65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𝑘𝑚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a rychlost </a:t>
                </a: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chodce, </a:t>
                </a:r>
                <a:r>
                  <a:rPr lang="cs-CZ" sz="2800" dirty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která je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𝑘𝑚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8240" y="79128"/>
                <a:ext cx="8631095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483" t="-4523" r="-14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>
            <a:spLocks noGrp="1"/>
          </p:cNvSpPr>
          <p:nvPr/>
        </p:nvSpPr>
        <p:spPr>
          <a:xfrm>
            <a:off x="349595" y="2248264"/>
            <a:ext cx="7883973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Porovnat poměrem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z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namená porovnat podílem: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                         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6956" y="1404000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613143" y="3081724"/>
                <a:ext cx="2483373" cy="7865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65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𝑘𝑚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:</a:t>
                </a:r>
                <a:r>
                  <a:rPr lang="cs-CZ" sz="2800" dirty="0">
                    <a:solidFill>
                      <a:schemeClr val="bg1"/>
                    </a:solidFill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f>
                      <m:fPr>
                        <m:ctrlP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 </m:t>
                        </m:r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𝑘𝑚</m:t>
                        </m:r>
                      </m:num>
                      <m:den>
                        <m:r>
                          <a:rPr lang="cs-CZ" sz="2800" i="1" dirty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h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3143" y="3081724"/>
                <a:ext cx="2483373" cy="78654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668936" y="2936559"/>
                <a:ext cx="1305193" cy="9690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65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8936" y="2936559"/>
                <a:ext cx="1305193" cy="9690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3835651" y="2951723"/>
                <a:ext cx="1314741" cy="9690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5651" y="2951723"/>
                <a:ext cx="1314741" cy="9690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4893374" y="3157068"/>
                <a:ext cx="2063387" cy="6358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1</m:t>
                      </m:r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3 :1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3374" y="3157068"/>
                <a:ext cx="2063387" cy="6358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Zástupný symbol pro obsah 2"/>
          <p:cNvSpPr>
            <a:spLocks noGrp="1"/>
          </p:cNvSpPr>
          <p:nvPr/>
        </p:nvSpPr>
        <p:spPr>
          <a:xfrm>
            <a:off x="316879" y="4165856"/>
            <a:ext cx="7883973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Průměrná rychlost autobusu je třináctkrát větší než průměrná rychlost chodce.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                         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276115" y="5445224"/>
            <a:ext cx="8433815" cy="936104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465931" y="5587401"/>
            <a:ext cx="7883973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Rychlosti  jsou v poměru 13 : 1.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2050" name="Picture 2" descr="C:\Users\spravce\AppData\Local\Microsoft\Windows\Temporary Internet Files\Content.IE5\KFRZHZFF\MC9004324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386" y="4705916"/>
            <a:ext cx="1978025" cy="1901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6897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22" grpId="0" animBg="1"/>
      <p:bldP spid="23" grpId="0"/>
      <p:bldP spid="24" grpId="0"/>
      <p:bldP spid="25" grpId="0"/>
      <p:bldP spid="26" grpId="0"/>
      <p:bldP spid="27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83" y="102172"/>
            <a:ext cx="9076353" cy="12111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1988840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6698" y="3275586"/>
            <a:ext cx="8433815" cy="1332148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24659" y="183880"/>
                <a:ext cx="8818256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Př.2) Pepa našetřil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1 380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č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a jeho sestra Lída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920 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V jakém poměru jsou částky, které </a:t>
                </a:r>
                <a:r>
                  <a:rPr lang="cs-CZ" sz="280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si </a:t>
                </a:r>
                <a:r>
                  <a:rPr lang="cs-CZ" sz="280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našetřili?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659" y="183880"/>
                <a:ext cx="8818256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382" t="-4523" r="-1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349594" y="2390441"/>
            <a:ext cx="7883973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Porovnat obě částky podílem: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                         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6956" y="1404000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56514" y="3631134"/>
                <a:ext cx="3169965" cy="7865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380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 : </a:t>
                </a:r>
                <a:r>
                  <a:rPr lang="cs-CZ" sz="2800" dirty="0" smtClean="0">
                    <a:solidFill>
                      <a:schemeClr val="bg1"/>
                    </a:solidFill>
                    <a:ea typeface="Cambria Math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920 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514" y="3631134"/>
                <a:ext cx="3169965" cy="786544"/>
              </a:xfrm>
              <a:prstGeom prst="rect">
                <a:avLst/>
              </a:prstGeom>
              <a:blipFill rotWithShape="1">
                <a:blip r:embed="rId3"/>
                <a:stretch>
                  <a:fillRect t="-85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540791" y="3370035"/>
                <a:ext cx="1305193" cy="9690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1 380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920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40791" y="3370035"/>
                <a:ext cx="1305193" cy="969020"/>
              </a:xfrm>
              <a:prstGeom prst="rect">
                <a:avLst/>
              </a:prstGeom>
              <a:blipFill rotWithShape="1">
                <a:blip r:embed="rId4"/>
                <a:stretch>
                  <a:fillRect r="-140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006258" y="3405326"/>
                <a:ext cx="1314741" cy="9690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800" i="1" dirty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</m:ctrlPr>
                        </m:fPr>
                        <m:num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 pitchFamily="18" charset="0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6258" y="3405326"/>
                <a:ext cx="1314741" cy="9690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879963" y="3625835"/>
                <a:ext cx="2063387" cy="6358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=3 :2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79963" y="3625835"/>
                <a:ext cx="2063387" cy="63585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65646" y="5119349"/>
            <a:ext cx="8433815" cy="936104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55462" y="5261526"/>
            <a:ext cx="7883973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Nastřádané částky jsou v poměry 3 : 2.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3074" name="Picture 2" descr="C:\Users\spravce\AppData\Local\Microsoft\Windows\Temporary Internet Files\Content.IE5\AX2KZEMX\MC9004404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1597025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548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/>
      <p:bldP spid="11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83" y="102172"/>
            <a:ext cx="9076353" cy="12111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1988840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66698" y="2758120"/>
            <a:ext cx="8433815" cy="2255055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24659" y="183880"/>
                <a:ext cx="8818256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Př.3) Dvě peněžní částky jsou v poměru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4 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: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Druhá částka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6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300 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𝐾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Určete první částku.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659" y="183880"/>
                <a:ext cx="8818256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382" t="-4523" r="-1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334385" y="2204864"/>
            <a:ext cx="7883973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Druhá částka představuje 9 dílků, proto platí:</a:t>
            </a:r>
          </a:p>
          <a:p>
            <a:pPr marL="0" indent="0" algn="just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                         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6956" y="1404000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80798" y="2883726"/>
                <a:ext cx="5027306" cy="7865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b="0" i="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. . . . . .  6 300 Kč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798" y="2883726"/>
                <a:ext cx="5027306" cy="786544"/>
              </a:xfrm>
              <a:prstGeom prst="rect">
                <a:avLst/>
              </a:prstGeom>
              <a:blipFill rotWithShape="1">
                <a:blip r:embed="rId3"/>
                <a:stretch>
                  <a:fillRect t="-6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80798" y="3433814"/>
                <a:ext cx="6971522" cy="6350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dílek  . . . . . . 6 300 : 9 = 700 Kč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798" y="3433814"/>
                <a:ext cx="6971522" cy="635029"/>
              </a:xfrm>
              <a:prstGeom prst="rect">
                <a:avLst/>
              </a:prstGeom>
              <a:blipFill rotWithShape="1">
                <a:blip r:embed="rId4"/>
                <a:stretch>
                  <a:fillRect t="-8654" b="-9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80798" y="4068843"/>
                <a:ext cx="6755498" cy="6645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4 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dílky  . . . . . . . 4 · 700 = 2 800 Kč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798" y="4068843"/>
                <a:ext cx="6755498" cy="664530"/>
              </a:xfrm>
              <a:prstGeom prst="rect">
                <a:avLst/>
              </a:prstGeom>
              <a:blipFill rotWithShape="1">
                <a:blip r:embed="rId5"/>
                <a:stretch>
                  <a:fillRect t="-8257" b="-45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Zaoblený obdélník 11"/>
          <p:cNvSpPr/>
          <p:nvPr/>
        </p:nvSpPr>
        <p:spPr>
          <a:xfrm>
            <a:off x="265646" y="5119349"/>
            <a:ext cx="8433815" cy="936104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55462" y="5261526"/>
            <a:ext cx="7883973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První částka činí 2 800 Kč.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480798" y="4005064"/>
            <a:ext cx="59634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spravce\AppData\Local\Microsoft\Windows\Temporary Internet Files\Content.IE5\8H1P3Q3A\MC900440446[4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115" y="3760456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13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83" y="102172"/>
            <a:ext cx="9076353" cy="12111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1988840"/>
            <a:ext cx="9144000" cy="4824536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90181" y="3189368"/>
            <a:ext cx="8433815" cy="2255055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124659" y="183880"/>
                <a:ext cx="8818256" cy="12144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Př.4) Maminka rozdělila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54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 bonbónů. Terezka a Láďa je dostali v poměru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:4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Kolik dostali bonbónů?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4659" y="183880"/>
                <a:ext cx="8818256" cy="1214440"/>
              </a:xfrm>
              <a:prstGeom prst="rect">
                <a:avLst/>
              </a:prstGeom>
              <a:blipFill rotWithShape="1">
                <a:blip r:embed="rId2"/>
                <a:stretch>
                  <a:fillRect l="-1382" t="-4523" r="-138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328952" y="2090620"/>
            <a:ext cx="7883973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Z poměru určíme celkový počet dílů:   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6956" y="1404000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504281" y="3314974"/>
                <a:ext cx="5027306" cy="78654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</m:oMath>
                </a14:m>
                <a:r>
                  <a:rPr lang="cs-CZ" sz="2800" b="0" i="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. . . . . .  54 bonbónů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4281" y="3314974"/>
                <a:ext cx="5027306" cy="786544"/>
              </a:xfrm>
              <a:prstGeom prst="rect">
                <a:avLst/>
              </a:prstGeom>
              <a:blipFill rotWithShape="1">
                <a:blip r:embed="rId3"/>
                <a:stretch>
                  <a:fillRect t="-69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515245" y="3737908"/>
                <a:ext cx="6971522" cy="6350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1 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dílek  . . . . . .  54 : 9 = 6 bonbónů 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245" y="3737908"/>
                <a:ext cx="6971522" cy="635029"/>
              </a:xfrm>
              <a:prstGeom prst="rect">
                <a:avLst/>
              </a:prstGeom>
              <a:blipFill rotWithShape="1">
                <a:blip r:embed="rId4"/>
                <a:stretch>
                  <a:fillRect t="-8654" b="-96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533352" y="4316895"/>
                <a:ext cx="7829565" cy="48025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5 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dílků  . . . . . . . 5 · 6 = 30 bonbónů (Terezka)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52" y="4316895"/>
                <a:ext cx="7829565" cy="480257"/>
              </a:xfrm>
              <a:prstGeom prst="rect">
                <a:avLst/>
              </a:prstGeom>
              <a:blipFill rotWithShape="1">
                <a:blip r:embed="rId5"/>
                <a:stretch>
                  <a:fillRect t="-11392" b="-44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289129" y="5550597"/>
            <a:ext cx="8433815" cy="936104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40015" y="5692774"/>
            <a:ext cx="8463970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Terezka dostala 30 bonbónů a Láďa 24 bonbónů.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504281" y="4316895"/>
            <a:ext cx="5963410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28953" y="2636112"/>
            <a:ext cx="7883973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5 dílků + 4 dílky = 9 dílků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57636" y="4797150"/>
                <a:ext cx="8046811" cy="48025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4 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dílky  . . . . . . . 4 · 6 = 24 bonbónů ( Láďa)</a:t>
                </a:r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7636" y="4797150"/>
                <a:ext cx="8046811" cy="480257"/>
              </a:xfrm>
              <a:prstGeom prst="rect">
                <a:avLst/>
              </a:prstGeom>
              <a:blipFill rotWithShape="1">
                <a:blip r:embed="rId6"/>
                <a:stretch>
                  <a:fillRect t="-11392" b="-44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BXRP5YH2\MC9004404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788" y="2406650"/>
            <a:ext cx="1827212" cy="146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1506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1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2236" y="1556792"/>
            <a:ext cx="8853760" cy="5112568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73120" y="1772816"/>
            <a:ext cx="8626056" cy="151216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416428" y="1981110"/>
                <a:ext cx="8302408" cy="107908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Zvětšit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dané číslo například v poměru 5:3 znamená vynásobit  toto číslo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.</a:t>
                </a:r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428" y="1981110"/>
                <a:ext cx="8302408" cy="1079083"/>
              </a:xfrm>
              <a:prstGeom prst="rect">
                <a:avLst/>
              </a:prstGeom>
              <a:blipFill rotWithShape="1">
                <a:blip r:embed="rId2"/>
                <a:stretch>
                  <a:fillRect l="-1468" t="-5085" r="-1542" b="-1186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57936" y="178512"/>
            <a:ext cx="8853760" cy="1196752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3576" y="328672"/>
            <a:ext cx="8493912" cy="83056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571086" y="323328"/>
            <a:ext cx="5101060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spc="-12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si!!</a:t>
            </a:r>
            <a:endParaRPr lang="cs-CZ" sz="2800" spc="-120" dirty="0">
              <a:solidFill>
                <a:schemeClr val="bg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71160" y="3655631"/>
            <a:ext cx="8626056" cy="1789593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343120" y="3763641"/>
                <a:ext cx="7917844" cy="48155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Zmenšit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</a:t>
                </a: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dané číslo například v poměru </a:t>
                </a:r>
                <a:r>
                  <a:rPr lang="cs-CZ" sz="2800" spc="-12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3:5 </a:t>
                </a:r>
                <a:r>
                  <a:rPr lang="cs-CZ" sz="2800" spc="-12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znamená vynásobit  toto číslo zlomkem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pc="-12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num>
                      <m:den>
                        <m:r>
                          <a:rPr lang="cs-CZ" sz="2800" b="0" i="1" spc="-12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5</m:t>
                        </m:r>
                      </m:den>
                    </m:f>
                    <m:r>
                      <a:rPr lang="cs-CZ" sz="2800" b="0" i="1" spc="-12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2800" spc="-12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3120" y="3763641"/>
                <a:ext cx="7917844" cy="481559"/>
              </a:xfrm>
              <a:prstGeom prst="rect">
                <a:avLst/>
              </a:prstGeom>
              <a:blipFill rotWithShape="1">
                <a:blip r:embed="rId3"/>
                <a:stretch>
                  <a:fillRect l="-1540" t="-11392" r="-1617" b="-1493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BXRP5YH2\MC900440428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7138" y="4457700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4303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583" y="102172"/>
            <a:ext cx="9076353" cy="121111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0" y="1856841"/>
            <a:ext cx="9144000" cy="4956535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38360" y="3171603"/>
            <a:ext cx="8787808" cy="1895817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24659" y="183880"/>
            <a:ext cx="8767822" cy="12144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Př.5) Rozměry fotografie (</a:t>
            </a:r>
            <a:r>
              <a:rPr lang="cs-CZ" sz="280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6 cm,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9 cm) se mají zvětšit v poměru 8:3. Určete rozměry zvětšené fotografie.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352245" y="1988840"/>
                <a:ext cx="7883973" cy="5532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Poměr 8:3 zapíšeme jako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245" y="1988840"/>
                <a:ext cx="7883973" cy="553256"/>
              </a:xfrm>
              <a:prstGeom prst="rect">
                <a:avLst/>
              </a:prstGeom>
              <a:blipFill rotWithShape="1">
                <a:blip r:embed="rId2"/>
                <a:stretch>
                  <a:fillRect l="-1624" b="-395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46956" y="1368000"/>
            <a:ext cx="1368152" cy="452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453513" y="3297210"/>
                <a:ext cx="4427759" cy="7620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i="0" dirty="0" smtClean="0">
                    <a:solidFill>
                      <a:schemeClr val="bg1"/>
                    </a:solidFill>
                    <a:latin typeface="+mj-lt"/>
                    <a:ea typeface="Cambria Math" pitchFamily="18" charset="0"/>
                  </a:rPr>
                  <a:t>š</a:t>
                </a:r>
                <a:r>
                  <a:rPr lang="cs-CZ" sz="2800" b="0" i="0" dirty="0" smtClean="0">
                    <a:solidFill>
                      <a:schemeClr val="bg1"/>
                    </a:solidFill>
                    <a:latin typeface="+mj-lt"/>
                    <a:ea typeface="Cambria Math" pitchFamily="18" charset="0"/>
                  </a:rPr>
                  <a:t>ířka   </a:t>
                </a:r>
                <a:r>
                  <a:rPr lang="cs-CZ" sz="2800" b="0" i="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. . . . . .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6 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· </m:t>
                    </m:r>
                    <m:f>
                      <m:f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13" y="3297210"/>
                <a:ext cx="4427759" cy="762098"/>
              </a:xfrm>
              <a:prstGeom prst="rect">
                <a:avLst/>
              </a:prstGeom>
              <a:blipFill rotWithShape="1">
                <a:blip r:embed="rId3"/>
                <a:stretch>
                  <a:fillRect l="-2751" b="-16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453513" y="4203324"/>
                <a:ext cx="4355751" cy="6350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Trebuchet MS" pitchFamily="34" charset="0"/>
                    <a:ea typeface="Cambria Math" pitchFamily="18" charset="0"/>
                  </a:rPr>
                  <a:t>délka  . . . . . . 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9 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𝑐𝑚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ea typeface="Cambria Math" pitchFamily="18" charset="0"/>
                      </a:rPr>
                      <m:t> · </m:t>
                    </m:r>
                    <m:f>
                      <m:f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8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ea typeface="Cambria Math" pitchFamily="18" charset="0"/>
                          </a:rPr>
                          <m:t>3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513" y="4203324"/>
                <a:ext cx="4355751" cy="635029"/>
              </a:xfrm>
              <a:prstGeom prst="rect">
                <a:avLst/>
              </a:prstGeom>
              <a:blipFill rotWithShape="1">
                <a:blip r:embed="rId4"/>
                <a:stretch>
                  <a:fillRect l="-2797" b="-22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238361" y="5354876"/>
            <a:ext cx="8787807" cy="936104"/>
          </a:xfrm>
          <a:prstGeom prst="roundRect">
            <a:avLst>
              <a:gd name="adj" fmla="val 9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93309" y="5498279"/>
            <a:ext cx="8803985" cy="649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Rozměry zvětšené fotografie budou 16 cm a 24 cm.</a:t>
            </a:r>
            <a:endParaRPr lang="cs-CZ" sz="2800" b="1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28953" y="2636112"/>
            <a:ext cx="8563527" cy="5532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Tímto poměrem vynásobíme rozměry fotografie.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4568952" y="3411236"/>
                <a:ext cx="2409924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16 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8952" y="3411236"/>
                <a:ext cx="2409924" cy="64807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574260" y="4302236"/>
                <a:ext cx="2409924" cy="64807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24 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 pitchFamily="18" charset="0"/>
                        </a:rPr>
                        <m:t>𝑐𝑚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4260" y="4302236"/>
                <a:ext cx="2409924" cy="64807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KFRZHZFF\MC90043984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431" y="3154211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8119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2" grpId="0"/>
      <p:bldP spid="14" grpId="0"/>
      <p:bldP spid="16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69701" y="908720"/>
            <a:ext cx="8741286" cy="16302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0" y="9690"/>
            <a:ext cx="9143999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11220" y="59507"/>
            <a:ext cx="7903382" cy="57606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Příklady na samostatné procvičení: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69701" y="983998"/>
            <a:ext cx="8677975" cy="15550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1) Zkraťte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 základní tvar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poměry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	a) 18 : 36		b) 24 : 36		c) 30:36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d) 500 : 100	e) 25 : 100		f) 1000 : 850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42929" y="2679830"/>
            <a:ext cx="8709630" cy="10791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37895" y="2696722"/>
            <a:ext cx="8411790" cy="10038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2)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Věk syna a otce je v poměru 4 : 9. Vypočítej věk otce,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jestliže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syn má 16 let. 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127997" y="3928994"/>
            <a:ext cx="8709630" cy="10791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22963" y="3945886"/>
            <a:ext cx="8602414" cy="10038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3) Ve skupině je 121 žáků. Rozdělte je na dvě skupiny v poměru 7 : 4. 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15747" y="5157192"/>
            <a:ext cx="8709630" cy="66496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10713" y="5174083"/>
            <a:ext cx="8411790" cy="64807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4) Zvětšete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číslo 96 v poměr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3:2.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15747" y="5967660"/>
            <a:ext cx="8709630" cy="66496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10713" y="5984551"/>
            <a:ext cx="8411790" cy="64807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5) Zmenšete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číslo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153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v poměr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4:9.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98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6" grpId="0"/>
      <p:bldP spid="10" grpId="0"/>
      <p:bldP spid="12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0" y="8662"/>
            <a:ext cx="9144000" cy="67569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38384" y="108297"/>
            <a:ext cx="7903382" cy="44038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Řešení: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0" y="699453"/>
            <a:ext cx="9143999" cy="6158547"/>
          </a:xfrm>
          <a:prstGeom prst="roundRect">
            <a:avLst>
              <a:gd name="adj" fmla="val 931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 h="635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69701" y="908720"/>
            <a:ext cx="8741286" cy="1630288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69701" y="983998"/>
            <a:ext cx="8677975" cy="155501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1) Zkraťte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na základní tvar 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poměry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    	a) 1 : 2		b) 2 : 3		c) 5:6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	</a:t>
            </a: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d) 5 : 1		e) 1 : 4		f) 20 : 17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42929" y="2679830"/>
            <a:ext cx="8709630" cy="10791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66104" y="2925259"/>
            <a:ext cx="6366136" cy="58826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2) Otec má 36 let.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27997" y="3928994"/>
            <a:ext cx="8709630" cy="107912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76917" y="4114929"/>
            <a:ext cx="8411790" cy="70725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3) Skupiny budou mít 77 žáků a 44 žáků.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5747" y="5157192"/>
            <a:ext cx="8709630" cy="66496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210713" y="5174083"/>
            <a:ext cx="8411790" cy="64807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4) Zvětšené číslo bude mít hodnotu 144.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15747" y="5967660"/>
            <a:ext cx="8709630" cy="664964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CCCC00"/>
              </a:gs>
              <a:gs pos="100000">
                <a:srgbClr val="CCCC00"/>
              </a:gs>
            </a:gsLst>
          </a:gradFill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10713" y="5984551"/>
            <a:ext cx="8411790" cy="64807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5) Zmenšené </a:t>
            </a:r>
            <a:r>
              <a:rPr lang="cs-CZ" sz="2800" dirty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číslo bude mít </a:t>
            </a:r>
            <a:r>
              <a:rPr lang="cs-CZ" sz="280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hodnotu </a:t>
            </a:r>
            <a:r>
              <a:rPr lang="cs-CZ" sz="2800" smtClean="0">
                <a:solidFill>
                  <a:schemeClr val="bg1"/>
                </a:solidFill>
                <a:latin typeface="Trebuchet MS" pitchFamily="34" charset="0"/>
                <a:ea typeface="Cambria Math" pitchFamily="18" charset="0"/>
              </a:rPr>
              <a:t>68.</a:t>
            </a:r>
            <a:endParaRPr lang="cs-CZ" sz="2800" dirty="0">
              <a:solidFill>
                <a:schemeClr val="bg1"/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322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5" grpId="0"/>
      <p:bldP spid="17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62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7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1999, ISBN 80-7230-032-6.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TAIŠL, Jan a kol. </a:t>
            </a:r>
            <a:r>
              <a:rPr lang="cs-CZ" sz="1100" i="1" dirty="0"/>
              <a:t>Matematika pro 7. ročník</a:t>
            </a:r>
            <a:r>
              <a:rPr lang="cs-CZ" sz="1100" dirty="0"/>
              <a:t>. Praha: Kvarta, 1999, ISBN 80-85510-85-8.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3202</TotalTime>
  <Words>861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Roman Hanák</cp:lastModifiedBy>
  <cp:revision>499</cp:revision>
  <dcterms:created xsi:type="dcterms:W3CDTF">2012-04-23T18:25:05Z</dcterms:created>
  <dcterms:modified xsi:type="dcterms:W3CDTF">2013-11-11T10:42:33Z</dcterms:modified>
</cp:coreProperties>
</file>