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74" r:id="rId2"/>
    <p:sldId id="269" r:id="rId3"/>
    <p:sldId id="484" r:id="rId4"/>
    <p:sldId id="485" r:id="rId5"/>
    <p:sldId id="486" r:id="rId6"/>
    <p:sldId id="490" r:id="rId7"/>
    <p:sldId id="491" r:id="rId8"/>
    <p:sldId id="487" r:id="rId9"/>
    <p:sldId id="488" r:id="rId10"/>
    <p:sldId id="416" r:id="rId11"/>
    <p:sldId id="439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66FF33"/>
    <a:srgbClr val="99FF33"/>
    <a:srgbClr val="FFFF66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8151" autoAdjust="0"/>
  </p:normalViewPr>
  <p:slideViewPr>
    <p:cSldViewPr>
      <p:cViewPr>
        <p:scale>
          <a:sx n="60" d="100"/>
          <a:sy n="60" d="100"/>
        </p:scale>
        <p:origin x="-3084" y="-12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5.wmf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2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0.png"/><Relationship Id="rId5" Type="http://schemas.openxmlformats.org/officeDocument/2006/relationships/image" Target="../media/image35.png"/><Relationship Id="rId15" Type="http://schemas.openxmlformats.org/officeDocument/2006/relationships/image" Target="../media/image6.wmf"/><Relationship Id="rId10" Type="http://schemas.openxmlformats.org/officeDocument/2006/relationships/image" Target="../media/image39.png"/><Relationship Id="rId4" Type="http://schemas.openxmlformats.org/officeDocument/2006/relationships/image" Target="../media/image34.png"/><Relationship Id="rId1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23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4.png"/><Relationship Id="rId18" Type="http://schemas.openxmlformats.org/officeDocument/2006/relationships/image" Target="../media/image69.png"/><Relationship Id="rId26" Type="http://schemas.openxmlformats.org/officeDocument/2006/relationships/image" Target="../media/image77.png"/><Relationship Id="rId3" Type="http://schemas.openxmlformats.org/officeDocument/2006/relationships/image" Target="../media/image54.png"/><Relationship Id="rId21" Type="http://schemas.openxmlformats.org/officeDocument/2006/relationships/image" Target="../media/image72.png"/><Relationship Id="rId7" Type="http://schemas.openxmlformats.org/officeDocument/2006/relationships/image" Target="../media/image51.png"/><Relationship Id="rId12" Type="http://schemas.openxmlformats.org/officeDocument/2006/relationships/image" Target="../media/image63.png"/><Relationship Id="rId17" Type="http://schemas.openxmlformats.org/officeDocument/2006/relationships/image" Target="../media/image68.png"/><Relationship Id="rId25" Type="http://schemas.openxmlformats.org/officeDocument/2006/relationships/image" Target="../media/image76.png"/><Relationship Id="rId2" Type="http://schemas.openxmlformats.org/officeDocument/2006/relationships/image" Target="../media/image5.wmf"/><Relationship Id="rId16" Type="http://schemas.openxmlformats.org/officeDocument/2006/relationships/image" Target="../media/image67.png"/><Relationship Id="rId20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openxmlformats.org/officeDocument/2006/relationships/image" Target="../media/image61.png"/><Relationship Id="rId24" Type="http://schemas.openxmlformats.org/officeDocument/2006/relationships/image" Target="../media/image75.png"/><Relationship Id="rId5" Type="http://schemas.openxmlformats.org/officeDocument/2006/relationships/image" Target="../media/image56.png"/><Relationship Id="rId15" Type="http://schemas.openxmlformats.org/officeDocument/2006/relationships/image" Target="../media/image66.png"/><Relationship Id="rId23" Type="http://schemas.openxmlformats.org/officeDocument/2006/relationships/image" Target="../media/image74.png"/><Relationship Id="rId10" Type="http://schemas.openxmlformats.org/officeDocument/2006/relationships/image" Target="../media/image60.png"/><Relationship Id="rId19" Type="http://schemas.openxmlformats.org/officeDocument/2006/relationships/image" Target="../media/image70.png"/><Relationship Id="rId4" Type="http://schemas.openxmlformats.org/officeDocument/2006/relationships/image" Target="../media/image55.png"/><Relationship Id="rId9" Type="http://schemas.openxmlformats.org/officeDocument/2006/relationships/image" Target="../media/image59.png"/><Relationship Id="rId14" Type="http://schemas.openxmlformats.org/officeDocument/2006/relationships/image" Target="../media/image65.png"/><Relationship Id="rId22" Type="http://schemas.openxmlformats.org/officeDocument/2006/relationships/image" Target="../media/image73.png"/><Relationship Id="rId27" Type="http://schemas.openxmlformats.org/officeDocument/2006/relationships/image" Target="../media/image6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.png"/><Relationship Id="rId18" Type="http://schemas.openxmlformats.org/officeDocument/2006/relationships/image" Target="../media/image95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17" Type="http://schemas.openxmlformats.org/officeDocument/2006/relationships/image" Target="../media/image94.png"/><Relationship Id="rId2" Type="http://schemas.openxmlformats.org/officeDocument/2006/relationships/image" Target="../media/image79.png"/><Relationship Id="rId16" Type="http://schemas.openxmlformats.org/officeDocument/2006/relationships/image" Target="../media/image9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png"/><Relationship Id="rId15" Type="http://schemas.openxmlformats.org/officeDocument/2006/relationships/image" Target="../media/image78.png"/><Relationship Id="rId10" Type="http://schemas.openxmlformats.org/officeDocument/2006/relationships/image" Target="../media/image87.png"/><Relationship Id="rId19" Type="http://schemas.openxmlformats.org/officeDocument/2006/relationships/image" Target="../media/image96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Relationship Id="rId14" Type="http://schemas.openxmlformats.org/officeDocument/2006/relationships/image" Target="../media/image9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13" Type="http://schemas.openxmlformats.org/officeDocument/2006/relationships/image" Target="../media/image107.png"/><Relationship Id="rId18" Type="http://schemas.openxmlformats.org/officeDocument/2006/relationships/image" Target="../media/image112.png"/><Relationship Id="rId3" Type="http://schemas.openxmlformats.org/officeDocument/2006/relationships/image" Target="../media/image97.png"/><Relationship Id="rId21" Type="http://schemas.openxmlformats.org/officeDocument/2006/relationships/image" Target="../media/image115.png"/><Relationship Id="rId7" Type="http://schemas.openxmlformats.org/officeDocument/2006/relationships/image" Target="../media/image101.png"/><Relationship Id="rId12" Type="http://schemas.openxmlformats.org/officeDocument/2006/relationships/image" Target="../media/image106.png"/><Relationship Id="rId17" Type="http://schemas.openxmlformats.org/officeDocument/2006/relationships/image" Target="../media/image111.png"/><Relationship Id="rId2" Type="http://schemas.openxmlformats.org/officeDocument/2006/relationships/image" Target="../media/image780.png"/><Relationship Id="rId16" Type="http://schemas.openxmlformats.org/officeDocument/2006/relationships/image" Target="../media/image110.png"/><Relationship Id="rId20" Type="http://schemas.openxmlformats.org/officeDocument/2006/relationships/image" Target="../media/image1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png"/><Relationship Id="rId11" Type="http://schemas.openxmlformats.org/officeDocument/2006/relationships/image" Target="../media/image105.png"/><Relationship Id="rId5" Type="http://schemas.openxmlformats.org/officeDocument/2006/relationships/image" Target="../media/image99.png"/><Relationship Id="rId15" Type="http://schemas.openxmlformats.org/officeDocument/2006/relationships/image" Target="../media/image109.png"/><Relationship Id="rId10" Type="http://schemas.openxmlformats.org/officeDocument/2006/relationships/image" Target="../media/image104.png"/><Relationship Id="rId19" Type="http://schemas.openxmlformats.org/officeDocument/2006/relationships/image" Target="../media/image113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Relationship Id="rId14" Type="http://schemas.openxmlformats.org/officeDocument/2006/relationships/image" Target="../media/image108.png"/><Relationship Id="rId22" Type="http://schemas.openxmlformats.org/officeDocument/2006/relationships/image" Target="../media/image1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7" Type="http://schemas.openxmlformats.org/officeDocument/2006/relationships/image" Target="../media/image123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2.png"/><Relationship Id="rId5" Type="http://schemas.openxmlformats.org/officeDocument/2006/relationships/image" Target="../media/image121.png"/><Relationship Id="rId4" Type="http://schemas.openxmlformats.org/officeDocument/2006/relationships/image" Target="../media/image1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3001" y="2222227"/>
            <a:ext cx="8609307" cy="4285446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41293" y="230867"/>
            <a:ext cx="8609307" cy="1736544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032" y="5305456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9406" y="4586520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9406" y="3020814"/>
            <a:ext cx="7610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NÁZEV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</a:rPr>
              <a:t>VY_32_INOVACE_06_19_M7_Hanak</a:t>
            </a:r>
            <a:endParaRPr lang="cs-CZ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05601" y="2534761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703442" y="3544034"/>
            <a:ext cx="25506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600" dirty="0" smtClean="0">
                <a:solidFill>
                  <a:schemeClr val="tx2">
                    <a:lumMod val="10000"/>
                  </a:schemeClr>
                </a:solidFill>
              </a:rPr>
              <a:t>Hranoly</a:t>
            </a:r>
            <a:endParaRPr lang="cs-CZ" sz="2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5028" y="230867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Název projektu: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Škola hrou</a:t>
            </a: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Vzdělávací oblast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Matematika a </a:t>
            </a:r>
            <a:r>
              <a:rPr lang="cs-CZ" sz="1600" smtClean="0">
                <a:solidFill>
                  <a:schemeClr val="tx2">
                    <a:lumMod val="10000"/>
                  </a:schemeClr>
                </a:solidFill>
              </a:rPr>
              <a:t>její aplikace</a:t>
            </a: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9406" y="4054554"/>
            <a:ext cx="81005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600" dirty="0" smtClean="0">
                <a:solidFill>
                  <a:schemeClr val="tx2">
                    <a:lumMod val="10000"/>
                  </a:schemeClr>
                </a:solidFill>
              </a:rPr>
              <a:t>Objem hranolů</a:t>
            </a:r>
            <a:endParaRPr lang="cs-CZ" sz="26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502" y="603017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32476" y="202265"/>
            <a:ext cx="8527119" cy="994487"/>
          </a:xfrm>
          <a:prstGeom prst="roundRect">
            <a:avLst>
              <a:gd name="adj" fmla="val 24231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88041" y="1382068"/>
            <a:ext cx="8415988" cy="5184576"/>
          </a:xfrm>
          <a:prstGeom prst="roundRect">
            <a:avLst>
              <a:gd name="adj" fmla="val 628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47864" y="175501"/>
            <a:ext cx="3312368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61694" y="1556792"/>
            <a:ext cx="8048937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tx2">
                    <a:lumMod val="10000"/>
                  </a:schemeClr>
                </a:solidFill>
              </a:rPr>
              <a:t>V této hodině si ukážeme výpočet objemu hranolu. Na začátku jsou řešené příklady a na konci </a:t>
            </a:r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příklady na samostatné procvičení, které prověří zda žáci pochopili danou látku. </a:t>
            </a:r>
            <a:endParaRPr lang="cs-CZ" sz="1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just"/>
            <a:r>
              <a:rPr lang="cs-CZ" sz="1800" dirty="0" smtClean="0">
                <a:solidFill>
                  <a:schemeClr val="tx2">
                    <a:lumMod val="10000"/>
                  </a:schemeClr>
                </a:solidFill>
              </a:rPr>
              <a:t>Inovativnost </a:t>
            </a:r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98666"/>
            <a:ext cx="8856984" cy="6398686"/>
          </a:xfrm>
          <a:prstGeom prst="roundRect">
            <a:avLst>
              <a:gd name="adj" fmla="val 3112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323528" y="437909"/>
            <a:ext cx="8568952" cy="747699"/>
          </a:xfrm>
          <a:prstGeom prst="roundRect">
            <a:avLst>
              <a:gd name="adj" fmla="val 628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7560" y="501379"/>
            <a:ext cx="7587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Hranoly rozdělujeme podle počtu hran podstavy: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188482" y="1298327"/>
            <a:ext cx="8680260" cy="5155009"/>
          </a:xfrm>
          <a:prstGeom prst="roundRect">
            <a:avLst>
              <a:gd name="adj" fmla="val 791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0789" y="5003506"/>
            <a:ext cx="1736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trojboký 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935800" y="5212600"/>
            <a:ext cx="1581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čtyřboký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806644" y="5735820"/>
            <a:ext cx="1835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pětiboký 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942714" y="5884020"/>
            <a:ext cx="1771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šestiboký</a:t>
            </a:r>
            <a:endParaRPr lang="cs-CZ" sz="2800" dirty="0"/>
          </a:p>
        </p:txBody>
      </p:sp>
      <p:grpSp>
        <p:nvGrpSpPr>
          <p:cNvPr id="50" name="Skupina 49"/>
          <p:cNvGrpSpPr/>
          <p:nvPr/>
        </p:nvGrpSpPr>
        <p:grpSpPr>
          <a:xfrm>
            <a:off x="539552" y="1542220"/>
            <a:ext cx="1584176" cy="3182924"/>
            <a:chOff x="765342" y="1542220"/>
            <a:chExt cx="1742360" cy="3182924"/>
          </a:xfrm>
          <a:solidFill>
            <a:srgbClr val="00B0F0"/>
          </a:solidFill>
        </p:grpSpPr>
        <p:sp>
          <p:nvSpPr>
            <p:cNvPr id="19" name="Rovnoramenný trojúhelník 18"/>
            <p:cNvSpPr/>
            <p:nvPr/>
          </p:nvSpPr>
          <p:spPr>
            <a:xfrm>
              <a:off x="765342" y="4005064"/>
              <a:ext cx="1736208" cy="720080"/>
            </a:xfrm>
            <a:prstGeom prst="triangle">
              <a:avLst>
                <a:gd name="adj" fmla="val 58933"/>
              </a:avLst>
            </a:prstGeom>
            <a:grpFill/>
            <a:ln w="25400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6" name="Přímá spojnice 25"/>
            <p:cNvCxnSpPr/>
            <p:nvPr/>
          </p:nvCxnSpPr>
          <p:spPr>
            <a:xfrm flipV="1">
              <a:off x="771494" y="2276448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2501550" y="2276448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ovnoramenný trojúhelník 45"/>
            <p:cNvSpPr/>
            <p:nvPr/>
          </p:nvSpPr>
          <p:spPr>
            <a:xfrm>
              <a:off x="771494" y="1542220"/>
              <a:ext cx="1736208" cy="720080"/>
            </a:xfrm>
            <a:prstGeom prst="triangle">
              <a:avLst>
                <a:gd name="adj" fmla="val 58933"/>
              </a:avLst>
            </a:prstGeom>
            <a:grpFill/>
            <a:ln w="254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0" name="Přímá spojnice 39"/>
            <p:cNvCxnSpPr/>
            <p:nvPr/>
          </p:nvCxnSpPr>
          <p:spPr>
            <a:xfrm flipV="1">
              <a:off x="1763688" y="1542220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Skupina 50"/>
          <p:cNvGrpSpPr/>
          <p:nvPr/>
        </p:nvGrpSpPr>
        <p:grpSpPr>
          <a:xfrm>
            <a:off x="4916083" y="1723133"/>
            <a:ext cx="1645244" cy="3240360"/>
            <a:chOff x="2962827" y="2456892"/>
            <a:chExt cx="1645244" cy="3240360"/>
          </a:xfrm>
          <a:solidFill>
            <a:srgbClr val="FFC000"/>
          </a:solidFill>
        </p:grpSpPr>
        <p:sp>
          <p:nvSpPr>
            <p:cNvPr id="20" name="Kosoúhelník 19"/>
            <p:cNvSpPr/>
            <p:nvPr/>
          </p:nvSpPr>
          <p:spPr>
            <a:xfrm>
              <a:off x="2982544" y="4905164"/>
              <a:ext cx="1625527" cy="792088"/>
            </a:xfrm>
            <a:prstGeom prst="parallelogram">
              <a:avLst>
                <a:gd name="adj" fmla="val 38830"/>
              </a:avLst>
            </a:prstGeom>
            <a:grp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0" name="Přímá spojnice 29"/>
            <p:cNvCxnSpPr/>
            <p:nvPr/>
          </p:nvCxnSpPr>
          <p:spPr>
            <a:xfrm flipV="1">
              <a:off x="2973540" y="3248980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 flipV="1">
              <a:off x="4283968" y="3238974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nice 44"/>
            <p:cNvCxnSpPr/>
            <p:nvPr/>
          </p:nvCxnSpPr>
          <p:spPr>
            <a:xfrm flipV="1">
              <a:off x="4608071" y="2456892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Kosoúhelník 46"/>
            <p:cNvSpPr/>
            <p:nvPr/>
          </p:nvSpPr>
          <p:spPr>
            <a:xfrm>
              <a:off x="2962827" y="2459149"/>
              <a:ext cx="1625527" cy="792088"/>
            </a:xfrm>
            <a:prstGeom prst="parallelogram">
              <a:avLst>
                <a:gd name="adj" fmla="val 38830"/>
              </a:avLst>
            </a:prstGeom>
            <a:grpFill/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1" name="Přímá spojnice 40"/>
            <p:cNvCxnSpPr/>
            <p:nvPr/>
          </p:nvCxnSpPr>
          <p:spPr>
            <a:xfrm flipV="1">
              <a:off x="3284637" y="2456892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Skupina 51"/>
          <p:cNvGrpSpPr/>
          <p:nvPr/>
        </p:nvGrpSpPr>
        <p:grpSpPr>
          <a:xfrm>
            <a:off x="2686355" y="2152927"/>
            <a:ext cx="1620180" cy="3373799"/>
            <a:chOff x="5168266" y="1325559"/>
            <a:chExt cx="1379594" cy="3373799"/>
          </a:xfrm>
          <a:solidFill>
            <a:srgbClr val="FFFF00"/>
          </a:solidFill>
        </p:grpSpPr>
        <p:sp>
          <p:nvSpPr>
            <p:cNvPr id="21" name="Pravidelný pětiúhelník 20"/>
            <p:cNvSpPr/>
            <p:nvPr/>
          </p:nvSpPr>
          <p:spPr>
            <a:xfrm>
              <a:off x="5179708" y="3762617"/>
              <a:ext cx="1368152" cy="936741"/>
            </a:xfrm>
            <a:prstGeom prst="pentagon">
              <a:avLst/>
            </a:prstGeom>
            <a:grp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nice 31"/>
            <p:cNvCxnSpPr/>
            <p:nvPr/>
          </p:nvCxnSpPr>
          <p:spPr>
            <a:xfrm flipV="1">
              <a:off x="5168291" y="1662887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 flipV="1">
              <a:off x="6300192" y="2235068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 flipV="1">
              <a:off x="5436096" y="2235068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 flipV="1">
              <a:off x="6547860" y="1662887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Pravidelný pětiúhelník 47"/>
            <p:cNvSpPr/>
            <p:nvPr/>
          </p:nvSpPr>
          <p:spPr>
            <a:xfrm>
              <a:off x="5168266" y="1325559"/>
              <a:ext cx="1368152" cy="936741"/>
            </a:xfrm>
            <a:prstGeom prst="pentagon">
              <a:avLst/>
            </a:prstGeom>
            <a:grpFill/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2" name="Přímá spojnice 41"/>
            <p:cNvCxnSpPr/>
            <p:nvPr/>
          </p:nvCxnSpPr>
          <p:spPr>
            <a:xfrm flipV="1">
              <a:off x="5865347" y="1325559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Skupina 52"/>
          <p:cNvGrpSpPr/>
          <p:nvPr/>
        </p:nvGrpSpPr>
        <p:grpSpPr>
          <a:xfrm>
            <a:off x="6942714" y="2324848"/>
            <a:ext cx="1557868" cy="3360431"/>
            <a:chOff x="6808503" y="2439593"/>
            <a:chExt cx="1557868" cy="3360431"/>
          </a:xfrm>
          <a:solidFill>
            <a:schemeClr val="bg1">
              <a:lumMod val="85000"/>
            </a:schemeClr>
          </a:solidFill>
        </p:grpSpPr>
        <p:sp>
          <p:nvSpPr>
            <p:cNvPr id="24" name="Volný tvar 23"/>
            <p:cNvSpPr/>
            <p:nvPr/>
          </p:nvSpPr>
          <p:spPr>
            <a:xfrm>
              <a:off x="6808504" y="4905164"/>
              <a:ext cx="1557867" cy="894860"/>
            </a:xfrm>
            <a:custGeom>
              <a:avLst/>
              <a:gdLst>
                <a:gd name="connsiteX0" fmla="*/ 287867 w 1557867"/>
                <a:gd name="connsiteY0" fmla="*/ 1092200 h 1100666"/>
                <a:gd name="connsiteX1" fmla="*/ 1092200 w 1557867"/>
                <a:gd name="connsiteY1" fmla="*/ 1100666 h 1100666"/>
                <a:gd name="connsiteX2" fmla="*/ 1557867 w 1557867"/>
                <a:gd name="connsiteY2" fmla="*/ 558800 h 1100666"/>
                <a:gd name="connsiteX3" fmla="*/ 1236133 w 1557867"/>
                <a:gd name="connsiteY3" fmla="*/ 0 h 1100666"/>
                <a:gd name="connsiteX4" fmla="*/ 457200 w 1557867"/>
                <a:gd name="connsiteY4" fmla="*/ 8466 h 1100666"/>
                <a:gd name="connsiteX5" fmla="*/ 0 w 1557867"/>
                <a:gd name="connsiteY5" fmla="*/ 541866 h 1100666"/>
                <a:gd name="connsiteX6" fmla="*/ 287867 w 1557867"/>
                <a:gd name="connsiteY6" fmla="*/ 1092200 h 1100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57867" h="1100666">
                  <a:moveTo>
                    <a:pt x="287867" y="1092200"/>
                  </a:moveTo>
                  <a:lnTo>
                    <a:pt x="1092200" y="1100666"/>
                  </a:lnTo>
                  <a:lnTo>
                    <a:pt x="1557867" y="558800"/>
                  </a:lnTo>
                  <a:lnTo>
                    <a:pt x="1236133" y="0"/>
                  </a:lnTo>
                  <a:lnTo>
                    <a:pt x="457200" y="8466"/>
                  </a:lnTo>
                  <a:lnTo>
                    <a:pt x="0" y="541866"/>
                  </a:lnTo>
                  <a:lnTo>
                    <a:pt x="287867" y="1092200"/>
                  </a:lnTo>
                  <a:close/>
                </a:path>
              </a:pathLst>
            </a:custGeom>
            <a:grp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6" name="Přímá spojnice 35"/>
            <p:cNvCxnSpPr/>
            <p:nvPr/>
          </p:nvCxnSpPr>
          <p:spPr>
            <a:xfrm flipV="1">
              <a:off x="6808503" y="2887023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nice 36"/>
            <p:cNvCxnSpPr/>
            <p:nvPr/>
          </p:nvCxnSpPr>
          <p:spPr>
            <a:xfrm flipV="1">
              <a:off x="7092280" y="3351752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37"/>
            <p:cNvCxnSpPr/>
            <p:nvPr/>
          </p:nvCxnSpPr>
          <p:spPr>
            <a:xfrm flipV="1">
              <a:off x="7884368" y="3351752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nice 38"/>
            <p:cNvCxnSpPr/>
            <p:nvPr/>
          </p:nvCxnSpPr>
          <p:spPr>
            <a:xfrm flipV="1">
              <a:off x="8354851" y="2904322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Volný tvar 48"/>
            <p:cNvSpPr/>
            <p:nvPr/>
          </p:nvSpPr>
          <p:spPr>
            <a:xfrm>
              <a:off x="6808503" y="2439593"/>
              <a:ext cx="1557867" cy="894860"/>
            </a:xfrm>
            <a:custGeom>
              <a:avLst/>
              <a:gdLst>
                <a:gd name="connsiteX0" fmla="*/ 287867 w 1557867"/>
                <a:gd name="connsiteY0" fmla="*/ 1092200 h 1100666"/>
                <a:gd name="connsiteX1" fmla="*/ 1092200 w 1557867"/>
                <a:gd name="connsiteY1" fmla="*/ 1100666 h 1100666"/>
                <a:gd name="connsiteX2" fmla="*/ 1557867 w 1557867"/>
                <a:gd name="connsiteY2" fmla="*/ 558800 h 1100666"/>
                <a:gd name="connsiteX3" fmla="*/ 1236133 w 1557867"/>
                <a:gd name="connsiteY3" fmla="*/ 0 h 1100666"/>
                <a:gd name="connsiteX4" fmla="*/ 457200 w 1557867"/>
                <a:gd name="connsiteY4" fmla="*/ 8466 h 1100666"/>
                <a:gd name="connsiteX5" fmla="*/ 0 w 1557867"/>
                <a:gd name="connsiteY5" fmla="*/ 541866 h 1100666"/>
                <a:gd name="connsiteX6" fmla="*/ 287867 w 1557867"/>
                <a:gd name="connsiteY6" fmla="*/ 1092200 h 1100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57867" h="1100666">
                  <a:moveTo>
                    <a:pt x="287867" y="1092200"/>
                  </a:moveTo>
                  <a:lnTo>
                    <a:pt x="1092200" y="1100666"/>
                  </a:lnTo>
                  <a:lnTo>
                    <a:pt x="1557867" y="558800"/>
                  </a:lnTo>
                  <a:lnTo>
                    <a:pt x="1236133" y="0"/>
                  </a:lnTo>
                  <a:lnTo>
                    <a:pt x="457200" y="8466"/>
                  </a:lnTo>
                  <a:lnTo>
                    <a:pt x="0" y="541866"/>
                  </a:lnTo>
                  <a:lnTo>
                    <a:pt x="287867" y="1092200"/>
                  </a:lnTo>
                  <a:close/>
                </a:path>
              </a:pathLst>
            </a:custGeom>
            <a:grpFill/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3" name="Přímá spojnice 42"/>
            <p:cNvCxnSpPr/>
            <p:nvPr/>
          </p:nvCxnSpPr>
          <p:spPr>
            <a:xfrm flipV="1">
              <a:off x="7308304" y="2459149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 flipV="1">
              <a:off x="8028384" y="2456892"/>
              <a:ext cx="0" cy="2448272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TextovéPole 53"/>
          <p:cNvSpPr txBox="1"/>
          <p:nvPr/>
        </p:nvSpPr>
        <p:spPr>
          <a:xfrm>
            <a:off x="4729210" y="4873163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385349" y="4638828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2686355" y="5357915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6942714" y="5540148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3937963" y="5426632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1923163" y="4679905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6156176" y="4896249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7992752" y="5538148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8396267" y="5078483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1259632" y="3989612"/>
            <a:ext cx="614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4211796" y="4892791"/>
            <a:ext cx="430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6448265" y="4055739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3234021" y="4577355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5178712" y="4098302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8110387" y="4437867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7413534" y="4404491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2412522" y="4847650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6696743" y="5136901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ovéPole 72"/>
              <p:cNvSpPr txBox="1"/>
              <p:nvPr/>
            </p:nvSpPr>
            <p:spPr>
              <a:xfrm>
                <a:off x="7078081" y="2789577"/>
                <a:ext cx="4640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i="0" dirty="0" smtClean="0">
                          <a:latin typeface="Cambria Math"/>
                        </a:rPr>
                        <m:t>A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3" name="TextovéPole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8081" y="2789577"/>
                <a:ext cx="464052" cy="461665"/>
              </a:xfrm>
              <a:prstGeom prst="rect">
                <a:avLst/>
              </a:prstGeom>
              <a:blipFill rotWithShape="1">
                <a:blip r:embed="rId2"/>
                <a:stretch>
                  <a:fillRect l="-2632" r="-39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ovéPole 73"/>
              <p:cNvSpPr txBox="1"/>
              <p:nvPr/>
            </p:nvSpPr>
            <p:spPr>
              <a:xfrm>
                <a:off x="473727" y="2236467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i="0" dirty="0" smtClean="0">
                          <a:latin typeface="Cambria Math"/>
                        </a:rPr>
                        <m:t>A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4" name="TextovéPole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727" y="2236467"/>
                <a:ext cx="547666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ovéPole 74"/>
              <p:cNvSpPr txBox="1"/>
              <p:nvPr/>
            </p:nvSpPr>
            <p:spPr>
              <a:xfrm>
                <a:off x="2884952" y="2988875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i="0" dirty="0" smtClean="0">
                          <a:latin typeface="Cambria Math"/>
                        </a:rPr>
                        <m:t>A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5" name="TextovéPole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4952" y="2988875"/>
                <a:ext cx="547666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ovéPole 75"/>
              <p:cNvSpPr txBox="1"/>
              <p:nvPr/>
            </p:nvSpPr>
            <p:spPr>
              <a:xfrm>
                <a:off x="4827462" y="2490255"/>
                <a:ext cx="4495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i="0" dirty="0" smtClean="0">
                          <a:latin typeface="Cambria Math"/>
                        </a:rPr>
                        <m:t>A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6" name="TextovéPole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7462" y="2490255"/>
                <a:ext cx="449501" cy="461665"/>
              </a:xfrm>
              <a:prstGeom prst="rect">
                <a:avLst/>
              </a:prstGeom>
              <a:blipFill rotWithShape="1">
                <a:blip r:embed="rId5"/>
                <a:stretch>
                  <a:fillRect l="-4054" r="-54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ovéPole 76"/>
              <p:cNvSpPr txBox="1"/>
              <p:nvPr/>
            </p:nvSpPr>
            <p:spPr>
              <a:xfrm>
                <a:off x="7685676" y="2831603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B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7" name="TextovéPole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5676" y="2831603"/>
                <a:ext cx="54766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1649330" y="2181661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B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9330" y="2181661"/>
                <a:ext cx="547666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ovéPole 78"/>
              <p:cNvSpPr txBox="1"/>
              <p:nvPr/>
            </p:nvSpPr>
            <p:spPr>
              <a:xfrm>
                <a:off x="3574288" y="2991367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B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9" name="TextovéPole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4288" y="2991367"/>
                <a:ext cx="547666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/>
              <p:cNvSpPr txBox="1"/>
              <p:nvPr/>
            </p:nvSpPr>
            <p:spPr>
              <a:xfrm>
                <a:off x="5770044" y="2467299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B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0" name="TextovéPole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0044" y="2467299"/>
                <a:ext cx="547666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ovéPole 80"/>
              <p:cNvSpPr txBox="1"/>
              <p:nvPr/>
            </p:nvSpPr>
            <p:spPr>
              <a:xfrm>
                <a:off x="8264432" y="2348496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C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1" name="TextovéPole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64432" y="2348496"/>
                <a:ext cx="547666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ovéPole 81"/>
              <p:cNvSpPr txBox="1"/>
              <p:nvPr/>
            </p:nvSpPr>
            <p:spPr>
              <a:xfrm>
                <a:off x="1452534" y="1311387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C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2" name="TextovéPole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2534" y="1311387"/>
                <a:ext cx="547666" cy="46166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ovéPole 82"/>
              <p:cNvSpPr txBox="1"/>
              <p:nvPr/>
            </p:nvSpPr>
            <p:spPr>
              <a:xfrm>
                <a:off x="4015676" y="2094015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C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3" name="TextovéPole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5676" y="2094015"/>
                <a:ext cx="547666" cy="46166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ovéPole 83"/>
              <p:cNvSpPr txBox="1"/>
              <p:nvPr/>
            </p:nvSpPr>
            <p:spPr>
              <a:xfrm>
                <a:off x="6025813" y="1659769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C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4" name="TextovéPole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5813" y="1659769"/>
                <a:ext cx="547666" cy="46166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ovéPole 84"/>
              <p:cNvSpPr txBox="1"/>
              <p:nvPr/>
            </p:nvSpPr>
            <p:spPr>
              <a:xfrm>
                <a:off x="3390297" y="1774802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D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5" name="TextovéPole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0297" y="1774802"/>
                <a:ext cx="547666" cy="46166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ovéPole 85"/>
              <p:cNvSpPr txBox="1"/>
              <p:nvPr/>
            </p:nvSpPr>
            <p:spPr>
              <a:xfrm>
                <a:off x="5178712" y="1659769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D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6" name="TextovéPole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712" y="1659769"/>
                <a:ext cx="547666" cy="461665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ovéPole 86"/>
              <p:cNvSpPr txBox="1"/>
              <p:nvPr/>
            </p:nvSpPr>
            <p:spPr>
              <a:xfrm>
                <a:off x="8021960" y="1950828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D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7" name="TextovéPole 8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1960" y="1950828"/>
                <a:ext cx="547666" cy="461665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ovéPole 87"/>
              <p:cNvSpPr txBox="1"/>
              <p:nvPr/>
            </p:nvSpPr>
            <p:spPr>
              <a:xfrm>
                <a:off x="2476237" y="2061616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E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8" name="TextovéPole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6237" y="2061616"/>
                <a:ext cx="547666" cy="461665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ovéPole 88"/>
              <p:cNvSpPr txBox="1"/>
              <p:nvPr/>
            </p:nvSpPr>
            <p:spPr>
              <a:xfrm>
                <a:off x="7310107" y="1922094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E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9" name="TextovéPole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0107" y="1922094"/>
                <a:ext cx="547666" cy="461665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ovéPole 89"/>
              <p:cNvSpPr txBox="1"/>
              <p:nvPr/>
            </p:nvSpPr>
            <p:spPr>
              <a:xfrm>
                <a:off x="6727028" y="2304691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F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90" name="TextovéPole 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7028" y="2304691"/>
                <a:ext cx="547666" cy="461665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085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17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12220" y="0"/>
            <a:ext cx="8680260" cy="6597352"/>
          </a:xfrm>
          <a:prstGeom prst="roundRect">
            <a:avLst>
              <a:gd name="adj" fmla="val 3112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7493" y="116632"/>
            <a:ext cx="8268961" cy="1501149"/>
          </a:xfrm>
          <a:prstGeom prst="roundRect">
            <a:avLst>
              <a:gd name="adj" fmla="val 628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8578" y="140454"/>
            <a:ext cx="7587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Kolmým</a:t>
            </a:r>
            <a:r>
              <a:rPr lang="cs-CZ" sz="2800" dirty="0" smtClean="0"/>
              <a:t> hranolem nazýváme hranol, jehož boční stěny jsou kolmé na podstavu.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8578" y="1036717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Hranol, který není kolmý, se nazývá </a:t>
            </a:r>
            <a:r>
              <a:rPr lang="cs-CZ" sz="2800" b="1" dirty="0" smtClean="0"/>
              <a:t>kosý</a:t>
            </a:r>
            <a:r>
              <a:rPr lang="cs-CZ" sz="2800" dirty="0" smtClean="0"/>
              <a:t>. </a:t>
            </a:r>
            <a:endParaRPr lang="cs-CZ" sz="28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388502" y="1702991"/>
            <a:ext cx="8287953" cy="4750346"/>
          </a:xfrm>
          <a:prstGeom prst="roundRect">
            <a:avLst>
              <a:gd name="adj" fmla="val 791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93383" y="5472110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kolmý</a:t>
            </a:r>
            <a:r>
              <a:rPr lang="cs-CZ" sz="2800" dirty="0" smtClean="0"/>
              <a:t> čtyřboký hranol</a:t>
            </a:r>
            <a:endParaRPr lang="cs-CZ" sz="2800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1400490" y="1942084"/>
            <a:ext cx="1645244" cy="3240360"/>
            <a:chOff x="2962827" y="2456892"/>
            <a:chExt cx="1645244" cy="3240360"/>
          </a:xfrm>
        </p:grpSpPr>
        <p:sp>
          <p:nvSpPr>
            <p:cNvPr id="14" name="Kosoúhelník 13"/>
            <p:cNvSpPr/>
            <p:nvPr/>
          </p:nvSpPr>
          <p:spPr>
            <a:xfrm>
              <a:off x="2982544" y="4905164"/>
              <a:ext cx="1625527" cy="792088"/>
            </a:xfrm>
            <a:prstGeom prst="parallelogram">
              <a:avLst>
                <a:gd name="adj" fmla="val 38830"/>
              </a:avLst>
            </a:prstGeom>
            <a:solidFill>
              <a:srgbClr val="FFFF00"/>
            </a:solidFill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5" name="Přímá spojnice 14"/>
            <p:cNvCxnSpPr/>
            <p:nvPr/>
          </p:nvCxnSpPr>
          <p:spPr>
            <a:xfrm flipV="1">
              <a:off x="2973540" y="3248980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V="1">
              <a:off x="4283968" y="3238974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flipV="1">
              <a:off x="3284637" y="2456892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 flipV="1">
              <a:off x="4608071" y="2456892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Kosoúhelník 18"/>
            <p:cNvSpPr/>
            <p:nvPr/>
          </p:nvSpPr>
          <p:spPr>
            <a:xfrm>
              <a:off x="2962827" y="2459149"/>
              <a:ext cx="1625527" cy="792088"/>
            </a:xfrm>
            <a:prstGeom prst="parallelogram">
              <a:avLst>
                <a:gd name="adj" fmla="val 38830"/>
              </a:avLst>
            </a:prstGeom>
            <a:solidFill>
              <a:srgbClr val="FFFF00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0" name="TextovéPole 19"/>
          <p:cNvSpPr txBox="1"/>
          <p:nvPr/>
        </p:nvSpPr>
        <p:spPr>
          <a:xfrm>
            <a:off x="1213617" y="5092114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640583" y="5115200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663119" y="4317253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311869" y="2709206"/>
                <a:ext cx="4495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i="0" dirty="0" smtClean="0">
                          <a:latin typeface="Cambria Math"/>
                        </a:rPr>
                        <m:t>A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1869" y="2709206"/>
                <a:ext cx="449501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2703" r="-67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2254451" y="2686250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B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4451" y="2686250"/>
                <a:ext cx="547666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510220" y="1878720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C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0220" y="1878720"/>
                <a:ext cx="547666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1663119" y="1878720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D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3119" y="1878720"/>
                <a:ext cx="54766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ovéPole 26"/>
          <p:cNvSpPr txBox="1"/>
          <p:nvPr/>
        </p:nvSpPr>
        <p:spPr>
          <a:xfrm>
            <a:off x="4541973" y="5472778"/>
            <a:ext cx="22251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Kosý</a:t>
            </a:r>
            <a:r>
              <a:rPr lang="cs-CZ" sz="2800" dirty="0" smtClean="0"/>
              <a:t> čtyřboký hranol</a:t>
            </a:r>
            <a:endParaRPr lang="cs-CZ" sz="2800" dirty="0"/>
          </a:p>
        </p:txBody>
      </p:sp>
      <p:sp>
        <p:nvSpPr>
          <p:cNvPr id="29" name="Kosoúhelník 28"/>
          <p:cNvSpPr/>
          <p:nvPr/>
        </p:nvSpPr>
        <p:spPr>
          <a:xfrm>
            <a:off x="4972491" y="4432044"/>
            <a:ext cx="1768042" cy="792088"/>
          </a:xfrm>
          <a:prstGeom prst="parallelogram">
            <a:avLst>
              <a:gd name="adj" fmla="val 52058"/>
            </a:avLst>
          </a:prstGeom>
          <a:solidFill>
            <a:srgbClr val="FFC000"/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 flipV="1">
            <a:off x="6328335" y="2859498"/>
            <a:ext cx="653265" cy="23546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4765901" y="5133802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192867" y="5156888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277082" y="4358941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5193032" y="2776803"/>
                <a:ext cx="4495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i="0" dirty="0" smtClean="0">
                          <a:latin typeface="Cambria Math"/>
                        </a:rPr>
                        <m:t>A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3032" y="2776803"/>
                <a:ext cx="449501" cy="461665"/>
              </a:xfrm>
              <a:prstGeom prst="rect">
                <a:avLst/>
              </a:prstGeom>
              <a:blipFill rotWithShape="1">
                <a:blip r:embed="rId7"/>
                <a:stretch>
                  <a:fillRect l="-4054" r="-54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6472992" y="2825546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B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2992" y="2825546"/>
                <a:ext cx="547666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7322389" y="1883474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C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2389" y="1883474"/>
                <a:ext cx="547666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5582679" y="1920407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D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2679" y="1920407"/>
                <a:ext cx="547666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ovéPole 43"/>
          <p:cNvSpPr txBox="1"/>
          <p:nvPr/>
        </p:nvSpPr>
        <p:spPr>
          <a:xfrm>
            <a:off x="2938005" y="4317253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740532" y="4467545"/>
            <a:ext cx="673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cxnSp>
        <p:nvCxnSpPr>
          <p:cNvPr id="47" name="Přímá spojnice 46"/>
          <p:cNvCxnSpPr/>
          <p:nvPr/>
        </p:nvCxnSpPr>
        <p:spPr>
          <a:xfrm flipV="1">
            <a:off x="6740532" y="2077416"/>
            <a:ext cx="653265" cy="23546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 flipV="1">
            <a:off x="4972491" y="2853424"/>
            <a:ext cx="653265" cy="23546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402016" y="2073936"/>
            <a:ext cx="653265" cy="2354628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Kosoúhelník 49"/>
          <p:cNvSpPr/>
          <p:nvPr/>
        </p:nvSpPr>
        <p:spPr>
          <a:xfrm>
            <a:off x="5620769" y="2094450"/>
            <a:ext cx="1768042" cy="792088"/>
          </a:xfrm>
          <a:prstGeom prst="parallelogram">
            <a:avLst>
              <a:gd name="adj" fmla="val 52058"/>
            </a:avLst>
          </a:prstGeom>
          <a:solidFill>
            <a:srgbClr val="FFC000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2" descr="C:\Users\spravce\AppData\Local\Microsoft\Windows\Temporary Internet Files\Content.IE5\HGW68T4R\MC900440428CAY903RN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798" y="4698377"/>
            <a:ext cx="1426513" cy="150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23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2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9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4" grpId="0"/>
      <p:bldP spid="45" grpId="0"/>
      <p:bldP spid="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3112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51520" y="116633"/>
            <a:ext cx="8640959" cy="565634"/>
          </a:xfrm>
          <a:prstGeom prst="roundRect">
            <a:avLst>
              <a:gd name="adj" fmla="val 628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8578" y="140454"/>
            <a:ext cx="7587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Popis kolmého čtyřbokého hranolu</a:t>
            </a:r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251520" y="764704"/>
            <a:ext cx="8640960" cy="5832648"/>
          </a:xfrm>
          <a:prstGeom prst="roundRect">
            <a:avLst>
              <a:gd name="adj" fmla="val 791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grpSp>
        <p:nvGrpSpPr>
          <p:cNvPr id="9" name="Skupina 8"/>
          <p:cNvGrpSpPr/>
          <p:nvPr/>
        </p:nvGrpSpPr>
        <p:grpSpPr>
          <a:xfrm>
            <a:off x="717856" y="1108360"/>
            <a:ext cx="1973220" cy="4148523"/>
            <a:chOff x="2962827" y="2456892"/>
            <a:chExt cx="1645244" cy="3240360"/>
          </a:xfrm>
        </p:grpSpPr>
        <p:sp>
          <p:nvSpPr>
            <p:cNvPr id="10" name="Kosoúhelník 9"/>
            <p:cNvSpPr/>
            <p:nvPr/>
          </p:nvSpPr>
          <p:spPr>
            <a:xfrm>
              <a:off x="2982544" y="4905164"/>
              <a:ext cx="1625527" cy="792088"/>
            </a:xfrm>
            <a:prstGeom prst="parallelogram">
              <a:avLst>
                <a:gd name="adj" fmla="val 38830"/>
              </a:avLst>
            </a:prstGeom>
            <a:solidFill>
              <a:srgbClr val="FFC000"/>
            </a:solidFill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1" name="Přímá spojnice 10"/>
            <p:cNvCxnSpPr/>
            <p:nvPr/>
          </p:nvCxnSpPr>
          <p:spPr>
            <a:xfrm flipV="1">
              <a:off x="2973540" y="3248980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V="1">
              <a:off x="4283968" y="3238974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flipV="1">
              <a:off x="4608071" y="2456892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Kosoúhelník 14"/>
            <p:cNvSpPr/>
            <p:nvPr/>
          </p:nvSpPr>
          <p:spPr>
            <a:xfrm>
              <a:off x="2962827" y="2459149"/>
              <a:ext cx="1625527" cy="792088"/>
            </a:xfrm>
            <a:prstGeom prst="parallelogram">
              <a:avLst>
                <a:gd name="adj" fmla="val 38830"/>
              </a:avLst>
            </a:prstGeom>
            <a:solidFill>
              <a:srgbClr val="FFC000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/>
            <p:cNvCxnSpPr/>
            <p:nvPr/>
          </p:nvCxnSpPr>
          <p:spPr>
            <a:xfrm flipV="1">
              <a:off x="3284637" y="2456892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ovéPole 15"/>
          <p:cNvSpPr txBox="1"/>
          <p:nvPr/>
        </p:nvSpPr>
        <p:spPr>
          <a:xfrm>
            <a:off x="507462" y="5244073"/>
            <a:ext cx="65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106886" y="5244073"/>
            <a:ext cx="65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49104" y="3813429"/>
            <a:ext cx="65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06154" y="2109633"/>
                <a:ext cx="539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i="0" dirty="0" smtClean="0">
                          <a:latin typeface="Cambria Math"/>
                        </a:rPr>
                        <m:t>A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154" y="2109633"/>
                <a:ext cx="539108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778465" y="2122443"/>
                <a:ext cx="6568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B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8465" y="2122443"/>
                <a:ext cx="656842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2034234" y="1026852"/>
                <a:ext cx="6568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C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4234" y="1026852"/>
                <a:ext cx="656842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516841" y="1005021"/>
                <a:ext cx="6568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D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841" y="1005021"/>
                <a:ext cx="656842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ovéPole 32"/>
          <p:cNvSpPr txBox="1"/>
          <p:nvPr/>
        </p:nvSpPr>
        <p:spPr>
          <a:xfrm>
            <a:off x="2302364" y="3781135"/>
            <a:ext cx="65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43" name="Zaoblený obdélník 42"/>
          <p:cNvSpPr/>
          <p:nvPr/>
        </p:nvSpPr>
        <p:spPr>
          <a:xfrm>
            <a:off x="3251201" y="919652"/>
            <a:ext cx="5256583" cy="93840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44" name="Zaoblený obdélník 43"/>
          <p:cNvSpPr/>
          <p:nvPr/>
        </p:nvSpPr>
        <p:spPr>
          <a:xfrm>
            <a:off x="3251202" y="2074073"/>
            <a:ext cx="5256582" cy="135944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45" name="Zaoblený obdélník 44"/>
          <p:cNvSpPr/>
          <p:nvPr/>
        </p:nvSpPr>
        <p:spPr>
          <a:xfrm>
            <a:off x="3251201" y="3620244"/>
            <a:ext cx="5256581" cy="86521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46" name="Zaoblený obdélník 45"/>
          <p:cNvSpPr/>
          <p:nvPr/>
        </p:nvSpPr>
        <p:spPr>
          <a:xfrm>
            <a:off x="3251202" y="4693027"/>
            <a:ext cx="5256580" cy="95459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251201" y="4693515"/>
                <a:ext cx="492494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/>
                  <a:t>Úsečky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i="0" dirty="0" smtClean="0">
                        <a:latin typeface="Cambria Math"/>
                      </a:rPr>
                      <m:t>A</m:t>
                    </m:r>
                    <m:r>
                      <m:rPr>
                        <m:sty m:val="p"/>
                      </m:rPr>
                      <a:rPr lang="cs-CZ" sz="2800" dirty="0">
                        <a:latin typeface="Cambria Math"/>
                      </a:rPr>
                      <m:t>A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</m:oMath>
                </a14:m>
                <a:r>
                  <a:rPr lang="cs-CZ" sz="2800" dirty="0" smtClean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dirty="0">
                        <a:latin typeface="Cambria Math"/>
                      </a:rPr>
                      <m:t>B</m:t>
                    </m:r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B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</m:oMath>
                </a14:m>
                <a:r>
                  <a:rPr lang="cs-CZ" sz="2800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CC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</m:oMath>
                </a14:m>
                <a:r>
                  <a:rPr lang="cs-CZ" sz="2800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DD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</m:oMath>
                </a14:m>
                <a:r>
                  <a:rPr lang="cs-CZ" sz="2800" dirty="0" smtClean="0"/>
                  <a:t> jsou boční hrany kolmého hranolu</a:t>
                </a:r>
                <a:endParaRPr lang="cs-CZ" sz="28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201" y="4693515"/>
                <a:ext cx="4924943" cy="954107"/>
              </a:xfrm>
              <a:prstGeom prst="rect">
                <a:avLst/>
              </a:prstGeom>
              <a:blipFill rotWithShape="1">
                <a:blip r:embed="rId6"/>
                <a:stretch>
                  <a:fillRect l="-2475" t="-5769" r="-495" b="-179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ovéPole 41"/>
          <p:cNvSpPr txBox="1"/>
          <p:nvPr/>
        </p:nvSpPr>
        <p:spPr>
          <a:xfrm>
            <a:off x="3251203" y="3566133"/>
            <a:ext cx="4924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Všechny boční stěny tvoří plášť hranolu.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3251201" y="2088891"/>
                <a:ext cx="506521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/>
                  <a:t>Čtyřúhelníky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i="0" dirty="0" smtClean="0">
                        <a:latin typeface="Cambria Math"/>
                      </a:rPr>
                      <m:t>AB</m:t>
                    </m:r>
                    <m:r>
                      <m:rPr>
                        <m:sty m:val="p"/>
                      </m:rPr>
                      <a:rPr lang="cs-CZ" sz="2800" dirty="0">
                        <a:latin typeface="Cambria Math"/>
                      </a:rPr>
                      <m:t>A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  <m:r>
                      <m:rPr>
                        <m:sty m:val="p"/>
                      </m:rPr>
                      <a:rPr lang="cs-CZ" sz="2800" dirty="0">
                        <a:latin typeface="Cambria Math"/>
                      </a:rPr>
                      <m:t>B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</m:oMath>
                </a14:m>
                <a:r>
                  <a:rPr lang="cs-CZ" sz="2800" dirty="0" smtClean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dirty="0">
                        <a:latin typeface="Cambria Math"/>
                      </a:rPr>
                      <m:t>B</m:t>
                    </m:r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CB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C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</m:oMath>
                </a14:m>
                <a:r>
                  <a:rPr lang="cs-CZ" sz="2800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CDC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D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</m:oMath>
                </a14:m>
                <a:r>
                  <a:rPr lang="cs-CZ" sz="2800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dirty="0">
                        <a:latin typeface="Cambria Math"/>
                      </a:rPr>
                      <m:t>A</m:t>
                    </m:r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D</m:t>
                    </m:r>
                    <m:r>
                      <m:rPr>
                        <m:sty m:val="p"/>
                      </m:rPr>
                      <a:rPr lang="cs-CZ" sz="2800" dirty="0">
                        <a:latin typeface="Cambria Math"/>
                      </a:rPr>
                      <m:t>A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D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</m:oMath>
                </a14:m>
                <a:r>
                  <a:rPr lang="cs-CZ" sz="2800" dirty="0" smtClean="0"/>
                  <a:t> jsou bočními stěnami kolmého hranolu</a:t>
                </a:r>
                <a:endParaRPr lang="cs-CZ" sz="28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201" y="2088891"/>
                <a:ext cx="5065215" cy="1384995"/>
              </a:xfrm>
              <a:prstGeom prst="rect">
                <a:avLst/>
              </a:prstGeom>
              <a:blipFill rotWithShape="1">
                <a:blip r:embed="rId7"/>
                <a:stretch>
                  <a:fillRect l="-2407" t="-3965" b="-118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3251201" y="919652"/>
                <a:ext cx="540059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/>
                  <a:t>Čtyřúhelníky ABCD,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dirty="0">
                        <a:latin typeface="Cambria Math"/>
                      </a:rPr>
                      <m:t>A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B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C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  <m:r>
                      <m:rPr>
                        <m:sty m:val="p"/>
                      </m:rPr>
                      <a:rPr lang="cs-CZ" sz="2800" b="0" i="0" dirty="0" smtClean="0">
                        <a:latin typeface="Cambria Math"/>
                      </a:rPr>
                      <m:t>D</m:t>
                    </m:r>
                    <m:r>
                      <a:rPr lang="cs-CZ" sz="2800" dirty="0">
                        <a:latin typeface="Cambria Math"/>
                      </a:rPr>
                      <m:t>´</m:t>
                    </m:r>
                  </m:oMath>
                </a14:m>
                <a:r>
                  <a:rPr lang="cs-CZ" sz="2800" dirty="0" smtClean="0"/>
                  <a:t>  jsou podstavami kolmého hranolu.</a:t>
                </a:r>
                <a:endParaRPr lang="cs-CZ" sz="2800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201" y="919652"/>
                <a:ext cx="5400598" cy="954107"/>
              </a:xfrm>
              <a:prstGeom prst="rect">
                <a:avLst/>
              </a:prstGeom>
              <a:blipFill rotWithShape="1">
                <a:blip r:embed="rId8"/>
                <a:stretch>
                  <a:fillRect l="-2257" t="-5769" r="-339" b="-179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Zaoblený obdélník 46"/>
          <p:cNvSpPr/>
          <p:nvPr/>
        </p:nvSpPr>
        <p:spPr>
          <a:xfrm>
            <a:off x="3251201" y="5876784"/>
            <a:ext cx="5256580" cy="47729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3251200" y="5877272"/>
                <a:ext cx="49249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</a:rPr>
                      <m:t>𝑣</m:t>
                    </m:r>
                  </m:oMath>
                </a14:m>
                <a:r>
                  <a:rPr lang="cs-CZ" sz="2800" dirty="0" smtClean="0"/>
                  <a:t> . . .výška hranolu</a:t>
                </a:r>
                <a:endParaRPr lang="cs-CZ" sz="2800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200" y="5877272"/>
                <a:ext cx="4924943" cy="523220"/>
              </a:xfrm>
              <a:prstGeom prst="rect">
                <a:avLst/>
              </a:prstGeom>
              <a:blipFill rotWithShape="1"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389930" y="3181732"/>
                <a:ext cx="4817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930" y="3181732"/>
                <a:ext cx="481744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1024074" y="2584108"/>
                <a:ext cx="4817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4074" y="2584108"/>
                <a:ext cx="481744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/>
              <p:cNvSpPr txBox="1"/>
              <p:nvPr/>
            </p:nvSpPr>
            <p:spPr>
              <a:xfrm>
                <a:off x="1953563" y="3193390"/>
                <a:ext cx="4817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3563" y="3193390"/>
                <a:ext cx="481744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2389913" y="2584108"/>
                <a:ext cx="4817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9913" y="2584108"/>
                <a:ext cx="481744" cy="52322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BXRP5YH2\MC900440450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83" y="5367338"/>
            <a:ext cx="1572563" cy="118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88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33" grpId="0"/>
      <p:bldP spid="41" grpId="0"/>
      <p:bldP spid="42" grpId="0"/>
      <p:bldP spid="40" grpId="0"/>
      <p:bldP spid="39" grpId="0"/>
      <p:bldP spid="48" grpId="0"/>
      <p:bldP spid="49" grpId="0"/>
      <p:bldP spid="50" grpId="0"/>
      <p:bldP spid="51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3112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86724" y="116633"/>
            <a:ext cx="8849772" cy="565634"/>
          </a:xfrm>
          <a:prstGeom prst="roundRect">
            <a:avLst>
              <a:gd name="adj" fmla="val 628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8578" y="140454"/>
            <a:ext cx="7587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Objem hranolu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138404" y="764704"/>
            <a:ext cx="8898092" cy="5832648"/>
          </a:xfrm>
          <a:prstGeom prst="roundRect">
            <a:avLst>
              <a:gd name="adj" fmla="val 791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1" name="Zaoblený obdélník 20"/>
          <p:cNvSpPr/>
          <p:nvPr/>
        </p:nvSpPr>
        <p:spPr>
          <a:xfrm>
            <a:off x="2975517" y="1286422"/>
            <a:ext cx="5943303" cy="149453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922832" y="1507379"/>
            <a:ext cx="6048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Objem hranolu vypočítáme, když obsah podstavy vynásobíme výškou hranolu.</a:t>
            </a:r>
            <a:endParaRPr lang="cs-CZ" sz="2800" dirty="0"/>
          </a:p>
        </p:txBody>
      </p:sp>
      <p:pic>
        <p:nvPicPr>
          <p:cNvPr id="29" name="Picture 2" descr="C:\Users\spravce\AppData\Local\Microsoft\Windows\Temporary Internet Files\Content.IE5\HGW68T4R\MC900440428CAY903RN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954" y="4807311"/>
            <a:ext cx="1474677" cy="155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207529" y="2736687"/>
                <a:ext cx="4817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529" y="2736687"/>
                <a:ext cx="481744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ovéPole 35"/>
          <p:cNvSpPr txBox="1"/>
          <p:nvPr/>
        </p:nvSpPr>
        <p:spPr>
          <a:xfrm>
            <a:off x="464301" y="5406064"/>
            <a:ext cx="2145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šestiboký kolmý hranol</a:t>
            </a:r>
            <a:endParaRPr lang="cs-CZ" sz="2800" dirty="0"/>
          </a:p>
        </p:txBody>
      </p:sp>
      <p:grpSp>
        <p:nvGrpSpPr>
          <p:cNvPr id="37" name="Skupina 36"/>
          <p:cNvGrpSpPr/>
          <p:nvPr/>
        </p:nvGrpSpPr>
        <p:grpSpPr>
          <a:xfrm>
            <a:off x="379969" y="1254677"/>
            <a:ext cx="2197622" cy="3758099"/>
            <a:chOff x="6808503" y="2439593"/>
            <a:chExt cx="1557868" cy="3360431"/>
          </a:xfrm>
        </p:grpSpPr>
        <p:sp>
          <p:nvSpPr>
            <p:cNvPr id="38" name="Volný tvar 37"/>
            <p:cNvSpPr/>
            <p:nvPr/>
          </p:nvSpPr>
          <p:spPr>
            <a:xfrm>
              <a:off x="6808504" y="4905164"/>
              <a:ext cx="1557867" cy="894860"/>
            </a:xfrm>
            <a:custGeom>
              <a:avLst/>
              <a:gdLst>
                <a:gd name="connsiteX0" fmla="*/ 287867 w 1557867"/>
                <a:gd name="connsiteY0" fmla="*/ 1092200 h 1100666"/>
                <a:gd name="connsiteX1" fmla="*/ 1092200 w 1557867"/>
                <a:gd name="connsiteY1" fmla="*/ 1100666 h 1100666"/>
                <a:gd name="connsiteX2" fmla="*/ 1557867 w 1557867"/>
                <a:gd name="connsiteY2" fmla="*/ 558800 h 1100666"/>
                <a:gd name="connsiteX3" fmla="*/ 1236133 w 1557867"/>
                <a:gd name="connsiteY3" fmla="*/ 0 h 1100666"/>
                <a:gd name="connsiteX4" fmla="*/ 457200 w 1557867"/>
                <a:gd name="connsiteY4" fmla="*/ 8466 h 1100666"/>
                <a:gd name="connsiteX5" fmla="*/ 0 w 1557867"/>
                <a:gd name="connsiteY5" fmla="*/ 541866 h 1100666"/>
                <a:gd name="connsiteX6" fmla="*/ 287867 w 1557867"/>
                <a:gd name="connsiteY6" fmla="*/ 1092200 h 1100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57867" h="1100666">
                  <a:moveTo>
                    <a:pt x="287867" y="1092200"/>
                  </a:moveTo>
                  <a:lnTo>
                    <a:pt x="1092200" y="1100666"/>
                  </a:lnTo>
                  <a:lnTo>
                    <a:pt x="1557867" y="558800"/>
                  </a:lnTo>
                  <a:lnTo>
                    <a:pt x="1236133" y="0"/>
                  </a:lnTo>
                  <a:lnTo>
                    <a:pt x="457200" y="8466"/>
                  </a:lnTo>
                  <a:lnTo>
                    <a:pt x="0" y="541866"/>
                  </a:lnTo>
                  <a:lnTo>
                    <a:pt x="287867" y="1092200"/>
                  </a:lnTo>
                  <a:close/>
                </a:path>
              </a:pathLst>
            </a:custGeom>
            <a:solidFill>
              <a:srgbClr val="00B0F0"/>
            </a:solidFill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9" name="Přímá spojnice 38"/>
            <p:cNvCxnSpPr/>
            <p:nvPr/>
          </p:nvCxnSpPr>
          <p:spPr>
            <a:xfrm flipV="1">
              <a:off x="6808503" y="2887023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 flipV="1">
              <a:off x="7092280" y="3351752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 flipV="1">
              <a:off x="7884368" y="3351752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 flipV="1">
              <a:off x="8354851" y="2904322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Volný tvar 44"/>
            <p:cNvSpPr/>
            <p:nvPr/>
          </p:nvSpPr>
          <p:spPr>
            <a:xfrm>
              <a:off x="6808503" y="2439593"/>
              <a:ext cx="1557867" cy="894860"/>
            </a:xfrm>
            <a:custGeom>
              <a:avLst/>
              <a:gdLst>
                <a:gd name="connsiteX0" fmla="*/ 287867 w 1557867"/>
                <a:gd name="connsiteY0" fmla="*/ 1092200 h 1100666"/>
                <a:gd name="connsiteX1" fmla="*/ 1092200 w 1557867"/>
                <a:gd name="connsiteY1" fmla="*/ 1100666 h 1100666"/>
                <a:gd name="connsiteX2" fmla="*/ 1557867 w 1557867"/>
                <a:gd name="connsiteY2" fmla="*/ 558800 h 1100666"/>
                <a:gd name="connsiteX3" fmla="*/ 1236133 w 1557867"/>
                <a:gd name="connsiteY3" fmla="*/ 0 h 1100666"/>
                <a:gd name="connsiteX4" fmla="*/ 457200 w 1557867"/>
                <a:gd name="connsiteY4" fmla="*/ 8466 h 1100666"/>
                <a:gd name="connsiteX5" fmla="*/ 0 w 1557867"/>
                <a:gd name="connsiteY5" fmla="*/ 541866 h 1100666"/>
                <a:gd name="connsiteX6" fmla="*/ 287867 w 1557867"/>
                <a:gd name="connsiteY6" fmla="*/ 1092200 h 1100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57867" h="1100666">
                  <a:moveTo>
                    <a:pt x="287867" y="1092200"/>
                  </a:moveTo>
                  <a:lnTo>
                    <a:pt x="1092200" y="1100666"/>
                  </a:lnTo>
                  <a:lnTo>
                    <a:pt x="1557867" y="558800"/>
                  </a:lnTo>
                  <a:lnTo>
                    <a:pt x="1236133" y="0"/>
                  </a:lnTo>
                  <a:lnTo>
                    <a:pt x="457200" y="8466"/>
                  </a:lnTo>
                  <a:lnTo>
                    <a:pt x="0" y="541866"/>
                  </a:lnTo>
                  <a:lnTo>
                    <a:pt x="287867" y="1092200"/>
                  </a:lnTo>
                  <a:close/>
                </a:path>
              </a:pathLst>
            </a:custGeom>
            <a:solidFill>
              <a:srgbClr val="00B0F0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3" name="Přímá spojnice 42"/>
            <p:cNvCxnSpPr/>
            <p:nvPr/>
          </p:nvCxnSpPr>
          <p:spPr>
            <a:xfrm flipV="1">
              <a:off x="7308304" y="2459149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 flipV="1">
              <a:off x="8028384" y="2456892"/>
              <a:ext cx="0" cy="2448272"/>
            </a:xfrm>
            <a:prstGeom prst="line">
              <a:avLst/>
            </a:prstGeom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TextovéPole 45"/>
          <p:cNvSpPr txBox="1"/>
          <p:nvPr/>
        </p:nvSpPr>
        <p:spPr>
          <a:xfrm>
            <a:off x="652033" y="5002965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105733" y="4841997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2482013" y="4488628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2026445" y="3643777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1038852" y="3596768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38404" y="4512398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693840" y="2197240"/>
                <a:ext cx="4640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i="0" dirty="0" smtClean="0">
                          <a:latin typeface="Cambria Math"/>
                        </a:rPr>
                        <m:t>A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840" y="2197240"/>
                <a:ext cx="464052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3947" r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1478779" y="2179088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B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8779" y="2179088"/>
                <a:ext cx="547666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2360189" y="1276547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C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0189" y="1276547"/>
                <a:ext cx="54766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1871007" y="824757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D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1007" y="824757"/>
                <a:ext cx="547666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988807" y="804354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E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807" y="804354"/>
                <a:ext cx="547666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186724" y="1262608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dirty="0" smtClean="0">
                          <a:latin typeface="Cambria Math"/>
                        </a:rPr>
                        <m:t>F</m:t>
                      </m:r>
                      <m:r>
                        <a:rPr lang="cs-CZ" sz="2400" i="0" dirty="0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724" y="1262608"/>
                <a:ext cx="547666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Zaoblený obdélník 57"/>
          <p:cNvSpPr/>
          <p:nvPr/>
        </p:nvSpPr>
        <p:spPr>
          <a:xfrm>
            <a:off x="2919633" y="3186755"/>
            <a:ext cx="5995987" cy="143726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/>
              <p:cNvSpPr txBox="1"/>
              <p:nvPr/>
            </p:nvSpPr>
            <p:spPr>
              <a:xfrm>
                <a:off x="4572000" y="3681028"/>
                <a:ext cx="23728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</a:rPr>
                        <m:t>𝑉</m:t>
                      </m:r>
                      <m:r>
                        <a:rPr lang="cs-CZ" sz="2800" b="0" i="1" dirty="0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800" b="0" i="1" dirty="0" smtClean="0">
                          <a:latin typeface="Cambria Math"/>
                        </a:rPr>
                        <m:t>·</m:t>
                      </m:r>
                      <m:r>
                        <a:rPr lang="cs-CZ" sz="2800" b="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3681028"/>
                <a:ext cx="2372868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1199699" y="4236025"/>
                <a:ext cx="6103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9699" y="4236025"/>
                <a:ext cx="610370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1199699" y="1655868"/>
                <a:ext cx="6103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9699" y="1655868"/>
                <a:ext cx="610370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85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4" grpId="0"/>
      <p:bldP spid="36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9" grpId="0"/>
      <p:bldP spid="60" grpId="0"/>
      <p:bldP spid="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3112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22953" y="633418"/>
            <a:ext cx="8898092" cy="6035941"/>
          </a:xfrm>
          <a:prstGeom prst="roundRect">
            <a:avLst>
              <a:gd name="adj" fmla="val 791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9" name="Zaoblený obdélník 78"/>
          <p:cNvSpPr/>
          <p:nvPr/>
        </p:nvSpPr>
        <p:spPr>
          <a:xfrm>
            <a:off x="3433879" y="3555708"/>
            <a:ext cx="5406396" cy="293506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76" name="Zaoblený obdélník 75"/>
          <p:cNvSpPr/>
          <p:nvPr/>
        </p:nvSpPr>
        <p:spPr>
          <a:xfrm>
            <a:off x="3433879" y="868679"/>
            <a:ext cx="5406396" cy="244476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64" name="Zaoblený obdélník 63"/>
          <p:cNvSpPr/>
          <p:nvPr/>
        </p:nvSpPr>
        <p:spPr>
          <a:xfrm>
            <a:off x="277371" y="3555708"/>
            <a:ext cx="2934415" cy="29148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60" name="Zaoblený obdélník 59"/>
          <p:cNvSpPr/>
          <p:nvPr/>
        </p:nvSpPr>
        <p:spPr>
          <a:xfrm>
            <a:off x="337926" y="835172"/>
            <a:ext cx="2873860" cy="247827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3" name="Zaoblený obdélník 2"/>
          <p:cNvSpPr/>
          <p:nvPr/>
        </p:nvSpPr>
        <p:spPr>
          <a:xfrm>
            <a:off x="122953" y="116633"/>
            <a:ext cx="8898091" cy="565634"/>
          </a:xfrm>
          <a:prstGeom prst="roundRect">
            <a:avLst>
              <a:gd name="adj" fmla="val 628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8578" y="140454"/>
            <a:ext cx="7587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Některé vzorce na výpočet obsahů podstavy</a:t>
            </a:r>
            <a:endParaRPr lang="cs-CZ" sz="2800" dirty="0"/>
          </a:p>
        </p:txBody>
      </p:sp>
      <p:pic>
        <p:nvPicPr>
          <p:cNvPr id="14" name="Picture 2" descr="C:\Users\spravce\AppData\Local\Microsoft\Windows\Temporary Internet Files\Content.IE5\HGW68T4R\MC900440428CAY903RN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922" y="4554870"/>
            <a:ext cx="1487513" cy="156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ovéPole 27"/>
          <p:cNvSpPr txBox="1"/>
          <p:nvPr/>
        </p:nvSpPr>
        <p:spPr>
          <a:xfrm>
            <a:off x="2246621" y="2851784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72541" y="890452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65266" y="2679707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889935" y="867204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217849" y="3602946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666803" y="4721415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1472143" y="849122"/>
                <a:ext cx="2372868" cy="9075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800" b="0" i="1" dirty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0" i="1" dirty="0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800" b="0" i="1" dirty="0" smtClean="0">
                              <a:latin typeface="Cambria Math"/>
                            </a:rPr>
                            <m:t>·</m:t>
                          </m:r>
                          <m:r>
                            <a:rPr lang="cs-CZ" sz="2800" b="0" i="1" dirty="0" smtClean="0"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cs-CZ" sz="2800" b="0" i="1" dirty="0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2143" y="849122"/>
                <a:ext cx="2372868" cy="90755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Pravoúhlý trojúhelník 43"/>
          <p:cNvSpPr/>
          <p:nvPr/>
        </p:nvSpPr>
        <p:spPr>
          <a:xfrm>
            <a:off x="741364" y="1250492"/>
            <a:ext cx="1584176" cy="1539934"/>
          </a:xfrm>
          <a:prstGeom prst="rtTriangl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248264" y="1744755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264" y="1744755"/>
                <a:ext cx="547666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1240991" y="2781690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991" y="2781690"/>
                <a:ext cx="547666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1320928" y="1561771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0928" y="1561771"/>
                <a:ext cx="54766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Lichoběžník 48"/>
          <p:cNvSpPr/>
          <p:nvPr/>
        </p:nvSpPr>
        <p:spPr>
          <a:xfrm>
            <a:off x="3719389" y="1221117"/>
            <a:ext cx="2520280" cy="1690143"/>
          </a:xfrm>
          <a:prstGeom prst="trapezoid">
            <a:avLst>
              <a:gd name="adj" fmla="val 30260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3445556" y="2750179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6175657" y="2731670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639669" y="867203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4666179" y="2772189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6179" y="2772189"/>
                <a:ext cx="547666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5913502" y="1575536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3502" y="1575536"/>
                <a:ext cx="547666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4769249" y="791454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1" dirty="0" smtClean="0">
                          <a:latin typeface="Cambria Math"/>
                        </a:rPr>
                        <m:t>c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9249" y="791454"/>
                <a:ext cx="547666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3567467" y="1631469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𝑑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7467" y="1631469"/>
                <a:ext cx="547666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4526118" y="1791378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6118" y="1791378"/>
                <a:ext cx="547666" cy="46166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9" name="Přímá spojnice se šipkou 58"/>
          <p:cNvCxnSpPr/>
          <p:nvPr/>
        </p:nvCxnSpPr>
        <p:spPr>
          <a:xfrm>
            <a:off x="4647551" y="1221117"/>
            <a:ext cx="0" cy="1666594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6221633" y="887919"/>
                <a:ext cx="2618641" cy="925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800" b="0" i="1" dirty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sz="2800" b="0" i="1" dirty="0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800" b="0" i="1" dirty="0" smtClean="0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sz="2800" b="0" i="1" dirty="0" smtClean="0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800" b="0" i="1" dirty="0" smtClean="0">
                                  <a:latin typeface="Cambria Math"/>
                                </a:rPr>
                                <m:t>𝑐</m:t>
                              </m:r>
                            </m:e>
                          </m:d>
                          <m:r>
                            <a:rPr lang="cs-CZ" sz="2800" b="0" i="1" dirty="0" smtClean="0">
                              <a:latin typeface="Cambria Math"/>
                            </a:rPr>
                            <m:t>·</m:t>
                          </m:r>
                          <m:r>
                            <a:rPr lang="cs-CZ" sz="2800" b="0" i="1" dirty="0" smtClean="0">
                              <a:latin typeface="Cambria Math"/>
                            </a:rPr>
                            <m:t>𝑣</m:t>
                          </m:r>
                        </m:num>
                        <m:den>
                          <m:r>
                            <a:rPr lang="cs-CZ" sz="2800" b="0" i="1" dirty="0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1633" y="887919"/>
                <a:ext cx="2618641" cy="925703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Kosoúhelník 61"/>
          <p:cNvSpPr/>
          <p:nvPr/>
        </p:nvSpPr>
        <p:spPr>
          <a:xfrm>
            <a:off x="588578" y="4494218"/>
            <a:ext cx="2160415" cy="1573222"/>
          </a:xfrm>
          <a:prstGeom prst="parallelogram">
            <a:avLst>
              <a:gd name="adj" fmla="val 3160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3" name="Přímá spojnice se šipkou 62"/>
          <p:cNvCxnSpPr/>
          <p:nvPr/>
        </p:nvCxnSpPr>
        <p:spPr>
          <a:xfrm>
            <a:off x="1384175" y="4494218"/>
            <a:ext cx="0" cy="1534889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1312359" y="4977241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2400" b="0" i="1" dirty="0" smtClean="0">
                              <a:latin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2359" y="4977241"/>
                <a:ext cx="547666" cy="46166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ovéPole 65"/>
              <p:cNvSpPr txBox="1"/>
              <p:nvPr/>
            </p:nvSpPr>
            <p:spPr>
              <a:xfrm>
                <a:off x="1270098" y="6029107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66" name="TextovéPole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098" y="6029107"/>
                <a:ext cx="547666" cy="46166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1569893" y="4032553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9893" y="4032553"/>
                <a:ext cx="547666" cy="461665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2386304" y="5049996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6304" y="5049996"/>
                <a:ext cx="547666" cy="461665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ovéPole 68"/>
              <p:cNvSpPr txBox="1"/>
              <p:nvPr/>
            </p:nvSpPr>
            <p:spPr>
              <a:xfrm>
                <a:off x="277371" y="4948252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69" name="TextovéPole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371" y="4948252"/>
                <a:ext cx="547666" cy="461665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ovéPole 69"/>
          <p:cNvSpPr txBox="1"/>
          <p:nvPr/>
        </p:nvSpPr>
        <p:spPr>
          <a:xfrm>
            <a:off x="363675" y="6025142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2201327" y="6024699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2664119" y="4172920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764693" y="4172921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ovéPole 73"/>
              <p:cNvSpPr txBox="1"/>
              <p:nvPr/>
            </p:nvSpPr>
            <p:spPr>
              <a:xfrm>
                <a:off x="1012932" y="3602946"/>
                <a:ext cx="20462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800" b="0" i="1" dirty="0" smtClean="0">
                          <a:latin typeface="Cambria Math"/>
                        </a:rPr>
                        <m:t>=</m:t>
                      </m:r>
                      <m:r>
                        <a:rPr lang="cs-CZ" sz="2800" b="0" i="1" dirty="0" smtClean="0">
                          <a:latin typeface="Cambria Math"/>
                        </a:rPr>
                        <m:t>𝑎</m:t>
                      </m:r>
                      <m:r>
                        <a:rPr lang="cs-CZ" sz="2800" b="0" i="1" dirty="0" smtClean="0">
                          <a:latin typeface="Cambria Math"/>
                        </a:rPr>
                        <m:t>·</m:t>
                      </m:r>
                      <m:sSub>
                        <m:sSub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74" name="TextovéPole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2932" y="3602946"/>
                <a:ext cx="2046265" cy="523220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2" name="Skupina 81"/>
          <p:cNvGrpSpPr/>
          <p:nvPr/>
        </p:nvGrpSpPr>
        <p:grpSpPr>
          <a:xfrm>
            <a:off x="3988288" y="3949601"/>
            <a:ext cx="2530149" cy="2171645"/>
            <a:chOff x="4447155" y="3913518"/>
            <a:chExt cx="2530149" cy="2171645"/>
          </a:xfrm>
        </p:grpSpPr>
        <p:sp>
          <p:nvSpPr>
            <p:cNvPr id="75" name="Šestiúhelník 74"/>
            <p:cNvSpPr/>
            <p:nvPr/>
          </p:nvSpPr>
          <p:spPr>
            <a:xfrm>
              <a:off x="4447155" y="3913518"/>
              <a:ext cx="2530149" cy="2171645"/>
            </a:xfrm>
            <a:prstGeom prst="hexagon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7" name="Přímá spojnice 76"/>
            <p:cNvCxnSpPr>
              <a:stCxn id="75" idx="2"/>
            </p:cNvCxnSpPr>
            <p:nvPr/>
          </p:nvCxnSpPr>
          <p:spPr>
            <a:xfrm flipV="1">
              <a:off x="4990066" y="3913518"/>
              <a:ext cx="1408027" cy="2171644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Přímá spojnice 77"/>
            <p:cNvCxnSpPr>
              <a:endCxn id="75" idx="0"/>
            </p:cNvCxnSpPr>
            <p:nvPr/>
          </p:nvCxnSpPr>
          <p:spPr>
            <a:xfrm flipV="1">
              <a:off x="4463043" y="4999341"/>
              <a:ext cx="2514261" cy="14613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Přímá spojnice 79"/>
            <p:cNvCxnSpPr>
              <a:endCxn id="75" idx="4"/>
            </p:cNvCxnSpPr>
            <p:nvPr/>
          </p:nvCxnSpPr>
          <p:spPr>
            <a:xfrm flipH="1" flipV="1">
              <a:off x="4990066" y="3913519"/>
              <a:ext cx="1426178" cy="2148285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TextovéPole 82"/>
          <p:cNvSpPr txBox="1"/>
          <p:nvPr/>
        </p:nvSpPr>
        <p:spPr>
          <a:xfrm>
            <a:off x="4133944" y="6015430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5909321" y="6008936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85" name="TextovéPole 84"/>
          <p:cNvSpPr txBox="1"/>
          <p:nvPr/>
        </p:nvSpPr>
        <p:spPr>
          <a:xfrm>
            <a:off x="6456987" y="4685688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86" name="TextovéPole 85"/>
          <p:cNvSpPr txBox="1"/>
          <p:nvPr/>
        </p:nvSpPr>
        <p:spPr>
          <a:xfrm>
            <a:off x="5867545" y="3555708"/>
            <a:ext cx="547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5111978" y="4459805"/>
                <a:ext cx="6103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</a:rPr>
                        <m:t>𝑆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1978" y="4459805"/>
                <a:ext cx="610370" cy="523220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ovéPole 86"/>
              <p:cNvSpPr txBox="1"/>
              <p:nvPr/>
            </p:nvSpPr>
            <p:spPr>
              <a:xfrm>
                <a:off x="4987473" y="6064634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87" name="TextovéPole 8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7473" y="6064634"/>
                <a:ext cx="547666" cy="461665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ovéPole 87"/>
              <p:cNvSpPr txBox="1"/>
              <p:nvPr/>
            </p:nvSpPr>
            <p:spPr>
              <a:xfrm>
                <a:off x="6124167" y="5395345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88" name="TextovéPole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4167" y="5395345"/>
                <a:ext cx="547666" cy="461665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ovéPole 88"/>
              <p:cNvSpPr txBox="1"/>
              <p:nvPr/>
            </p:nvSpPr>
            <p:spPr>
              <a:xfrm>
                <a:off x="3862902" y="5395344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89" name="TextovéPole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902" y="5395344"/>
                <a:ext cx="547666" cy="461665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ovéPole 89"/>
              <p:cNvSpPr txBox="1"/>
              <p:nvPr/>
            </p:nvSpPr>
            <p:spPr>
              <a:xfrm>
                <a:off x="6124167" y="4074084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90" name="TextovéPole 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4167" y="4074084"/>
                <a:ext cx="547666" cy="461665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ovéPole 90"/>
              <p:cNvSpPr txBox="1"/>
              <p:nvPr/>
            </p:nvSpPr>
            <p:spPr>
              <a:xfrm>
                <a:off x="4979529" y="3510380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91" name="TextovéPole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9529" y="3510380"/>
                <a:ext cx="547666" cy="461665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ovéPole 91"/>
              <p:cNvSpPr txBox="1"/>
              <p:nvPr/>
            </p:nvSpPr>
            <p:spPr>
              <a:xfrm>
                <a:off x="3860111" y="4167822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92" name="TextovéPole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0111" y="4167822"/>
                <a:ext cx="547666" cy="461665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3" name="Přímá spojnice 92"/>
          <p:cNvCxnSpPr/>
          <p:nvPr/>
        </p:nvCxnSpPr>
        <p:spPr>
          <a:xfrm flipH="1" flipV="1">
            <a:off x="5235212" y="5042730"/>
            <a:ext cx="22321" cy="107851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ovéPole 97"/>
              <p:cNvSpPr txBox="1"/>
              <p:nvPr/>
            </p:nvSpPr>
            <p:spPr>
              <a:xfrm>
                <a:off x="5174682" y="5460313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2400" b="0" i="1" dirty="0" smtClean="0">
                              <a:latin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98" name="TextovéPole 9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4682" y="5460313"/>
                <a:ext cx="547666" cy="461665"/>
              </a:xfrm>
              <a:prstGeom prst="rect">
                <a:avLst/>
              </a:prstGeom>
              <a:blipFill rotWithShape="1">
                <a:blip r:embed="rId26"/>
                <a:stretch>
                  <a:fillRect b="-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ovéPole 98"/>
              <p:cNvSpPr txBox="1"/>
              <p:nvPr/>
            </p:nvSpPr>
            <p:spPr>
              <a:xfrm>
                <a:off x="6525359" y="3658051"/>
                <a:ext cx="26186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800" b="0" i="1" dirty="0" smtClean="0">
                          <a:latin typeface="Cambria Math"/>
                        </a:rPr>
                        <m:t>=</m:t>
                      </m:r>
                      <m:r>
                        <a:rPr lang="cs-CZ" sz="2800" b="0" i="0" dirty="0" smtClean="0">
                          <a:latin typeface="Cambria Math"/>
                        </a:rPr>
                        <m:t>3·</m:t>
                      </m:r>
                      <m:r>
                        <a:rPr lang="cs-CZ" sz="2800" b="0" i="1" dirty="0" smtClean="0">
                          <a:latin typeface="Cambria Math"/>
                        </a:rPr>
                        <m:t>𝑎</m:t>
                      </m:r>
                      <m:r>
                        <a:rPr lang="cs-CZ" sz="2800" b="0" i="0" dirty="0" smtClean="0">
                          <a:latin typeface="Cambria Math"/>
                        </a:rPr>
                        <m:t>·</m:t>
                      </m:r>
                      <m:sSub>
                        <m:sSubPr>
                          <m:ctrlPr>
                            <a:rPr lang="cs-CZ" sz="28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99" name="TextovéPole 9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5359" y="3658051"/>
                <a:ext cx="2618641" cy="523220"/>
              </a:xfrm>
              <a:prstGeom prst="rect">
                <a:avLst/>
              </a:prstGeom>
              <a:blipFill rotWithShape="1"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9668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41" grpId="0"/>
      <p:bldP spid="44" grpId="0" animBg="1"/>
      <p:bldP spid="45" grpId="0"/>
      <p:bldP spid="46" grpId="0"/>
      <p:bldP spid="47" grpId="0"/>
      <p:bldP spid="49" grpId="0" animBg="1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61" grpId="0"/>
      <p:bldP spid="62" grpId="0" animBg="1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83" grpId="0"/>
      <p:bldP spid="84" grpId="0"/>
      <p:bldP spid="85" grpId="0"/>
      <p:bldP spid="86" grpId="0"/>
      <p:bldP spid="42" grpId="0"/>
      <p:bldP spid="87" grpId="0"/>
      <p:bldP spid="88" grpId="0"/>
      <p:bldP spid="89" grpId="0"/>
      <p:bldP spid="90" grpId="0"/>
      <p:bldP spid="91" grpId="0"/>
      <p:bldP spid="92" grpId="0"/>
      <p:bldP spid="98" grpId="0"/>
      <p:bldP spid="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-694" y="1"/>
            <a:ext cx="9144694" cy="6858000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3" name="Zaoblený obdélník 2"/>
          <p:cNvSpPr/>
          <p:nvPr/>
        </p:nvSpPr>
        <p:spPr>
          <a:xfrm>
            <a:off x="148855" y="1688392"/>
            <a:ext cx="8906749" cy="4027752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59" name="Zaoblený obdélník 58"/>
          <p:cNvSpPr/>
          <p:nvPr/>
        </p:nvSpPr>
        <p:spPr>
          <a:xfrm>
            <a:off x="6321389" y="1821536"/>
            <a:ext cx="2623262" cy="3720744"/>
          </a:xfrm>
          <a:prstGeom prst="roundRect">
            <a:avLst>
              <a:gd name="adj" fmla="val 793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4" name="Zaoblený obdélník 3"/>
          <p:cNvSpPr/>
          <p:nvPr/>
        </p:nvSpPr>
        <p:spPr>
          <a:xfrm>
            <a:off x="158356" y="84288"/>
            <a:ext cx="8906749" cy="1184472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158356" y="88853"/>
            <a:ext cx="9238180" cy="79417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Trebuchet MS" pitchFamily="34" charset="0"/>
                <a:ea typeface="Cambria Math" pitchFamily="18" charset="0"/>
              </a:rPr>
              <a:t>Př.1) Kolik krychlových metrů zeminy je třeba odstranit při hloubení lichoběžníkového přikopu dlouhého 150 m? Lichoběžník má základny 1,8 m; 6 dm a výšku 40 cm.</a:t>
            </a:r>
            <a:endParaRPr lang="cs-CZ" dirty="0">
              <a:solidFill>
                <a:schemeClr val="tx1"/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07890" y="1268760"/>
            <a:ext cx="1440160" cy="44144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i="0" spc="-120" dirty="0" smtClean="0">
                <a:solidFill>
                  <a:srgbClr val="FFFF00"/>
                </a:solidFill>
                <a:latin typeface="Arial" pitchFamily="34" charset="0"/>
                <a:ea typeface="Cambria Math" pitchFamily="18" charset="0"/>
                <a:cs typeface="Arial" pitchFamily="34" charset="0"/>
              </a:rPr>
              <a:t>Řešení:</a:t>
            </a:r>
            <a:endParaRPr lang="cs-CZ" sz="2800" spc="-120" dirty="0">
              <a:solidFill>
                <a:srgbClr val="FFFF00"/>
              </a:solidFill>
              <a:latin typeface="Arial" pitchFamily="34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80405" y="5877272"/>
            <a:ext cx="8764245" cy="718855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258731" y="1878704"/>
                <a:ext cx="1655290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 =1,8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731" y="1878704"/>
                <a:ext cx="1655290" cy="48671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261052" y="2273680"/>
                <a:ext cx="1523093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𝑐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 =6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𝑑𝑚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052" y="2273680"/>
                <a:ext cx="1523093" cy="48671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1626226" y="2269896"/>
                <a:ext cx="1523093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0,6 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6226" y="2269896"/>
                <a:ext cx="1523093" cy="48671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235563" y="2645929"/>
                <a:ext cx="1802841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 pitchFamily="18" charset="0"/>
                            </a:rPr>
                            <m:t>𝐿</m:t>
                          </m:r>
                        </m:sub>
                      </m:sSub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=40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𝑐𝑚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63" y="2645929"/>
                <a:ext cx="1802841" cy="48671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1841356" y="2645929"/>
                <a:ext cx="1301948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=0,4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1356" y="2645929"/>
                <a:ext cx="1301948" cy="48671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252927" y="3050369"/>
                <a:ext cx="1802841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𝑣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 =150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927" y="3050369"/>
                <a:ext cx="1802841" cy="48671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25"/>
          <p:cNvCxnSpPr/>
          <p:nvPr/>
        </p:nvCxnSpPr>
        <p:spPr>
          <a:xfrm>
            <a:off x="247325" y="4164771"/>
            <a:ext cx="273340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3213501" y="1916833"/>
            <a:ext cx="3902" cy="365123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258731" y="3478856"/>
                <a:ext cx="1802841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𝑉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 =?</m:t>
                      </m:r>
                      <m:sSup>
                        <m:sSupPr>
                          <m:ctrlP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pPr>
                        <m:e>
                          <m: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 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731" y="3478856"/>
                <a:ext cx="1802841" cy="486714"/>
              </a:xfrm>
              <a:prstGeom prst="rect">
                <a:avLst/>
              </a:prstGeom>
              <a:blipFill rotWithShape="1">
                <a:blip r:embed="rId8"/>
                <a:stretch>
                  <a:fillRect l="-6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284841" y="1807010"/>
                <a:ext cx="2618641" cy="8156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4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400" b="0" i="1" dirty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sz="2400" b="0" i="1" dirty="0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dirty="0" smtClean="0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sz="2400" b="0" i="1" dirty="0" smtClean="0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400" b="0" i="1" dirty="0" smtClean="0">
                                  <a:latin typeface="Cambria Math"/>
                                </a:rPr>
                                <m:t>𝑐</m:t>
                              </m:r>
                            </m:e>
                          </m:d>
                          <m:r>
                            <a:rPr lang="cs-CZ" sz="2400" b="0" i="1" dirty="0" smtClean="0">
                              <a:latin typeface="Cambria Math"/>
                            </a:rPr>
                            <m:t>·</m:t>
                          </m:r>
                          <m:sSub>
                            <m:sSubPr>
                              <m:ctrlPr>
                                <a:rPr lang="cs-CZ" sz="2400" b="0" i="1" dirty="0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dirty="0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2400" b="0" i="1" dirty="0" smtClean="0">
                                  <a:latin typeface="Cambria Math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r>
                            <a:rPr lang="cs-CZ" sz="2400" b="0" i="1" dirty="0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4841" y="1807010"/>
                <a:ext cx="2618641" cy="815673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3284841" y="2672160"/>
                <a:ext cx="2925775" cy="8066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4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400" b="0" i="1" dirty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sz="2400" b="0" i="1" dirty="0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dirty="0" smtClean="0">
                                  <a:latin typeface="Cambria Math"/>
                                </a:rPr>
                                <m:t>1,8+0,6</m:t>
                              </m:r>
                            </m:e>
                          </m:d>
                          <m:r>
                            <a:rPr lang="cs-CZ" sz="2400" b="0" i="1" dirty="0" smtClean="0">
                              <a:latin typeface="Cambria Math"/>
                            </a:rPr>
                            <m:t>·0,4</m:t>
                          </m:r>
                        </m:num>
                        <m:den>
                          <m:r>
                            <a:rPr lang="cs-CZ" sz="2400" b="0" i="1" dirty="0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4841" y="2672160"/>
                <a:ext cx="2925775" cy="80669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3306491" y="3511619"/>
                <a:ext cx="29257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4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400" b="0" i="1" dirty="0" smtClean="0">
                          <a:latin typeface="Cambria Math"/>
                        </a:rPr>
                        <m:t>=0,48 </m:t>
                      </m:r>
                      <m:sSup>
                        <m:sSup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400" b="0" i="1" dirty="0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6491" y="3511619"/>
                <a:ext cx="2925775" cy="461665"/>
              </a:xfrm>
              <a:prstGeom prst="rect">
                <a:avLst/>
              </a:prstGeom>
              <a:blipFill rotWithShape="1">
                <a:blip r:embed="rId11"/>
                <a:stretch>
                  <a:fillRect l="-417"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Přímá spojnice 33"/>
          <p:cNvCxnSpPr/>
          <p:nvPr/>
        </p:nvCxnSpPr>
        <p:spPr>
          <a:xfrm flipH="1">
            <a:off x="6261899" y="1916833"/>
            <a:ext cx="2" cy="365123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3336125" y="4164771"/>
                <a:ext cx="29257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𝑉</m:t>
                      </m:r>
                      <m:r>
                        <a:rPr lang="cs-CZ" sz="2400" b="0" i="1" dirty="0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4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400" b="0" i="1" dirty="0" smtClean="0">
                          <a:latin typeface="Cambria Math"/>
                        </a:rPr>
                        <m:t>·</m:t>
                      </m:r>
                      <m:r>
                        <a:rPr lang="cs-CZ" sz="2400" b="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125" y="4164771"/>
                <a:ext cx="2925775" cy="461665"/>
              </a:xfrm>
              <a:prstGeom prst="rect">
                <a:avLst/>
              </a:prstGeom>
              <a:blipFill rotWithShape="1">
                <a:blip r:embed="rId12"/>
                <a:stretch>
                  <a:fillRect l="-417"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3336125" y="4658261"/>
                <a:ext cx="29257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𝑉</m:t>
                      </m:r>
                      <m:r>
                        <a:rPr lang="cs-CZ" sz="2400" b="0" i="1" dirty="0" smtClean="0">
                          <a:latin typeface="Cambria Math"/>
                        </a:rPr>
                        <m:t>=0,48·150</m:t>
                      </m:r>
                      <m:sSup>
                        <m:sSup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 </m:t>
                          </m:r>
                          <m:r>
                            <a:rPr lang="cs-CZ" sz="2400" b="0" i="1" dirty="0" smtClean="0"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400" b="0" i="1" dirty="0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125" y="4658261"/>
                <a:ext cx="2925775" cy="461665"/>
              </a:xfrm>
              <a:prstGeom prst="rect">
                <a:avLst/>
              </a:prstGeom>
              <a:blipFill rotWithShape="1">
                <a:blip r:embed="rId13"/>
                <a:stretch>
                  <a:fillRect l="-4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3336124" y="5119926"/>
                <a:ext cx="29257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𝑉</m:t>
                      </m:r>
                      <m:r>
                        <a:rPr lang="cs-CZ" sz="2400" b="0" i="1" dirty="0" smtClean="0">
                          <a:latin typeface="Cambria Math"/>
                        </a:rPr>
                        <m:t>=72</m:t>
                      </m:r>
                      <m:sSup>
                        <m:sSup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 </m:t>
                          </m:r>
                          <m:r>
                            <a:rPr lang="cs-CZ" sz="2400" b="0" i="1" dirty="0" smtClean="0"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400" b="0" i="1" dirty="0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124" y="5119926"/>
                <a:ext cx="2925775" cy="461665"/>
              </a:xfrm>
              <a:prstGeom prst="rect">
                <a:avLst/>
              </a:prstGeom>
              <a:blipFill rotWithShape="1">
                <a:blip r:embed="rId14"/>
                <a:stretch>
                  <a:fillRect l="-4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ovéPole 39"/>
              <p:cNvSpPr txBox="1"/>
              <p:nvPr/>
            </p:nvSpPr>
            <p:spPr>
              <a:xfrm>
                <a:off x="372808" y="6005866"/>
                <a:ext cx="29257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𝑃</m:t>
                      </m:r>
                      <m:r>
                        <a:rPr lang="cs-CZ" sz="2400" b="0" i="1" dirty="0" smtClean="0">
                          <a:latin typeface="Cambria Math"/>
                        </a:rPr>
                        <m:t>ř</m:t>
                      </m:r>
                      <m:r>
                        <a:rPr lang="cs-CZ" sz="2400" b="0" i="1" dirty="0" smtClean="0">
                          <a:latin typeface="Cambria Math"/>
                        </a:rPr>
                        <m:t>𝑖</m:t>
                      </m:r>
                      <m:r>
                        <a:rPr lang="cs-CZ" sz="2400" b="0" i="1" dirty="0" smtClean="0">
                          <a:latin typeface="Cambria Math"/>
                        </a:rPr>
                        <m:t> </m:t>
                      </m:r>
                      <m:r>
                        <a:rPr lang="cs-CZ" sz="2400" b="0" i="1" dirty="0" smtClean="0">
                          <a:latin typeface="Cambria Math"/>
                        </a:rPr>
                        <m:t>h𝑙𝑜𝑢𝑏𝑒𝑛</m:t>
                      </m:r>
                      <m:r>
                        <a:rPr lang="cs-CZ" sz="2400" b="0" i="1" dirty="0" smtClean="0">
                          <a:latin typeface="Cambria Math"/>
                        </a:rPr>
                        <m:t>í </m:t>
                      </m:r>
                      <m:r>
                        <a:rPr lang="cs-CZ" sz="2400" b="0" i="1" dirty="0" smtClean="0">
                          <a:latin typeface="Cambria Math"/>
                        </a:rPr>
                        <m:t>𝑚𝑢𝑠</m:t>
                      </m:r>
                      <m:r>
                        <a:rPr lang="cs-CZ" sz="2400" b="0" i="1" dirty="0" smtClean="0">
                          <a:latin typeface="Cambria Math"/>
                        </a:rPr>
                        <m:t>í</m:t>
                      </m:r>
                      <m:r>
                        <a:rPr lang="cs-CZ" sz="2400" b="0" i="1" dirty="0" smtClean="0">
                          <a:latin typeface="Cambria Math"/>
                        </a:rPr>
                        <m:t>𝑚𝑒</m:t>
                      </m:r>
                      <m:r>
                        <a:rPr lang="cs-CZ" sz="2400" b="0" i="1" dirty="0" smtClean="0">
                          <a:latin typeface="Cambria Math"/>
                        </a:rPr>
                        <m:t> </m:t>
                      </m:r>
                      <m:r>
                        <a:rPr lang="cs-CZ" sz="2400" b="0" i="1" dirty="0" smtClean="0">
                          <a:latin typeface="Cambria Math"/>
                        </a:rPr>
                        <m:t>𝑜𝑑𝑠𝑡𝑟𝑎𝑛𝑖𝑡</m:t>
                      </m:r>
                      <m:r>
                        <a:rPr lang="cs-CZ" sz="2400" b="0" i="1" dirty="0" smtClean="0">
                          <a:latin typeface="Cambria Math"/>
                        </a:rPr>
                        <m:t> 72 </m:t>
                      </m:r>
                      <m:sSup>
                        <m:sSup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400" b="0" i="1" dirty="0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sz="2400" b="0" i="1" dirty="0" smtClean="0">
                          <a:latin typeface="Cambria Math"/>
                        </a:rPr>
                        <m:t>𝑧𝑒𝑚𝑖𝑛𝑦</m:t>
                      </m:r>
                      <m:r>
                        <a:rPr lang="cs-CZ" sz="2400" b="0" i="1" dirty="0" smtClean="0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808" y="6005866"/>
                <a:ext cx="2925775" cy="461665"/>
              </a:xfrm>
              <a:prstGeom prst="rect">
                <a:avLst/>
              </a:prstGeom>
              <a:blipFill rotWithShape="1">
                <a:blip r:embed="rId15"/>
                <a:stretch>
                  <a:fillRect l="-417" r="-115000" b="-18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Přímá spojnice 41"/>
          <p:cNvCxnSpPr/>
          <p:nvPr/>
        </p:nvCxnSpPr>
        <p:spPr>
          <a:xfrm>
            <a:off x="3432311" y="4164771"/>
            <a:ext cx="273340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Lichoběžník 45"/>
          <p:cNvSpPr/>
          <p:nvPr/>
        </p:nvSpPr>
        <p:spPr>
          <a:xfrm rot="10800000">
            <a:off x="7381674" y="2546797"/>
            <a:ext cx="1440160" cy="684977"/>
          </a:xfrm>
          <a:prstGeom prst="trapezoid">
            <a:avLst>
              <a:gd name="adj" fmla="val 4168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7" name="Přímá spojnice 46"/>
          <p:cNvCxnSpPr/>
          <p:nvPr/>
        </p:nvCxnSpPr>
        <p:spPr>
          <a:xfrm flipV="1">
            <a:off x="6444207" y="2546797"/>
            <a:ext cx="937467" cy="147449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 flipV="1">
            <a:off x="6695553" y="3236035"/>
            <a:ext cx="937467" cy="147449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7633020" y="3231775"/>
            <a:ext cx="937467" cy="147449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V="1">
            <a:off x="7875807" y="2546797"/>
            <a:ext cx="937467" cy="147449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Lichoběžník 44"/>
          <p:cNvSpPr/>
          <p:nvPr/>
        </p:nvSpPr>
        <p:spPr>
          <a:xfrm rot="10800000">
            <a:off x="6444208" y="4021295"/>
            <a:ext cx="1440160" cy="684977"/>
          </a:xfrm>
          <a:prstGeom prst="trapezoid">
            <a:avLst>
              <a:gd name="adj" fmla="val 4168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6712314" y="4104176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2400" b="0" i="1" dirty="0" smtClean="0">
                              <a:latin typeface="Cambria Math"/>
                            </a:rPr>
                            <m:t>𝐿</m:t>
                          </m:r>
                        </m:sub>
                      </m:sSub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2314" y="4104176"/>
                <a:ext cx="547666" cy="461665"/>
              </a:xfrm>
              <a:prstGeom prst="rect">
                <a:avLst/>
              </a:prstGeom>
              <a:blipFill rotWithShape="1">
                <a:blip r:embed="rId16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4" name="Přímá spojnice se šipkou 53"/>
          <p:cNvCxnSpPr/>
          <p:nvPr/>
        </p:nvCxnSpPr>
        <p:spPr>
          <a:xfrm>
            <a:off x="7243219" y="4024554"/>
            <a:ext cx="0" cy="674682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6986147" y="4571001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6147" y="4571001"/>
                <a:ext cx="547666" cy="461665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7164287" y="3642511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4287" y="3642511"/>
                <a:ext cx="547666" cy="461665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/>
              <p:cNvSpPr txBox="1"/>
              <p:nvPr/>
            </p:nvSpPr>
            <p:spPr>
              <a:xfrm>
                <a:off x="6563059" y="2846885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58" name="TextovéPol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3059" y="2846885"/>
                <a:ext cx="547666" cy="461665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976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/>
      <p:bldP spid="20" grpId="0"/>
      <p:bldP spid="21" grpId="0"/>
      <p:bldP spid="22" grpId="0"/>
      <p:bldP spid="23" grpId="0"/>
      <p:bldP spid="24" grpId="0"/>
      <p:bldP spid="30" grpId="0"/>
      <p:bldP spid="31" grpId="0"/>
      <p:bldP spid="32" grpId="0"/>
      <p:bldP spid="33" grpId="0"/>
      <p:bldP spid="35" grpId="0"/>
      <p:bldP spid="36" grpId="0"/>
      <p:bldP spid="37" grpId="0"/>
      <p:bldP spid="40" grpId="0"/>
      <p:bldP spid="46" grpId="0" animBg="1"/>
      <p:bldP spid="45" grpId="0" animBg="1"/>
      <p:bldP spid="53" grpId="0"/>
      <p:bldP spid="56" grpId="0"/>
      <p:bldP spid="57" grpId="0"/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-694" y="1"/>
            <a:ext cx="9144694" cy="6858000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0" y="84288"/>
            <a:ext cx="9065105" cy="1328488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0" y="32173"/>
                <a:ext cx="9238180" cy="794171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Př.2) Vypočítejte hmotnost kolmého dřevěného hranolu s podstavou pravoúhlého trojúhelníku s odvěsnami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5,2 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𝑐𝑚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35 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𝑚𝑚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, je-li výška hranolu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0,8 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𝑑𝑚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a hustota dřeva </a:t>
                </a:r>
                <a14:m>
                  <m:oMath xmlns:m="http://schemas.openxmlformats.org/officeDocument/2006/math">
                    <m:r>
                      <a:rPr lang="cs-CZ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=0,65</m:t>
                    </m:r>
                    <m:f>
                      <m:fPr>
                        <m:ctrlP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𝑔</m:t>
                        </m:r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𝑐𝑚</m:t>
                            </m:r>
                          </m:e>
                          <m:sup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. </a:t>
                </a:r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2173"/>
                <a:ext cx="9238180" cy="794171"/>
              </a:xfrm>
              <a:prstGeom prst="rect">
                <a:avLst/>
              </a:prstGeom>
              <a:blipFill rotWithShape="1">
                <a:blip r:embed="rId2"/>
                <a:stretch>
                  <a:fillRect l="-990" t="-6107" r="-1320" b="-709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aoblený obdélník 2"/>
          <p:cNvSpPr/>
          <p:nvPr/>
        </p:nvSpPr>
        <p:spPr>
          <a:xfrm>
            <a:off x="148855" y="1739198"/>
            <a:ext cx="8906749" cy="4027752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4" name="Zaoblený obdélník 3"/>
          <p:cNvSpPr/>
          <p:nvPr/>
        </p:nvSpPr>
        <p:spPr>
          <a:xfrm>
            <a:off x="6324240" y="1941922"/>
            <a:ext cx="2623262" cy="3720744"/>
          </a:xfrm>
          <a:prstGeom prst="roundRect">
            <a:avLst>
              <a:gd name="adj" fmla="val 793"/>
            </a:avLst>
          </a:prstGeom>
          <a:solidFill>
            <a:schemeClr val="bg1"/>
          </a:solidFill>
          <a:ln w="635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119038" y="1348564"/>
            <a:ext cx="1440160" cy="44144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i="0" spc="-120" dirty="0" smtClean="0">
                <a:solidFill>
                  <a:srgbClr val="FFFF00"/>
                </a:solidFill>
                <a:latin typeface="Arial" pitchFamily="34" charset="0"/>
                <a:ea typeface="Cambria Math" pitchFamily="18" charset="0"/>
                <a:cs typeface="Arial" pitchFamily="34" charset="0"/>
              </a:rPr>
              <a:t>Řešení:</a:t>
            </a:r>
            <a:endParaRPr lang="cs-CZ" sz="2800" spc="-120" dirty="0">
              <a:solidFill>
                <a:srgbClr val="FFFF00"/>
              </a:solidFill>
              <a:latin typeface="Arial" pitchFamily="34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80405" y="5877272"/>
            <a:ext cx="8764245" cy="718855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258730" y="1790004"/>
                <a:ext cx="2129041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 =5,2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𝑐𝑚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730" y="1790004"/>
                <a:ext cx="2129041" cy="48671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2"/>
              <p:cNvSpPr>
                <a:spLocks noGrp="1"/>
              </p:cNvSpPr>
              <p:nvPr/>
            </p:nvSpPr>
            <p:spPr>
              <a:xfrm>
                <a:off x="261052" y="2276718"/>
                <a:ext cx="1800520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𝑏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 =35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𝑚𝑚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052" y="2276718"/>
                <a:ext cx="1800520" cy="486714"/>
              </a:xfrm>
              <a:prstGeom prst="rect">
                <a:avLst/>
              </a:prstGeom>
              <a:blipFill rotWithShape="1">
                <a:blip r:embed="rId4"/>
                <a:stretch>
                  <a:fillRect l="-10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1898158" y="2306478"/>
                <a:ext cx="1523093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3,5 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𝑐𝑚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8158" y="2306478"/>
                <a:ext cx="1523093" cy="48671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261052" y="2722966"/>
                <a:ext cx="1800519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𝑣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 =0,8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𝑐𝑚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052" y="2722966"/>
                <a:ext cx="1800519" cy="48671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/>
          <p:cNvCxnSpPr/>
          <p:nvPr/>
        </p:nvCxnSpPr>
        <p:spPr>
          <a:xfrm>
            <a:off x="272216" y="4311157"/>
            <a:ext cx="273340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3249087" y="1967639"/>
            <a:ext cx="3902" cy="365123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258731" y="3793276"/>
                <a:ext cx="1802841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𝑚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 = ?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𝑔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731" y="3793276"/>
                <a:ext cx="1802841" cy="486714"/>
              </a:xfrm>
              <a:prstGeom prst="rect">
                <a:avLst/>
              </a:prstGeom>
              <a:blipFill rotWithShape="1">
                <a:blip r:embed="rId7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 flipH="1">
            <a:off x="6261899" y="1967639"/>
            <a:ext cx="2" cy="365123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369538" y="1761386"/>
                <a:ext cx="29257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𝑉</m:t>
                      </m:r>
                      <m:r>
                        <a:rPr lang="cs-CZ" sz="2400" b="0" i="1" dirty="0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4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400" b="0" i="1" dirty="0" smtClean="0">
                          <a:latin typeface="Cambria Math"/>
                        </a:rPr>
                        <m:t>·</m:t>
                      </m:r>
                      <m:r>
                        <a:rPr lang="cs-CZ" sz="2400" b="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9538" y="1761386"/>
                <a:ext cx="2925775" cy="461665"/>
              </a:xfrm>
              <a:prstGeom prst="rect">
                <a:avLst/>
              </a:prstGeom>
              <a:blipFill rotWithShape="1">
                <a:blip r:embed="rId8"/>
                <a:stretch>
                  <a:fillRect l="-625"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3369538" y="2230242"/>
                <a:ext cx="2925775" cy="7911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𝑉</m:t>
                      </m:r>
                      <m:r>
                        <a:rPr lang="cs-CZ" sz="2400" b="0" i="1" dirty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dirty="0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400" b="0" i="1" dirty="0" smtClean="0">
                              <a:latin typeface="Cambria Math"/>
                            </a:rPr>
                            <m:t>·</m:t>
                          </m:r>
                          <m:r>
                            <a:rPr lang="cs-CZ" sz="2400" b="0" i="1" dirty="0" smtClean="0"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cs-CZ" sz="2400" b="0" i="1" dirty="0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dirty="0" smtClean="0">
                          <a:latin typeface="Cambria Math"/>
                        </a:rPr>
                        <m:t>·</m:t>
                      </m:r>
                      <m:r>
                        <a:rPr lang="cs-CZ" sz="2400" b="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9538" y="2230242"/>
                <a:ext cx="2925775" cy="791179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322927" y="4314790"/>
                <a:ext cx="29257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𝑚</m:t>
                      </m:r>
                      <m:r>
                        <a:rPr lang="cs-CZ" sz="2400" b="0" i="1" dirty="0" smtClean="0">
                          <a:latin typeface="Cambria Math"/>
                        </a:rPr>
                        <m:t>=</m:t>
                      </m:r>
                      <m:r>
                        <a:rPr lang="cs-CZ" sz="2400" b="0" i="1" dirty="0" smtClean="0">
                          <a:latin typeface="Cambria Math"/>
                        </a:rPr>
                        <m:t>𝑉</m:t>
                      </m:r>
                      <m:r>
                        <a:rPr lang="cs-CZ" sz="2400" b="0" i="1" dirty="0" smtClean="0">
                          <a:latin typeface="Cambria Math"/>
                        </a:rPr>
                        <m:t>·</m:t>
                      </m:r>
                      <m:r>
                        <a:rPr lang="cs-CZ" sz="2400" b="0" i="1" dirty="0" smtClean="0">
                          <a:latin typeface="Cambria Math"/>
                          <a:ea typeface="Cambria Math"/>
                        </a:rPr>
                        <m:t>𝜌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2927" y="4314790"/>
                <a:ext cx="2925775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372808" y="6005866"/>
                <a:ext cx="36231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dirty="0" smtClean="0">
                        <a:latin typeface="Cambria Math"/>
                      </a:rPr>
                      <m:t>Hranol</m:t>
                    </m:r>
                    <m:r>
                      <a:rPr lang="cs-CZ" sz="2400" b="0" i="0" dirty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400" b="0" i="0" dirty="0" smtClean="0">
                        <a:latin typeface="Cambria Math"/>
                      </a:rPr>
                      <m:t>v</m:t>
                    </m:r>
                    <m:r>
                      <a:rPr lang="cs-CZ" sz="2400" b="0" i="0" dirty="0" smtClean="0">
                        <a:latin typeface="Cambria Math"/>
                      </a:rPr>
                      <m:t>áží 47,3 </m:t>
                    </m:r>
                    <m:r>
                      <m:rPr>
                        <m:sty m:val="p"/>
                      </m:rPr>
                      <a:rPr lang="cs-CZ" sz="2400" b="0" i="0" dirty="0" smtClean="0">
                        <a:latin typeface="Cambria Math"/>
                      </a:rPr>
                      <m:t>gram</m:t>
                    </m:r>
                    <m:r>
                      <a:rPr lang="cs-CZ" sz="2400" b="0" i="0" dirty="0" smtClean="0">
                        <a:latin typeface="Cambria Math"/>
                      </a:rPr>
                      <m:t>ů</m:t>
                    </m:r>
                  </m:oMath>
                </a14:m>
                <a:r>
                  <a:rPr lang="cs-CZ" sz="2400" dirty="0" smtClean="0"/>
                  <a:t>.</a:t>
                </a:r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808" y="6005866"/>
                <a:ext cx="3623128" cy="461665"/>
              </a:xfrm>
              <a:prstGeom prst="rect">
                <a:avLst/>
              </a:prstGeom>
              <a:blipFill rotWithShape="1">
                <a:blip r:embed="rId11"/>
                <a:stretch>
                  <a:fillRect l="-336"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 flipV="1">
            <a:off x="6551598" y="3132938"/>
            <a:ext cx="6892" cy="212608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7831657" y="4314790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1657" y="4314790"/>
                <a:ext cx="547666" cy="46166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7322646" y="5138368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2646" y="5138368"/>
                <a:ext cx="547666" cy="46166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8079316" y="3680791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9316" y="3680791"/>
                <a:ext cx="547666" cy="46166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1916262" y="2722643"/>
                <a:ext cx="1637106" cy="4867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=8 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𝑐𝑚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6262" y="2722643"/>
                <a:ext cx="1637106" cy="486714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272260" y="3132938"/>
                <a:ext cx="2362007" cy="8346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ea typeface="Cambria Math"/>
                        </a:rPr>
                        <m:t>𝜌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=0,65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𝑔</m:t>
                          </m:r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𝑐𝑚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260" y="3132938"/>
                <a:ext cx="2362007" cy="834614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372764" y="4387125"/>
                <a:ext cx="2372868" cy="7911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400" b="0" i="1" dirty="0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sz="2400" b="0" i="1" dirty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dirty="0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400" b="0" i="1" dirty="0" smtClean="0">
                              <a:latin typeface="Cambria Math"/>
                            </a:rPr>
                            <m:t>·</m:t>
                          </m:r>
                          <m:r>
                            <a:rPr lang="cs-CZ" sz="2400" b="0" i="1" dirty="0" smtClean="0"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cs-CZ" sz="2400" b="0" i="1" dirty="0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764" y="4387125"/>
                <a:ext cx="2372868" cy="791179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369537" y="2927131"/>
                <a:ext cx="2925775" cy="7911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𝑉</m:t>
                      </m:r>
                      <m:r>
                        <a:rPr lang="cs-CZ" sz="2400" b="0" i="1" dirty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dirty="0" smtClean="0">
                              <a:latin typeface="Cambria Math"/>
                            </a:rPr>
                            <m:t>5,2·3,5</m:t>
                          </m:r>
                        </m:num>
                        <m:den>
                          <m:r>
                            <a:rPr lang="cs-CZ" sz="2400" b="0" i="1" dirty="0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dirty="0" smtClean="0">
                          <a:latin typeface="Cambria Math"/>
                        </a:rPr>
                        <m:t>·8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9537" y="2927131"/>
                <a:ext cx="2925775" cy="791179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3336123" y="3680792"/>
                <a:ext cx="29257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𝑉</m:t>
                      </m:r>
                      <m:r>
                        <a:rPr lang="cs-CZ" sz="2400" b="0" i="1" dirty="0" smtClean="0">
                          <a:latin typeface="Cambria Math"/>
                        </a:rPr>
                        <m:t>=72,8 </m:t>
                      </m:r>
                      <m:sSup>
                        <m:sSupPr>
                          <m:ctrlPr>
                            <a:rPr lang="cs-CZ" sz="2400" b="0" i="1" dirty="0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dirty="0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400" b="0" i="1" dirty="0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123" y="3680792"/>
                <a:ext cx="2925775" cy="461665"/>
              </a:xfrm>
              <a:prstGeom prst="rect">
                <a:avLst/>
              </a:prstGeom>
              <a:blipFill rotWithShape="1">
                <a:blip r:embed="rId19"/>
                <a:stretch>
                  <a:fillRect l="-4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Přímá spojnice 42"/>
          <p:cNvCxnSpPr/>
          <p:nvPr/>
        </p:nvCxnSpPr>
        <p:spPr>
          <a:xfrm>
            <a:off x="3298539" y="4296392"/>
            <a:ext cx="273340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3326358" y="4739588"/>
                <a:ext cx="29257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𝑚</m:t>
                      </m:r>
                      <m:r>
                        <a:rPr lang="cs-CZ" sz="2400" b="0" i="1" dirty="0" smtClean="0">
                          <a:latin typeface="Cambria Math"/>
                        </a:rPr>
                        <m:t>=72,8·0,65 </m:t>
                      </m:r>
                      <m:r>
                        <a:rPr lang="cs-CZ" sz="2400" b="0" i="1" dirty="0" smtClean="0">
                          <a:latin typeface="Cambria Math"/>
                        </a:rPr>
                        <m:t>𝑔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6358" y="4739588"/>
                <a:ext cx="2925775" cy="461665"/>
              </a:xfrm>
              <a:prstGeom prst="rect">
                <a:avLst/>
              </a:prstGeom>
              <a:blipFill rotWithShape="1">
                <a:blip r:embed="rId20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3336126" y="5138368"/>
                <a:ext cx="29257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𝑚</m:t>
                      </m:r>
                      <m:r>
                        <a:rPr lang="cs-CZ" sz="2400" b="0" i="1" dirty="0" smtClean="0">
                          <a:latin typeface="Cambria Math"/>
                        </a:rPr>
                        <m:t>=47,3 </m:t>
                      </m:r>
                      <m:r>
                        <a:rPr lang="cs-CZ" sz="2400" b="0" i="1" dirty="0" smtClean="0">
                          <a:latin typeface="Cambria Math"/>
                        </a:rPr>
                        <m:t>𝑔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126" y="5138368"/>
                <a:ext cx="2925775" cy="461665"/>
              </a:xfrm>
              <a:prstGeom prst="rect">
                <a:avLst/>
              </a:prstGeom>
              <a:blipFill rotWithShape="1">
                <a:blip r:embed="rId21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Pravoúhlý trojúhelník 45"/>
          <p:cNvSpPr/>
          <p:nvPr/>
        </p:nvSpPr>
        <p:spPr>
          <a:xfrm rot="8308166">
            <a:off x="6818799" y="4616016"/>
            <a:ext cx="1408318" cy="1288892"/>
          </a:xfrm>
          <a:prstGeom prst="rt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Pravoúhlý trojúhelník 47"/>
          <p:cNvSpPr/>
          <p:nvPr/>
        </p:nvSpPr>
        <p:spPr>
          <a:xfrm rot="8308166">
            <a:off x="6818801" y="2527910"/>
            <a:ext cx="1408318" cy="1288892"/>
          </a:xfrm>
          <a:prstGeom prst="rt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0" name="Přímá spojnice 49"/>
          <p:cNvCxnSpPr/>
          <p:nvPr/>
        </p:nvCxnSpPr>
        <p:spPr>
          <a:xfrm flipV="1">
            <a:off x="8460428" y="3218887"/>
            <a:ext cx="1" cy="207125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7615761" y="2204168"/>
            <a:ext cx="6892" cy="2126082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7239868" y="4127041"/>
            <a:ext cx="751785" cy="718300"/>
          </a:xfrm>
          <a:prstGeom prst="arc">
            <a:avLst>
              <a:gd name="adj1" fmla="val 1776843"/>
              <a:gd name="adj2" fmla="val 9786973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6734517" y="4292198"/>
                <a:ext cx="547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sz="2400" i="1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4517" y="4292198"/>
                <a:ext cx="547666" cy="461665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ál 54"/>
          <p:cNvSpPr/>
          <p:nvPr/>
        </p:nvSpPr>
        <p:spPr>
          <a:xfrm>
            <a:off x="7522960" y="4503491"/>
            <a:ext cx="147038" cy="17262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11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  <p:bldP spid="11" grpId="0"/>
      <p:bldP spid="14" grpId="0"/>
      <p:bldP spid="17" grpId="0"/>
      <p:bldP spid="22" grpId="0"/>
      <p:bldP spid="23" grpId="0"/>
      <p:bldP spid="24" grpId="0"/>
      <p:bldP spid="25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4" grpId="0"/>
      <p:bldP spid="45" grpId="0"/>
      <p:bldP spid="46" grpId="0" animBg="1"/>
      <p:bldP spid="48" grpId="0" animBg="1"/>
      <p:bldP spid="53" grpId="0" animBg="1"/>
      <p:bldP spid="54" grpId="0"/>
      <p:bldP spid="5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43305"/>
            <a:ext cx="9138303" cy="6814695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1675" y="188640"/>
            <a:ext cx="6628557" cy="675698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211957" y="288275"/>
            <a:ext cx="6448275" cy="57606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>
                <a:latin typeface="Trebuchet MS" pitchFamily="34" charset="0"/>
                <a:ea typeface="Cambria Math" pitchFamily="18" charset="0"/>
              </a:rPr>
              <a:t>Příklady na samostatné procvičení:</a:t>
            </a:r>
            <a:endParaRPr lang="cs-CZ" sz="2800" dirty="0"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23" y="1127056"/>
            <a:ext cx="9137256" cy="129383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118503" y="1177860"/>
                <a:ext cx="9006108" cy="43753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1</a:t>
                </a:r>
                <a:r>
                  <a:rPr lang="cs-CZ" dirty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) </a:t>
                </a:r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Kolik tun kukuřice se vejde do silážní jámy dlouhé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25 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𝑚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 jejíž příčný řez je rovnoramenný lichoběžník se základnami délek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4,5 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𝑚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6,5 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𝑚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 s výškou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2,5 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𝑚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. </a:t>
                </a:r>
                <a:r>
                  <a:rPr lang="cs-CZ" dirty="0" smtClean="0">
                    <a:latin typeface="Trebuchet MS" pitchFamily="34" charset="0"/>
                    <a:ea typeface="Cambria Math" pitchFamily="18" charset="0"/>
                  </a:rPr>
                  <a:t>(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  <a:ea typeface="Cambria Math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 pitchFamily="18" charset="0"/>
                          </a:rPr>
                          <m:t>1 </m:t>
                        </m:r>
                        <m:r>
                          <a:rPr lang="cs-CZ" b="0" i="1" smtClean="0">
                            <a:latin typeface="Cambria Math"/>
                            <a:ea typeface="Cambria Math" pitchFamily="18" charset="0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 pitchFamily="18" charset="0"/>
                          </a:rPr>
                          <m:t>3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 pitchFamily="18" charset="0"/>
                      </a:rPr>
                      <m:t>kuku</m:t>
                    </m:r>
                    <m:r>
                      <a:rPr lang="cs-CZ" b="0" i="0" smtClean="0">
                        <a:latin typeface="Cambria Math"/>
                        <a:ea typeface="Cambria Math" pitchFamily="18" charset="0"/>
                      </a:rPr>
                      <m:t>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 pitchFamily="18" charset="0"/>
                      </a:rPr>
                      <m:t>ice</m:t>
                    </m:r>
                    <m:r>
                      <a:rPr lang="cs-CZ" b="0" i="0" smtClean="0">
                        <a:latin typeface="Cambria Math"/>
                        <a:ea typeface="Cambria Math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 pitchFamily="18" charset="0"/>
                      </a:rPr>
                      <m:t>v</m:t>
                    </m:r>
                    <m:r>
                      <a:rPr lang="cs-CZ" b="0" i="0" smtClean="0">
                        <a:latin typeface="Cambria Math"/>
                        <a:ea typeface="Cambria Math" pitchFamily="18" charset="0"/>
                      </a:rPr>
                      <m:t>áží 0,55 </m:t>
                    </m:r>
                    <m:r>
                      <a:rPr lang="cs-CZ" b="0" i="1" smtClean="0">
                        <a:latin typeface="Cambria Math"/>
                        <a:ea typeface="Cambria Math" pitchFamily="18" charset="0"/>
                      </a:rPr>
                      <m:t>𝑡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 )</a:t>
                </a:r>
                <a:endParaRPr lang="cs-CZ" dirty="0">
                  <a:solidFill>
                    <a:schemeClr val="tx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503" y="1177860"/>
                <a:ext cx="9006108" cy="437536"/>
              </a:xfrm>
              <a:prstGeom prst="rect">
                <a:avLst/>
              </a:prstGeom>
              <a:blipFill rotWithShape="1">
                <a:blip r:embed="rId2"/>
                <a:stretch>
                  <a:fillRect l="-1015" t="-11111" r="-677" b="-202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Zaoblený obdélník 12"/>
          <p:cNvSpPr/>
          <p:nvPr/>
        </p:nvSpPr>
        <p:spPr>
          <a:xfrm>
            <a:off x="42745" y="4653136"/>
            <a:ext cx="9089111" cy="1584176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85109" y="4695181"/>
            <a:ext cx="9237724" cy="65715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Trebuchet MS" pitchFamily="34" charset="0"/>
                <a:ea typeface="Cambria Math" pitchFamily="18" charset="0"/>
              </a:rPr>
              <a:t>3)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ea typeface="Cambria Math" pitchFamily="18" charset="0"/>
                <a:cs typeface="Arial" pitchFamily="34" charset="0"/>
              </a:rPr>
              <a:t>Akvárium má tvar pravidelného čtyřbokého hranolu, jehož podstavná hrana má délku 25 cm a výška je 35 cm, je naplněno 5 cm pod horní okraj vodou. Kolik rybek lze v akváriu chovat, potřebuje-li jedna rybka 3 litry vody?</a:t>
            </a:r>
            <a:endParaRPr lang="cs-CZ" dirty="0">
              <a:solidFill>
                <a:schemeClr val="tx1"/>
              </a:solidFill>
              <a:latin typeface="Arial" pitchFamily="34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15" name="Picture 2" descr="C:\Users\spravce\AppData\Local\Microsoft\Windows\Temporary Internet Files\Content.IE5\D1R1SU0N\MC9004343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3305"/>
            <a:ext cx="1224136" cy="109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Zaoblený obdélník 20"/>
          <p:cNvSpPr/>
          <p:nvPr/>
        </p:nvSpPr>
        <p:spPr>
          <a:xfrm>
            <a:off x="0" y="2852936"/>
            <a:ext cx="9089111" cy="136815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42745" y="2880638"/>
                <a:ext cx="9018448" cy="105241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2) Jakou hmotnost má ocelová pravítko dlouhé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2 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𝑚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. Příčný řez má tvar lichoběžníku se základnami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5 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𝑐𝑚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38 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𝑚𝑚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a výška lichoběžníku je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1 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𝑐𝑚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. (hustota oceli </a:t>
                </a:r>
                <a14:m>
                  <m:oMath xmlns:m="http://schemas.openxmlformats.org/officeDocument/2006/math">
                    <m:r>
                      <a:rPr lang="cs-CZ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=7,8</m:t>
                    </m:r>
                    <m:f>
                      <m:fPr>
                        <m:ctrlP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𝑔</m:t>
                        </m:r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𝑐𝑚</m:t>
                            </m:r>
                          </m:e>
                          <m:sup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Trebuchet MS" pitchFamily="34" charset="0"/>
                    <a:ea typeface="Cambria Math" pitchFamily="18" charset="0"/>
                  </a:rPr>
                  <a:t>) </a:t>
                </a:r>
                <a:endParaRPr lang="cs-CZ" dirty="0">
                  <a:solidFill>
                    <a:schemeClr val="tx1"/>
                  </a:solidFill>
                  <a:latin typeface="Arial" pitchFamily="34" charset="0"/>
                  <a:ea typeface="Cambria Math" pitchFamily="18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5" y="2880638"/>
                <a:ext cx="9018448" cy="1052418"/>
              </a:xfrm>
              <a:prstGeom prst="rect">
                <a:avLst/>
              </a:prstGeom>
              <a:blipFill rotWithShape="1">
                <a:blip r:embed="rId4"/>
                <a:stretch>
                  <a:fillRect l="-1014" t="-4651" b="-302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42745" y="2420888"/>
                <a:ext cx="9035198" cy="432048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189 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𝑡𝑢𝑛</m:t>
                      </m:r>
                    </m:oMath>
                  </m:oMathPara>
                </a14:m>
                <a:endParaRPr lang="cs-CZ" spc="-120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5" y="2420888"/>
                <a:ext cx="9035198" cy="432048"/>
              </a:xfrm>
              <a:prstGeom prst="rect">
                <a:avLst/>
              </a:prstGeom>
              <a:blipFill rotWithShape="1">
                <a:blip r:embed="rId5"/>
                <a:stretch>
                  <a:fillRect b="-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38943" y="4221088"/>
                <a:ext cx="9022250" cy="432048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6,86 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𝑘𝑔</m:t>
                      </m:r>
                    </m:oMath>
                  </m:oMathPara>
                </a14:m>
                <a:endParaRPr lang="cs-CZ" spc="-120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43" y="4221088"/>
                <a:ext cx="9022250" cy="432048"/>
              </a:xfrm>
              <a:prstGeom prst="rect">
                <a:avLst/>
              </a:prstGeom>
              <a:blipFill rotWithShape="1">
                <a:blip r:embed="rId6"/>
                <a:stretch>
                  <a:fillRect b="-2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49219" y="6304317"/>
                <a:ext cx="9022250" cy="432048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6 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𝑟𝑦𝑏𝑒𝑘</m:t>
                      </m:r>
                    </m:oMath>
                  </m:oMathPara>
                </a14:m>
                <a:endParaRPr lang="cs-CZ" spc="-120" dirty="0">
                  <a:solidFill>
                    <a:srgbClr val="FFFF00"/>
                  </a:solidFill>
                  <a:ea typeface="Cambria Math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9" y="6304317"/>
                <a:ext cx="9022250" cy="432048"/>
              </a:xfrm>
              <a:prstGeom prst="rect">
                <a:avLst/>
              </a:prstGeom>
              <a:blipFill rotWithShape="1">
                <a:blip r:embed="rId7"/>
                <a:stretch>
                  <a:fillRect b="-2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983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8" grpId="0"/>
      <p:bldP spid="22" grpId="0"/>
      <p:bldP spid="23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66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0" y="1228110"/>
            <a:ext cx="78060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LEPÍK, Libor; LIŠKOVÁ, Hana a kol. </a:t>
            </a:r>
            <a:r>
              <a:rPr lang="cs-CZ" sz="1100" i="1" dirty="0"/>
              <a:t>Matematika 7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1999, ISBN 80-7230-032-6.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BRANT, Jiří; TAIŠL, Jan a kol. </a:t>
            </a:r>
            <a:r>
              <a:rPr lang="cs-CZ" sz="1100" i="1" dirty="0"/>
              <a:t>Matematika pro 7. ročník</a:t>
            </a:r>
            <a:r>
              <a:rPr lang="cs-CZ" sz="1100" dirty="0"/>
              <a:t>. Praha: Kvarta, 1999, ISBN 80-85510-85-8.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Galerie 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4737</TotalTime>
  <Words>981</Words>
  <Application>Microsoft Office PowerPoint</Application>
  <PresentationFormat>Předvádění na obrazovce (4:3)</PresentationFormat>
  <Paragraphs>223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Roman Hanák</cp:lastModifiedBy>
  <cp:revision>715</cp:revision>
  <dcterms:created xsi:type="dcterms:W3CDTF">2012-04-23T18:25:05Z</dcterms:created>
  <dcterms:modified xsi:type="dcterms:W3CDTF">2013-11-11T10:40:32Z</dcterms:modified>
</cp:coreProperties>
</file>