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sldIdLst>
    <p:sldId id="274" r:id="rId2"/>
    <p:sldId id="269" r:id="rId3"/>
    <p:sldId id="484" r:id="rId4"/>
    <p:sldId id="486" r:id="rId5"/>
    <p:sldId id="492" r:id="rId6"/>
    <p:sldId id="487" r:id="rId7"/>
    <p:sldId id="488" r:id="rId8"/>
    <p:sldId id="416" r:id="rId9"/>
    <p:sldId id="439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33"/>
    <a:srgbClr val="66FF33"/>
    <a:srgbClr val="99FF33"/>
    <a:srgbClr val="FFFF66"/>
    <a:srgbClr val="CC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35" autoAdjust="0"/>
    <p:restoredTop sz="98151" autoAdjust="0"/>
  </p:normalViewPr>
  <p:slideViewPr>
    <p:cSldViewPr>
      <p:cViewPr>
        <p:scale>
          <a:sx n="60" d="100"/>
          <a:sy n="60" d="100"/>
        </p:scale>
        <p:origin x="-3084" y="-12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6.png"/><Relationship Id="rId18" Type="http://schemas.openxmlformats.org/officeDocument/2006/relationships/image" Target="../media/image2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7" Type="http://schemas.openxmlformats.org/officeDocument/2006/relationships/image" Target="../media/image20.png"/><Relationship Id="rId2" Type="http://schemas.openxmlformats.org/officeDocument/2006/relationships/image" Target="../media/image5.png"/><Relationship Id="rId16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5" Type="http://schemas.openxmlformats.org/officeDocument/2006/relationships/image" Target="../media/image18.png"/><Relationship Id="rId10" Type="http://schemas.openxmlformats.org/officeDocument/2006/relationships/image" Target="../media/image13.png"/><Relationship Id="rId19" Type="http://schemas.openxmlformats.org/officeDocument/2006/relationships/image" Target="../media/image22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13" Type="http://schemas.openxmlformats.org/officeDocument/2006/relationships/image" Target="../media/image42.pn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12" Type="http://schemas.openxmlformats.org/officeDocument/2006/relationships/image" Target="../media/image41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11" Type="http://schemas.openxmlformats.org/officeDocument/2006/relationships/image" Target="../media/image40.png"/><Relationship Id="rId5" Type="http://schemas.openxmlformats.org/officeDocument/2006/relationships/image" Target="../media/image35.png"/><Relationship Id="rId15" Type="http://schemas.openxmlformats.org/officeDocument/2006/relationships/image" Target="../media/image5.wmf"/><Relationship Id="rId10" Type="http://schemas.openxmlformats.org/officeDocument/2006/relationships/image" Target="../media/image39.png"/><Relationship Id="rId4" Type="http://schemas.openxmlformats.org/officeDocument/2006/relationships/image" Target="../media/image34.png"/><Relationship Id="rId14" Type="http://schemas.openxmlformats.org/officeDocument/2006/relationships/image" Target="../media/image4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13" Type="http://schemas.openxmlformats.org/officeDocument/2006/relationships/image" Target="../media/image45.png"/><Relationship Id="rId18" Type="http://schemas.openxmlformats.org/officeDocument/2006/relationships/image" Target="../media/image50.png"/><Relationship Id="rId26" Type="http://schemas.openxmlformats.org/officeDocument/2006/relationships/image" Target="../media/image58.png"/><Relationship Id="rId39" Type="http://schemas.openxmlformats.org/officeDocument/2006/relationships/image" Target="../media/image71.png"/><Relationship Id="rId3" Type="http://schemas.openxmlformats.org/officeDocument/2006/relationships/image" Target="../media/image23.png"/><Relationship Id="rId21" Type="http://schemas.openxmlformats.org/officeDocument/2006/relationships/image" Target="../media/image53.png"/><Relationship Id="rId34" Type="http://schemas.openxmlformats.org/officeDocument/2006/relationships/image" Target="../media/image66.png"/><Relationship Id="rId42" Type="http://schemas.openxmlformats.org/officeDocument/2006/relationships/image" Target="../media/image74.png"/><Relationship Id="rId7" Type="http://schemas.openxmlformats.org/officeDocument/2006/relationships/image" Target="../media/image27.png"/><Relationship Id="rId12" Type="http://schemas.openxmlformats.org/officeDocument/2006/relationships/image" Target="../media/image44.png"/><Relationship Id="rId17" Type="http://schemas.openxmlformats.org/officeDocument/2006/relationships/image" Target="../media/image49.png"/><Relationship Id="rId25" Type="http://schemas.openxmlformats.org/officeDocument/2006/relationships/image" Target="../media/image57.png"/><Relationship Id="rId33" Type="http://schemas.openxmlformats.org/officeDocument/2006/relationships/image" Target="../media/image65.png"/><Relationship Id="rId38" Type="http://schemas.openxmlformats.org/officeDocument/2006/relationships/image" Target="../media/image70.png"/><Relationship Id="rId2" Type="http://schemas.openxmlformats.org/officeDocument/2006/relationships/image" Target="../media/image6.wmf"/><Relationship Id="rId16" Type="http://schemas.openxmlformats.org/officeDocument/2006/relationships/image" Target="../media/image48.png"/><Relationship Id="rId20" Type="http://schemas.openxmlformats.org/officeDocument/2006/relationships/image" Target="../media/image52.png"/><Relationship Id="rId29" Type="http://schemas.openxmlformats.org/officeDocument/2006/relationships/image" Target="../media/image61.png"/><Relationship Id="rId41" Type="http://schemas.openxmlformats.org/officeDocument/2006/relationships/image" Target="../media/image7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31.png"/><Relationship Id="rId24" Type="http://schemas.openxmlformats.org/officeDocument/2006/relationships/image" Target="../media/image56.png"/><Relationship Id="rId32" Type="http://schemas.openxmlformats.org/officeDocument/2006/relationships/image" Target="../media/image64.png"/><Relationship Id="rId37" Type="http://schemas.openxmlformats.org/officeDocument/2006/relationships/image" Target="../media/image69.png"/><Relationship Id="rId40" Type="http://schemas.openxmlformats.org/officeDocument/2006/relationships/image" Target="../media/image72.png"/><Relationship Id="rId5" Type="http://schemas.openxmlformats.org/officeDocument/2006/relationships/image" Target="../media/image25.png"/><Relationship Id="rId15" Type="http://schemas.openxmlformats.org/officeDocument/2006/relationships/image" Target="../media/image47.png"/><Relationship Id="rId23" Type="http://schemas.openxmlformats.org/officeDocument/2006/relationships/image" Target="../media/image55.png"/><Relationship Id="rId28" Type="http://schemas.openxmlformats.org/officeDocument/2006/relationships/image" Target="../media/image60.png"/><Relationship Id="rId36" Type="http://schemas.openxmlformats.org/officeDocument/2006/relationships/image" Target="../media/image68.png"/><Relationship Id="rId10" Type="http://schemas.openxmlformats.org/officeDocument/2006/relationships/image" Target="../media/image30.png"/><Relationship Id="rId19" Type="http://schemas.openxmlformats.org/officeDocument/2006/relationships/image" Target="../media/image51.png"/><Relationship Id="rId31" Type="http://schemas.openxmlformats.org/officeDocument/2006/relationships/image" Target="../media/image63.png"/><Relationship Id="rId4" Type="http://schemas.openxmlformats.org/officeDocument/2006/relationships/image" Target="../media/image24.png"/><Relationship Id="rId9" Type="http://schemas.openxmlformats.org/officeDocument/2006/relationships/image" Target="../media/image29.png"/><Relationship Id="rId14" Type="http://schemas.openxmlformats.org/officeDocument/2006/relationships/image" Target="../media/image46.png"/><Relationship Id="rId22" Type="http://schemas.openxmlformats.org/officeDocument/2006/relationships/image" Target="../media/image54.png"/><Relationship Id="rId27" Type="http://schemas.openxmlformats.org/officeDocument/2006/relationships/image" Target="../media/image59.png"/><Relationship Id="rId30" Type="http://schemas.openxmlformats.org/officeDocument/2006/relationships/image" Target="../media/image62.png"/><Relationship Id="rId35" Type="http://schemas.openxmlformats.org/officeDocument/2006/relationships/image" Target="../media/image67.png"/><Relationship Id="rId43" Type="http://schemas.openxmlformats.org/officeDocument/2006/relationships/image" Target="../media/image7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2.png"/><Relationship Id="rId13" Type="http://schemas.openxmlformats.org/officeDocument/2006/relationships/image" Target="../media/image87.png"/><Relationship Id="rId18" Type="http://schemas.openxmlformats.org/officeDocument/2006/relationships/image" Target="../media/image92.png"/><Relationship Id="rId26" Type="http://schemas.openxmlformats.org/officeDocument/2006/relationships/image" Target="../media/image100.png"/><Relationship Id="rId3" Type="http://schemas.openxmlformats.org/officeDocument/2006/relationships/image" Target="../media/image77.png"/><Relationship Id="rId21" Type="http://schemas.openxmlformats.org/officeDocument/2006/relationships/image" Target="../media/image95.png"/><Relationship Id="rId7" Type="http://schemas.openxmlformats.org/officeDocument/2006/relationships/image" Target="../media/image81.png"/><Relationship Id="rId12" Type="http://schemas.openxmlformats.org/officeDocument/2006/relationships/image" Target="../media/image86.png"/><Relationship Id="rId17" Type="http://schemas.openxmlformats.org/officeDocument/2006/relationships/image" Target="../media/image91.png"/><Relationship Id="rId25" Type="http://schemas.openxmlformats.org/officeDocument/2006/relationships/image" Target="../media/image99.png"/><Relationship Id="rId2" Type="http://schemas.openxmlformats.org/officeDocument/2006/relationships/image" Target="../media/image76.png"/><Relationship Id="rId16" Type="http://schemas.openxmlformats.org/officeDocument/2006/relationships/image" Target="../media/image90.png"/><Relationship Id="rId20" Type="http://schemas.openxmlformats.org/officeDocument/2006/relationships/image" Target="../media/image94.png"/><Relationship Id="rId29" Type="http://schemas.openxmlformats.org/officeDocument/2006/relationships/image" Target="../media/image10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0.png"/><Relationship Id="rId11" Type="http://schemas.openxmlformats.org/officeDocument/2006/relationships/image" Target="../media/image85.png"/><Relationship Id="rId24" Type="http://schemas.openxmlformats.org/officeDocument/2006/relationships/image" Target="../media/image98.png"/><Relationship Id="rId5" Type="http://schemas.openxmlformats.org/officeDocument/2006/relationships/image" Target="../media/image79.png"/><Relationship Id="rId15" Type="http://schemas.openxmlformats.org/officeDocument/2006/relationships/image" Target="../media/image89.png"/><Relationship Id="rId23" Type="http://schemas.openxmlformats.org/officeDocument/2006/relationships/image" Target="../media/image97.png"/><Relationship Id="rId28" Type="http://schemas.openxmlformats.org/officeDocument/2006/relationships/image" Target="../media/image102.png"/><Relationship Id="rId10" Type="http://schemas.openxmlformats.org/officeDocument/2006/relationships/image" Target="../media/image84.png"/><Relationship Id="rId19" Type="http://schemas.openxmlformats.org/officeDocument/2006/relationships/image" Target="../media/image93.png"/><Relationship Id="rId31" Type="http://schemas.openxmlformats.org/officeDocument/2006/relationships/image" Target="../media/image105.png"/><Relationship Id="rId4" Type="http://schemas.openxmlformats.org/officeDocument/2006/relationships/image" Target="../media/image78.png"/><Relationship Id="rId9" Type="http://schemas.openxmlformats.org/officeDocument/2006/relationships/image" Target="../media/image83.png"/><Relationship Id="rId14" Type="http://schemas.openxmlformats.org/officeDocument/2006/relationships/image" Target="../media/image88.png"/><Relationship Id="rId22" Type="http://schemas.openxmlformats.org/officeDocument/2006/relationships/image" Target="../media/image96.png"/><Relationship Id="rId27" Type="http://schemas.openxmlformats.org/officeDocument/2006/relationships/image" Target="../media/image101.png"/><Relationship Id="rId30" Type="http://schemas.openxmlformats.org/officeDocument/2006/relationships/image" Target="../media/image10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2.png"/><Relationship Id="rId13" Type="http://schemas.openxmlformats.org/officeDocument/2006/relationships/image" Target="../media/image117.png"/><Relationship Id="rId18" Type="http://schemas.openxmlformats.org/officeDocument/2006/relationships/image" Target="../media/image122.png"/><Relationship Id="rId26" Type="http://schemas.openxmlformats.org/officeDocument/2006/relationships/image" Target="../media/image130.png"/><Relationship Id="rId3" Type="http://schemas.openxmlformats.org/officeDocument/2006/relationships/image" Target="../media/image107.png"/><Relationship Id="rId21" Type="http://schemas.openxmlformats.org/officeDocument/2006/relationships/image" Target="../media/image125.png"/><Relationship Id="rId7" Type="http://schemas.openxmlformats.org/officeDocument/2006/relationships/image" Target="../media/image111.png"/><Relationship Id="rId12" Type="http://schemas.openxmlformats.org/officeDocument/2006/relationships/image" Target="../media/image116.png"/><Relationship Id="rId17" Type="http://schemas.openxmlformats.org/officeDocument/2006/relationships/image" Target="../media/image121.png"/><Relationship Id="rId25" Type="http://schemas.openxmlformats.org/officeDocument/2006/relationships/image" Target="../media/image129.png"/><Relationship Id="rId2" Type="http://schemas.openxmlformats.org/officeDocument/2006/relationships/image" Target="../media/image106.png"/><Relationship Id="rId16" Type="http://schemas.openxmlformats.org/officeDocument/2006/relationships/image" Target="../media/image120.png"/><Relationship Id="rId20" Type="http://schemas.openxmlformats.org/officeDocument/2006/relationships/image" Target="../media/image124.png"/><Relationship Id="rId29" Type="http://schemas.openxmlformats.org/officeDocument/2006/relationships/image" Target="../media/image13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0.png"/><Relationship Id="rId11" Type="http://schemas.openxmlformats.org/officeDocument/2006/relationships/image" Target="../media/image115.png"/><Relationship Id="rId24" Type="http://schemas.openxmlformats.org/officeDocument/2006/relationships/image" Target="../media/image128.png"/><Relationship Id="rId5" Type="http://schemas.openxmlformats.org/officeDocument/2006/relationships/image" Target="../media/image109.png"/><Relationship Id="rId15" Type="http://schemas.openxmlformats.org/officeDocument/2006/relationships/image" Target="../media/image119.png"/><Relationship Id="rId23" Type="http://schemas.openxmlformats.org/officeDocument/2006/relationships/image" Target="../media/image127.png"/><Relationship Id="rId28" Type="http://schemas.openxmlformats.org/officeDocument/2006/relationships/image" Target="../media/image132.png"/><Relationship Id="rId10" Type="http://schemas.openxmlformats.org/officeDocument/2006/relationships/image" Target="../media/image114.png"/><Relationship Id="rId19" Type="http://schemas.openxmlformats.org/officeDocument/2006/relationships/image" Target="../media/image123.png"/><Relationship Id="rId31" Type="http://schemas.openxmlformats.org/officeDocument/2006/relationships/image" Target="../media/image135.png"/><Relationship Id="rId4" Type="http://schemas.openxmlformats.org/officeDocument/2006/relationships/image" Target="../media/image108.png"/><Relationship Id="rId9" Type="http://schemas.openxmlformats.org/officeDocument/2006/relationships/image" Target="../media/image113.png"/><Relationship Id="rId14" Type="http://schemas.openxmlformats.org/officeDocument/2006/relationships/image" Target="../media/image118.png"/><Relationship Id="rId22" Type="http://schemas.openxmlformats.org/officeDocument/2006/relationships/image" Target="../media/image126.png"/><Relationship Id="rId27" Type="http://schemas.openxmlformats.org/officeDocument/2006/relationships/image" Target="../media/image131.png"/><Relationship Id="rId30" Type="http://schemas.openxmlformats.org/officeDocument/2006/relationships/image" Target="../media/image13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7.png"/><Relationship Id="rId2" Type="http://schemas.openxmlformats.org/officeDocument/2006/relationships/image" Target="../media/image115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9.png"/><Relationship Id="rId4" Type="http://schemas.openxmlformats.org/officeDocument/2006/relationships/image" Target="../media/image13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3001" y="2222227"/>
            <a:ext cx="8609307" cy="4285446"/>
          </a:xfrm>
          <a:prstGeom prst="round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41293" y="230867"/>
            <a:ext cx="8609307" cy="1736544"/>
          </a:xfrm>
          <a:prstGeom prst="round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0032" y="5305456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79406" y="4586520"/>
            <a:ext cx="6827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79406" y="3020814"/>
            <a:ext cx="687662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NÁZEV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VY_32_INOVACE_06_20_M7_Hanak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05601" y="2534761"/>
            <a:ext cx="42595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703442" y="3544034"/>
            <a:ext cx="255069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Hranoly</a:t>
            </a:r>
            <a:endParaRPr lang="cs-CZ" sz="26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5028" y="230867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Název projektu: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Škola hrou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Vzdělávací oblast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Matematika a </a:t>
            </a:r>
            <a:r>
              <a:rPr lang="cs-CZ" sz="1600" smtClean="0">
                <a:solidFill>
                  <a:schemeClr val="tx2">
                    <a:lumMod val="10000"/>
                  </a:schemeClr>
                </a:solidFill>
              </a:rPr>
              <a:t>její aplikace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79406" y="4054554"/>
            <a:ext cx="810055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Povrch hranolů</a:t>
            </a:r>
            <a:endParaRPr lang="cs-CZ" sz="26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6502" y="603017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13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32476" y="202265"/>
            <a:ext cx="8527119" cy="994487"/>
          </a:xfrm>
          <a:prstGeom prst="roundRect">
            <a:avLst>
              <a:gd name="adj" fmla="val 24231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88041" y="1382068"/>
            <a:ext cx="8415988" cy="5184576"/>
          </a:xfrm>
          <a:prstGeom prst="roundRect">
            <a:avLst>
              <a:gd name="adj" fmla="val 6288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47864" y="175501"/>
            <a:ext cx="3312368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561694" y="1556792"/>
            <a:ext cx="8048937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tx2">
                    <a:lumMod val="10000"/>
                  </a:schemeClr>
                </a:solidFill>
              </a:rPr>
              <a:t>V této hodině si ukážeme výpočet povrchu hranolu. Na začátku jsou řešené příklady a na konci </a:t>
            </a: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příklady na samostatné procvičení, které prověří zda žáci pochopili danou látku. </a:t>
            </a:r>
            <a:endParaRPr lang="cs-CZ" sz="1800" dirty="0" smtClean="0">
              <a:solidFill>
                <a:schemeClr val="tx2">
                  <a:lumMod val="10000"/>
                </a:schemeClr>
              </a:solidFill>
            </a:endParaRPr>
          </a:p>
          <a:p>
            <a:pPr algn="just"/>
            <a:r>
              <a:rPr lang="cs-CZ" sz="1800" dirty="0" smtClean="0">
                <a:solidFill>
                  <a:schemeClr val="tx2">
                    <a:lumMod val="10000"/>
                  </a:schemeClr>
                </a:solidFill>
              </a:rPr>
              <a:t>Inovativnost </a:t>
            </a: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198666"/>
            <a:ext cx="8856984" cy="6398686"/>
          </a:xfrm>
          <a:prstGeom prst="roundRect">
            <a:avLst>
              <a:gd name="adj" fmla="val 3112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323528" y="437909"/>
            <a:ext cx="8568952" cy="747699"/>
          </a:xfrm>
          <a:prstGeom prst="roundRect">
            <a:avLst>
              <a:gd name="adj" fmla="val 6288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47560" y="501379"/>
            <a:ext cx="75875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Hranoly rozdělujeme podle počtu hran podstavy: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188482" y="1298327"/>
            <a:ext cx="8680260" cy="5155009"/>
          </a:xfrm>
          <a:prstGeom prst="roundRect">
            <a:avLst>
              <a:gd name="adj" fmla="val 791"/>
            </a:avLst>
          </a:prstGeom>
          <a:solidFill>
            <a:schemeClr val="bg1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0789" y="5003506"/>
            <a:ext cx="17363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trojboký 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935800" y="5212600"/>
            <a:ext cx="15811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čtyřboký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806644" y="5735820"/>
            <a:ext cx="18357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pětiboký 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942714" y="5884020"/>
            <a:ext cx="17710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šestiboký</a:t>
            </a:r>
            <a:endParaRPr lang="cs-CZ" sz="2800" dirty="0"/>
          </a:p>
        </p:txBody>
      </p:sp>
      <p:grpSp>
        <p:nvGrpSpPr>
          <p:cNvPr id="50" name="Skupina 49"/>
          <p:cNvGrpSpPr/>
          <p:nvPr/>
        </p:nvGrpSpPr>
        <p:grpSpPr>
          <a:xfrm>
            <a:off x="539552" y="1542220"/>
            <a:ext cx="1584176" cy="3182924"/>
            <a:chOff x="765342" y="1542220"/>
            <a:chExt cx="1742360" cy="3182924"/>
          </a:xfrm>
          <a:solidFill>
            <a:srgbClr val="00B0F0"/>
          </a:solidFill>
        </p:grpSpPr>
        <p:sp>
          <p:nvSpPr>
            <p:cNvPr id="19" name="Rovnoramenný trojúhelník 18"/>
            <p:cNvSpPr/>
            <p:nvPr/>
          </p:nvSpPr>
          <p:spPr>
            <a:xfrm>
              <a:off x="765342" y="4005064"/>
              <a:ext cx="1736208" cy="720080"/>
            </a:xfrm>
            <a:prstGeom prst="triangle">
              <a:avLst>
                <a:gd name="adj" fmla="val 58933"/>
              </a:avLst>
            </a:prstGeom>
            <a:grpFill/>
            <a:ln w="25400">
              <a:solidFill>
                <a:schemeClr val="tx1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6" name="Přímá spojnice 25"/>
            <p:cNvCxnSpPr/>
            <p:nvPr/>
          </p:nvCxnSpPr>
          <p:spPr>
            <a:xfrm flipV="1">
              <a:off x="771494" y="2276448"/>
              <a:ext cx="0" cy="2448272"/>
            </a:xfrm>
            <a:prstGeom prst="line">
              <a:avLst/>
            </a:prstGeom>
            <a:grpFill/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/>
            <p:nvPr/>
          </p:nvCxnSpPr>
          <p:spPr>
            <a:xfrm flipV="1">
              <a:off x="2501550" y="2276448"/>
              <a:ext cx="0" cy="2448272"/>
            </a:xfrm>
            <a:prstGeom prst="line">
              <a:avLst/>
            </a:prstGeom>
            <a:grpFill/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6" name="Rovnoramenný trojúhelník 45"/>
            <p:cNvSpPr/>
            <p:nvPr/>
          </p:nvSpPr>
          <p:spPr>
            <a:xfrm>
              <a:off x="771494" y="1542220"/>
              <a:ext cx="1736208" cy="720080"/>
            </a:xfrm>
            <a:prstGeom prst="triangle">
              <a:avLst>
                <a:gd name="adj" fmla="val 58933"/>
              </a:avLst>
            </a:prstGeom>
            <a:grpFill/>
            <a:ln w="25400">
              <a:solidFill>
                <a:schemeClr val="tx1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0" name="Přímá spojnice 39"/>
            <p:cNvCxnSpPr/>
            <p:nvPr/>
          </p:nvCxnSpPr>
          <p:spPr>
            <a:xfrm flipV="1">
              <a:off x="1763688" y="1542220"/>
              <a:ext cx="0" cy="2448272"/>
            </a:xfrm>
            <a:prstGeom prst="line">
              <a:avLst/>
            </a:prstGeom>
            <a:grpFill/>
            <a:ln w="2540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1" name="Skupina 50"/>
          <p:cNvGrpSpPr/>
          <p:nvPr/>
        </p:nvGrpSpPr>
        <p:grpSpPr>
          <a:xfrm>
            <a:off x="4916083" y="1723133"/>
            <a:ext cx="1645244" cy="3240360"/>
            <a:chOff x="2962827" y="2456892"/>
            <a:chExt cx="1645244" cy="3240360"/>
          </a:xfrm>
          <a:solidFill>
            <a:srgbClr val="FFC000"/>
          </a:solidFill>
        </p:grpSpPr>
        <p:sp>
          <p:nvSpPr>
            <p:cNvPr id="20" name="Kosoúhelník 19"/>
            <p:cNvSpPr/>
            <p:nvPr/>
          </p:nvSpPr>
          <p:spPr>
            <a:xfrm>
              <a:off x="2982544" y="4905164"/>
              <a:ext cx="1625527" cy="792088"/>
            </a:xfrm>
            <a:prstGeom prst="parallelogram">
              <a:avLst>
                <a:gd name="adj" fmla="val 38830"/>
              </a:avLst>
            </a:prstGeom>
            <a:grpFill/>
            <a:ln>
              <a:solidFill>
                <a:schemeClr val="tx1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0" name="Přímá spojnice 29"/>
            <p:cNvCxnSpPr/>
            <p:nvPr/>
          </p:nvCxnSpPr>
          <p:spPr>
            <a:xfrm flipV="1">
              <a:off x="2973540" y="3248980"/>
              <a:ext cx="0" cy="2448272"/>
            </a:xfrm>
            <a:prstGeom prst="line">
              <a:avLst/>
            </a:prstGeom>
            <a:grpFill/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/>
            <p:nvPr/>
          </p:nvCxnSpPr>
          <p:spPr>
            <a:xfrm flipV="1">
              <a:off x="4283968" y="3238974"/>
              <a:ext cx="0" cy="2448272"/>
            </a:xfrm>
            <a:prstGeom prst="line">
              <a:avLst/>
            </a:prstGeom>
            <a:grpFill/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Přímá spojnice 44"/>
            <p:cNvCxnSpPr/>
            <p:nvPr/>
          </p:nvCxnSpPr>
          <p:spPr>
            <a:xfrm flipV="1">
              <a:off x="4608071" y="2456892"/>
              <a:ext cx="0" cy="2448272"/>
            </a:xfrm>
            <a:prstGeom prst="line">
              <a:avLst/>
            </a:prstGeom>
            <a:grpFill/>
            <a:ln w="25400">
              <a:solidFill>
                <a:schemeClr val="tx1"/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Kosoúhelník 46"/>
            <p:cNvSpPr/>
            <p:nvPr/>
          </p:nvSpPr>
          <p:spPr>
            <a:xfrm>
              <a:off x="2962827" y="2459149"/>
              <a:ext cx="1625527" cy="792088"/>
            </a:xfrm>
            <a:prstGeom prst="parallelogram">
              <a:avLst>
                <a:gd name="adj" fmla="val 38830"/>
              </a:avLst>
            </a:prstGeom>
            <a:grpFill/>
            <a:ln>
              <a:solidFill>
                <a:schemeClr val="tx1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1" name="Přímá spojnice 40"/>
            <p:cNvCxnSpPr/>
            <p:nvPr/>
          </p:nvCxnSpPr>
          <p:spPr>
            <a:xfrm flipV="1">
              <a:off x="3284637" y="2456892"/>
              <a:ext cx="0" cy="2448272"/>
            </a:xfrm>
            <a:prstGeom prst="line">
              <a:avLst/>
            </a:prstGeom>
            <a:grpFill/>
            <a:ln w="2540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2" name="Skupina 51"/>
          <p:cNvGrpSpPr/>
          <p:nvPr/>
        </p:nvGrpSpPr>
        <p:grpSpPr>
          <a:xfrm>
            <a:off x="2686355" y="2152927"/>
            <a:ext cx="1620180" cy="3373799"/>
            <a:chOff x="5168266" y="1325559"/>
            <a:chExt cx="1379594" cy="3373799"/>
          </a:xfrm>
          <a:solidFill>
            <a:srgbClr val="FFFF00"/>
          </a:solidFill>
        </p:grpSpPr>
        <p:sp>
          <p:nvSpPr>
            <p:cNvPr id="21" name="Pravidelný pětiúhelník 20"/>
            <p:cNvSpPr/>
            <p:nvPr/>
          </p:nvSpPr>
          <p:spPr>
            <a:xfrm>
              <a:off x="5179708" y="3762617"/>
              <a:ext cx="1368152" cy="936741"/>
            </a:xfrm>
            <a:prstGeom prst="pentagon">
              <a:avLst/>
            </a:prstGeom>
            <a:grpFill/>
            <a:ln>
              <a:solidFill>
                <a:schemeClr val="tx1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2" name="Přímá spojnice 31"/>
            <p:cNvCxnSpPr/>
            <p:nvPr/>
          </p:nvCxnSpPr>
          <p:spPr>
            <a:xfrm flipV="1">
              <a:off x="5168291" y="1662887"/>
              <a:ext cx="0" cy="2448272"/>
            </a:xfrm>
            <a:prstGeom prst="line">
              <a:avLst/>
            </a:prstGeom>
            <a:grpFill/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nice 32"/>
            <p:cNvCxnSpPr/>
            <p:nvPr/>
          </p:nvCxnSpPr>
          <p:spPr>
            <a:xfrm flipV="1">
              <a:off x="6300192" y="2235068"/>
              <a:ext cx="0" cy="2448272"/>
            </a:xfrm>
            <a:prstGeom prst="line">
              <a:avLst/>
            </a:prstGeom>
            <a:grpFill/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Přímá spojnice 33"/>
            <p:cNvCxnSpPr/>
            <p:nvPr/>
          </p:nvCxnSpPr>
          <p:spPr>
            <a:xfrm flipV="1">
              <a:off x="5436096" y="2235068"/>
              <a:ext cx="0" cy="2448272"/>
            </a:xfrm>
            <a:prstGeom prst="line">
              <a:avLst/>
            </a:prstGeom>
            <a:grpFill/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/>
            <p:nvPr/>
          </p:nvCxnSpPr>
          <p:spPr>
            <a:xfrm flipV="1">
              <a:off x="6547860" y="1662887"/>
              <a:ext cx="0" cy="2448272"/>
            </a:xfrm>
            <a:prstGeom prst="line">
              <a:avLst/>
            </a:prstGeom>
            <a:grpFill/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8" name="Pravidelný pětiúhelník 47"/>
            <p:cNvSpPr/>
            <p:nvPr/>
          </p:nvSpPr>
          <p:spPr>
            <a:xfrm>
              <a:off x="5168266" y="1325559"/>
              <a:ext cx="1368152" cy="936741"/>
            </a:xfrm>
            <a:prstGeom prst="pentagon">
              <a:avLst/>
            </a:prstGeom>
            <a:grpFill/>
            <a:ln>
              <a:solidFill>
                <a:schemeClr val="tx1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2" name="Přímá spojnice 41"/>
            <p:cNvCxnSpPr/>
            <p:nvPr/>
          </p:nvCxnSpPr>
          <p:spPr>
            <a:xfrm flipV="1">
              <a:off x="5865347" y="1325559"/>
              <a:ext cx="0" cy="2448272"/>
            </a:xfrm>
            <a:prstGeom prst="line">
              <a:avLst/>
            </a:prstGeom>
            <a:grpFill/>
            <a:ln w="2540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3" name="Skupina 52"/>
          <p:cNvGrpSpPr/>
          <p:nvPr/>
        </p:nvGrpSpPr>
        <p:grpSpPr>
          <a:xfrm>
            <a:off x="6942714" y="2324848"/>
            <a:ext cx="1557868" cy="3360431"/>
            <a:chOff x="6808503" y="2439593"/>
            <a:chExt cx="1557868" cy="3360431"/>
          </a:xfrm>
          <a:solidFill>
            <a:schemeClr val="bg1">
              <a:lumMod val="85000"/>
            </a:schemeClr>
          </a:solidFill>
        </p:grpSpPr>
        <p:sp>
          <p:nvSpPr>
            <p:cNvPr id="24" name="Volný tvar 23"/>
            <p:cNvSpPr/>
            <p:nvPr/>
          </p:nvSpPr>
          <p:spPr>
            <a:xfrm>
              <a:off x="6808504" y="4905164"/>
              <a:ext cx="1557867" cy="894860"/>
            </a:xfrm>
            <a:custGeom>
              <a:avLst/>
              <a:gdLst>
                <a:gd name="connsiteX0" fmla="*/ 287867 w 1557867"/>
                <a:gd name="connsiteY0" fmla="*/ 1092200 h 1100666"/>
                <a:gd name="connsiteX1" fmla="*/ 1092200 w 1557867"/>
                <a:gd name="connsiteY1" fmla="*/ 1100666 h 1100666"/>
                <a:gd name="connsiteX2" fmla="*/ 1557867 w 1557867"/>
                <a:gd name="connsiteY2" fmla="*/ 558800 h 1100666"/>
                <a:gd name="connsiteX3" fmla="*/ 1236133 w 1557867"/>
                <a:gd name="connsiteY3" fmla="*/ 0 h 1100666"/>
                <a:gd name="connsiteX4" fmla="*/ 457200 w 1557867"/>
                <a:gd name="connsiteY4" fmla="*/ 8466 h 1100666"/>
                <a:gd name="connsiteX5" fmla="*/ 0 w 1557867"/>
                <a:gd name="connsiteY5" fmla="*/ 541866 h 1100666"/>
                <a:gd name="connsiteX6" fmla="*/ 287867 w 1557867"/>
                <a:gd name="connsiteY6" fmla="*/ 1092200 h 11006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57867" h="1100666">
                  <a:moveTo>
                    <a:pt x="287867" y="1092200"/>
                  </a:moveTo>
                  <a:lnTo>
                    <a:pt x="1092200" y="1100666"/>
                  </a:lnTo>
                  <a:lnTo>
                    <a:pt x="1557867" y="558800"/>
                  </a:lnTo>
                  <a:lnTo>
                    <a:pt x="1236133" y="0"/>
                  </a:lnTo>
                  <a:lnTo>
                    <a:pt x="457200" y="8466"/>
                  </a:lnTo>
                  <a:lnTo>
                    <a:pt x="0" y="541866"/>
                  </a:lnTo>
                  <a:lnTo>
                    <a:pt x="287867" y="1092200"/>
                  </a:lnTo>
                  <a:close/>
                </a:path>
              </a:pathLst>
            </a:custGeom>
            <a:grpFill/>
            <a:ln>
              <a:solidFill>
                <a:schemeClr val="tx1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6" name="Přímá spojnice 35"/>
            <p:cNvCxnSpPr/>
            <p:nvPr/>
          </p:nvCxnSpPr>
          <p:spPr>
            <a:xfrm flipV="1">
              <a:off x="6808503" y="2887023"/>
              <a:ext cx="0" cy="2448272"/>
            </a:xfrm>
            <a:prstGeom prst="line">
              <a:avLst/>
            </a:prstGeom>
            <a:grpFill/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nice 36"/>
            <p:cNvCxnSpPr/>
            <p:nvPr/>
          </p:nvCxnSpPr>
          <p:spPr>
            <a:xfrm flipV="1">
              <a:off x="7092280" y="3351752"/>
              <a:ext cx="0" cy="2448272"/>
            </a:xfrm>
            <a:prstGeom prst="line">
              <a:avLst/>
            </a:prstGeom>
            <a:grpFill/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nice 37"/>
            <p:cNvCxnSpPr/>
            <p:nvPr/>
          </p:nvCxnSpPr>
          <p:spPr>
            <a:xfrm flipV="1">
              <a:off x="7884368" y="3351752"/>
              <a:ext cx="0" cy="2448272"/>
            </a:xfrm>
            <a:prstGeom prst="line">
              <a:avLst/>
            </a:prstGeom>
            <a:grpFill/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Přímá spojnice 38"/>
            <p:cNvCxnSpPr/>
            <p:nvPr/>
          </p:nvCxnSpPr>
          <p:spPr>
            <a:xfrm flipV="1">
              <a:off x="8354851" y="2904322"/>
              <a:ext cx="0" cy="2448272"/>
            </a:xfrm>
            <a:prstGeom prst="line">
              <a:avLst/>
            </a:prstGeom>
            <a:grpFill/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9" name="Volný tvar 48"/>
            <p:cNvSpPr/>
            <p:nvPr/>
          </p:nvSpPr>
          <p:spPr>
            <a:xfrm>
              <a:off x="6808503" y="2439593"/>
              <a:ext cx="1557867" cy="894860"/>
            </a:xfrm>
            <a:custGeom>
              <a:avLst/>
              <a:gdLst>
                <a:gd name="connsiteX0" fmla="*/ 287867 w 1557867"/>
                <a:gd name="connsiteY0" fmla="*/ 1092200 h 1100666"/>
                <a:gd name="connsiteX1" fmla="*/ 1092200 w 1557867"/>
                <a:gd name="connsiteY1" fmla="*/ 1100666 h 1100666"/>
                <a:gd name="connsiteX2" fmla="*/ 1557867 w 1557867"/>
                <a:gd name="connsiteY2" fmla="*/ 558800 h 1100666"/>
                <a:gd name="connsiteX3" fmla="*/ 1236133 w 1557867"/>
                <a:gd name="connsiteY3" fmla="*/ 0 h 1100666"/>
                <a:gd name="connsiteX4" fmla="*/ 457200 w 1557867"/>
                <a:gd name="connsiteY4" fmla="*/ 8466 h 1100666"/>
                <a:gd name="connsiteX5" fmla="*/ 0 w 1557867"/>
                <a:gd name="connsiteY5" fmla="*/ 541866 h 1100666"/>
                <a:gd name="connsiteX6" fmla="*/ 287867 w 1557867"/>
                <a:gd name="connsiteY6" fmla="*/ 1092200 h 11006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57867" h="1100666">
                  <a:moveTo>
                    <a:pt x="287867" y="1092200"/>
                  </a:moveTo>
                  <a:lnTo>
                    <a:pt x="1092200" y="1100666"/>
                  </a:lnTo>
                  <a:lnTo>
                    <a:pt x="1557867" y="558800"/>
                  </a:lnTo>
                  <a:lnTo>
                    <a:pt x="1236133" y="0"/>
                  </a:lnTo>
                  <a:lnTo>
                    <a:pt x="457200" y="8466"/>
                  </a:lnTo>
                  <a:lnTo>
                    <a:pt x="0" y="541866"/>
                  </a:lnTo>
                  <a:lnTo>
                    <a:pt x="287867" y="1092200"/>
                  </a:lnTo>
                  <a:close/>
                </a:path>
              </a:pathLst>
            </a:custGeom>
            <a:grpFill/>
            <a:ln>
              <a:solidFill>
                <a:schemeClr val="tx1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3" name="Přímá spojnice 42"/>
            <p:cNvCxnSpPr/>
            <p:nvPr/>
          </p:nvCxnSpPr>
          <p:spPr>
            <a:xfrm flipV="1">
              <a:off x="7308304" y="2459149"/>
              <a:ext cx="0" cy="2448272"/>
            </a:xfrm>
            <a:prstGeom prst="line">
              <a:avLst/>
            </a:prstGeom>
            <a:grpFill/>
            <a:ln w="2540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nice 43"/>
            <p:cNvCxnSpPr/>
            <p:nvPr/>
          </p:nvCxnSpPr>
          <p:spPr>
            <a:xfrm flipV="1">
              <a:off x="8028384" y="2456892"/>
              <a:ext cx="0" cy="2448272"/>
            </a:xfrm>
            <a:prstGeom prst="line">
              <a:avLst/>
            </a:prstGeom>
            <a:grpFill/>
            <a:ln w="2540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4" name="TextovéPole 53"/>
          <p:cNvSpPr txBox="1"/>
          <p:nvPr/>
        </p:nvSpPr>
        <p:spPr>
          <a:xfrm>
            <a:off x="4729210" y="4873163"/>
            <a:ext cx="5476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385349" y="4638828"/>
            <a:ext cx="5476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2686355" y="5357915"/>
            <a:ext cx="5476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6942714" y="5540148"/>
            <a:ext cx="5476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3937963" y="5426632"/>
            <a:ext cx="5476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</a:t>
            </a:r>
            <a:endParaRPr lang="cs-CZ" sz="24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1923163" y="4679905"/>
            <a:ext cx="5476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</a:t>
            </a:r>
            <a:endParaRPr lang="cs-CZ" sz="2400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6156176" y="4896249"/>
            <a:ext cx="5476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</a:t>
            </a:r>
            <a:endParaRPr lang="cs-CZ" sz="2400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7992752" y="5538148"/>
            <a:ext cx="5476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</a:t>
            </a:r>
            <a:endParaRPr lang="cs-CZ" sz="2400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8396267" y="5078483"/>
            <a:ext cx="5476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</a:t>
            </a:r>
            <a:endParaRPr lang="cs-CZ" sz="2400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1259632" y="3989612"/>
            <a:ext cx="6145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</a:t>
            </a:r>
            <a:endParaRPr lang="cs-CZ" sz="2400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4211796" y="4892791"/>
            <a:ext cx="4306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</a:t>
            </a:r>
            <a:endParaRPr lang="cs-CZ" sz="2400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6448265" y="4055739"/>
            <a:ext cx="5476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</a:t>
            </a:r>
            <a:endParaRPr lang="cs-CZ" sz="2400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3234021" y="4577355"/>
            <a:ext cx="5476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</a:t>
            </a:r>
            <a:endParaRPr lang="cs-CZ" sz="2400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5178712" y="4098302"/>
            <a:ext cx="5476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</a:t>
            </a:r>
            <a:endParaRPr lang="cs-CZ" sz="2400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8110387" y="4437867"/>
            <a:ext cx="5476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</a:t>
            </a:r>
            <a:endParaRPr lang="cs-CZ" sz="2400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7413534" y="4404491"/>
            <a:ext cx="5476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E</a:t>
            </a:r>
            <a:endParaRPr lang="cs-CZ" sz="2400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2412522" y="4847650"/>
            <a:ext cx="5476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E</a:t>
            </a:r>
            <a:endParaRPr lang="cs-CZ" sz="2400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6696743" y="5136901"/>
            <a:ext cx="5476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3" name="TextovéPole 72"/>
              <p:cNvSpPr txBox="1"/>
              <p:nvPr/>
            </p:nvSpPr>
            <p:spPr>
              <a:xfrm>
                <a:off x="7078081" y="2789577"/>
                <a:ext cx="46405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400" i="0" dirty="0" smtClean="0">
                          <a:latin typeface="Cambria Math"/>
                        </a:rPr>
                        <m:t>A</m:t>
                      </m:r>
                      <m:r>
                        <a:rPr lang="cs-CZ" sz="2400" i="0" dirty="0" smtClean="0"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73" name="TextovéPole 7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78081" y="2789577"/>
                <a:ext cx="464052" cy="461665"/>
              </a:xfrm>
              <a:prstGeom prst="rect">
                <a:avLst/>
              </a:prstGeom>
              <a:blipFill rotWithShape="1">
                <a:blip r:embed="rId2"/>
                <a:stretch>
                  <a:fillRect l="-2632" r="-39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4" name="TextovéPole 73"/>
              <p:cNvSpPr txBox="1"/>
              <p:nvPr/>
            </p:nvSpPr>
            <p:spPr>
              <a:xfrm>
                <a:off x="473727" y="2236467"/>
                <a:ext cx="54766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400" i="0" dirty="0" smtClean="0">
                          <a:latin typeface="Cambria Math"/>
                        </a:rPr>
                        <m:t>A</m:t>
                      </m:r>
                      <m:r>
                        <a:rPr lang="cs-CZ" sz="2400" i="0" dirty="0" smtClean="0"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74" name="TextovéPole 7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3727" y="2236467"/>
                <a:ext cx="547666" cy="46166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5" name="TextovéPole 74"/>
              <p:cNvSpPr txBox="1"/>
              <p:nvPr/>
            </p:nvSpPr>
            <p:spPr>
              <a:xfrm>
                <a:off x="2884952" y="2988875"/>
                <a:ext cx="54766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400" i="0" dirty="0" smtClean="0">
                          <a:latin typeface="Cambria Math"/>
                        </a:rPr>
                        <m:t>A</m:t>
                      </m:r>
                      <m:r>
                        <a:rPr lang="cs-CZ" sz="2400" i="0" dirty="0" smtClean="0"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75" name="TextovéPole 7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84952" y="2988875"/>
                <a:ext cx="547666" cy="46166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6" name="TextovéPole 75"/>
              <p:cNvSpPr txBox="1"/>
              <p:nvPr/>
            </p:nvSpPr>
            <p:spPr>
              <a:xfrm>
                <a:off x="4827462" y="2490255"/>
                <a:ext cx="44950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400" i="0" dirty="0" smtClean="0">
                          <a:latin typeface="Cambria Math"/>
                        </a:rPr>
                        <m:t>A</m:t>
                      </m:r>
                      <m:r>
                        <a:rPr lang="cs-CZ" sz="2400" i="0" dirty="0" smtClean="0"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76" name="TextovéPole 7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27462" y="2490255"/>
                <a:ext cx="449501" cy="461665"/>
              </a:xfrm>
              <a:prstGeom prst="rect">
                <a:avLst/>
              </a:prstGeom>
              <a:blipFill rotWithShape="1">
                <a:blip r:embed="rId5"/>
                <a:stretch>
                  <a:fillRect l="-4054" r="-54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7" name="TextovéPole 76"/>
              <p:cNvSpPr txBox="1"/>
              <p:nvPr/>
            </p:nvSpPr>
            <p:spPr>
              <a:xfrm>
                <a:off x="7685676" y="2831603"/>
                <a:ext cx="54766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400" b="0" i="0" dirty="0" smtClean="0">
                          <a:latin typeface="Cambria Math"/>
                        </a:rPr>
                        <m:t>B</m:t>
                      </m:r>
                      <m:r>
                        <a:rPr lang="cs-CZ" sz="2400" i="0" dirty="0" smtClean="0"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77" name="TextovéPole 7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85676" y="2831603"/>
                <a:ext cx="547666" cy="46166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8" name="TextovéPole 77"/>
              <p:cNvSpPr txBox="1"/>
              <p:nvPr/>
            </p:nvSpPr>
            <p:spPr>
              <a:xfrm>
                <a:off x="1649330" y="2181661"/>
                <a:ext cx="54766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400" b="0" i="0" dirty="0" smtClean="0">
                          <a:latin typeface="Cambria Math"/>
                        </a:rPr>
                        <m:t>B</m:t>
                      </m:r>
                      <m:r>
                        <a:rPr lang="cs-CZ" sz="2400" i="0" dirty="0" smtClean="0"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78" name="TextovéPole 7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49330" y="2181661"/>
                <a:ext cx="547666" cy="46166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9" name="TextovéPole 78"/>
              <p:cNvSpPr txBox="1"/>
              <p:nvPr/>
            </p:nvSpPr>
            <p:spPr>
              <a:xfrm>
                <a:off x="3574288" y="2991367"/>
                <a:ext cx="54766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400" b="0" i="0" dirty="0" smtClean="0">
                          <a:latin typeface="Cambria Math"/>
                        </a:rPr>
                        <m:t>B</m:t>
                      </m:r>
                      <m:r>
                        <a:rPr lang="cs-CZ" sz="2400" i="0" dirty="0" smtClean="0"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79" name="TextovéPole 7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74288" y="2991367"/>
                <a:ext cx="547666" cy="46166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0" name="TextovéPole 79"/>
              <p:cNvSpPr txBox="1"/>
              <p:nvPr/>
            </p:nvSpPr>
            <p:spPr>
              <a:xfrm>
                <a:off x="5770044" y="2467299"/>
                <a:ext cx="54766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400" b="0" i="0" dirty="0" smtClean="0">
                          <a:latin typeface="Cambria Math"/>
                        </a:rPr>
                        <m:t>B</m:t>
                      </m:r>
                      <m:r>
                        <a:rPr lang="cs-CZ" sz="2400" i="0" dirty="0" smtClean="0"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80" name="TextovéPole 7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70044" y="2467299"/>
                <a:ext cx="547666" cy="46166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1" name="TextovéPole 80"/>
              <p:cNvSpPr txBox="1"/>
              <p:nvPr/>
            </p:nvSpPr>
            <p:spPr>
              <a:xfrm>
                <a:off x="8264432" y="2348496"/>
                <a:ext cx="54766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400" b="0" i="0" dirty="0" smtClean="0">
                          <a:latin typeface="Cambria Math"/>
                        </a:rPr>
                        <m:t>C</m:t>
                      </m:r>
                      <m:r>
                        <a:rPr lang="cs-CZ" sz="2400" i="0" dirty="0" smtClean="0"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81" name="TextovéPole 8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64432" y="2348496"/>
                <a:ext cx="547666" cy="46166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2" name="TextovéPole 81"/>
              <p:cNvSpPr txBox="1"/>
              <p:nvPr/>
            </p:nvSpPr>
            <p:spPr>
              <a:xfrm>
                <a:off x="1452534" y="1311387"/>
                <a:ext cx="54766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400" b="0" i="0" dirty="0" smtClean="0">
                          <a:latin typeface="Cambria Math"/>
                        </a:rPr>
                        <m:t>C</m:t>
                      </m:r>
                      <m:r>
                        <a:rPr lang="cs-CZ" sz="2400" i="0" dirty="0" smtClean="0"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82" name="TextovéPole 8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52534" y="1311387"/>
                <a:ext cx="547666" cy="461665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3" name="TextovéPole 82"/>
              <p:cNvSpPr txBox="1"/>
              <p:nvPr/>
            </p:nvSpPr>
            <p:spPr>
              <a:xfrm>
                <a:off x="4015676" y="2094015"/>
                <a:ext cx="54766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400" b="0" i="0" dirty="0" smtClean="0">
                          <a:latin typeface="Cambria Math"/>
                        </a:rPr>
                        <m:t>C</m:t>
                      </m:r>
                      <m:r>
                        <a:rPr lang="cs-CZ" sz="2400" i="0" dirty="0" smtClean="0"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83" name="TextovéPole 8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15676" y="2094015"/>
                <a:ext cx="547666" cy="461665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4" name="TextovéPole 83"/>
              <p:cNvSpPr txBox="1"/>
              <p:nvPr/>
            </p:nvSpPr>
            <p:spPr>
              <a:xfrm>
                <a:off x="6025813" y="1659769"/>
                <a:ext cx="54766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400" b="0" i="0" dirty="0" smtClean="0">
                          <a:latin typeface="Cambria Math"/>
                        </a:rPr>
                        <m:t>C</m:t>
                      </m:r>
                      <m:r>
                        <a:rPr lang="cs-CZ" sz="2400" i="0" dirty="0" smtClean="0"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84" name="TextovéPole 8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25813" y="1659769"/>
                <a:ext cx="547666" cy="461665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5" name="TextovéPole 84"/>
              <p:cNvSpPr txBox="1"/>
              <p:nvPr/>
            </p:nvSpPr>
            <p:spPr>
              <a:xfrm>
                <a:off x="3390297" y="1774802"/>
                <a:ext cx="54766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400" b="0" i="0" dirty="0" smtClean="0">
                          <a:latin typeface="Cambria Math"/>
                        </a:rPr>
                        <m:t>D</m:t>
                      </m:r>
                      <m:r>
                        <a:rPr lang="cs-CZ" sz="2400" i="0" dirty="0" smtClean="0"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85" name="TextovéPole 8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90297" y="1774802"/>
                <a:ext cx="547666" cy="461665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6" name="TextovéPole 85"/>
              <p:cNvSpPr txBox="1"/>
              <p:nvPr/>
            </p:nvSpPr>
            <p:spPr>
              <a:xfrm>
                <a:off x="5178712" y="1659769"/>
                <a:ext cx="54766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400" b="0" i="0" dirty="0" smtClean="0">
                          <a:latin typeface="Cambria Math"/>
                        </a:rPr>
                        <m:t>D</m:t>
                      </m:r>
                      <m:r>
                        <a:rPr lang="cs-CZ" sz="2400" i="0" dirty="0" smtClean="0"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86" name="TextovéPole 8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78712" y="1659769"/>
                <a:ext cx="547666" cy="461665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7" name="TextovéPole 86"/>
              <p:cNvSpPr txBox="1"/>
              <p:nvPr/>
            </p:nvSpPr>
            <p:spPr>
              <a:xfrm>
                <a:off x="8021960" y="1950828"/>
                <a:ext cx="54766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400" b="0" i="0" dirty="0" smtClean="0">
                          <a:latin typeface="Cambria Math"/>
                        </a:rPr>
                        <m:t>D</m:t>
                      </m:r>
                      <m:r>
                        <a:rPr lang="cs-CZ" sz="2400" i="0" dirty="0" smtClean="0"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87" name="TextovéPole 8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21960" y="1950828"/>
                <a:ext cx="547666" cy="461665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8" name="TextovéPole 87"/>
              <p:cNvSpPr txBox="1"/>
              <p:nvPr/>
            </p:nvSpPr>
            <p:spPr>
              <a:xfrm>
                <a:off x="2476237" y="2061616"/>
                <a:ext cx="54766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400" b="0" i="0" dirty="0" smtClean="0">
                          <a:latin typeface="Cambria Math"/>
                        </a:rPr>
                        <m:t>E</m:t>
                      </m:r>
                      <m:r>
                        <a:rPr lang="cs-CZ" sz="2400" i="0" dirty="0" smtClean="0"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88" name="TextovéPole 8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76237" y="2061616"/>
                <a:ext cx="547666" cy="461665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9" name="TextovéPole 88"/>
              <p:cNvSpPr txBox="1"/>
              <p:nvPr/>
            </p:nvSpPr>
            <p:spPr>
              <a:xfrm>
                <a:off x="7310107" y="1922094"/>
                <a:ext cx="54766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400" b="0" i="0" dirty="0" smtClean="0">
                          <a:latin typeface="Cambria Math"/>
                        </a:rPr>
                        <m:t>E</m:t>
                      </m:r>
                      <m:r>
                        <a:rPr lang="cs-CZ" sz="2400" i="0" dirty="0" smtClean="0"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89" name="TextovéPole 8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10107" y="1922094"/>
                <a:ext cx="547666" cy="461665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0" name="TextovéPole 89"/>
              <p:cNvSpPr txBox="1"/>
              <p:nvPr/>
            </p:nvSpPr>
            <p:spPr>
              <a:xfrm>
                <a:off x="6727028" y="2304691"/>
                <a:ext cx="54766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400" b="0" i="0" dirty="0" smtClean="0">
                          <a:latin typeface="Cambria Math"/>
                        </a:rPr>
                        <m:t>F</m:t>
                      </m:r>
                      <m:r>
                        <a:rPr lang="cs-CZ" sz="2400" i="0" dirty="0" smtClean="0"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90" name="TextovéPole 8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27028" y="2304691"/>
                <a:ext cx="547666" cy="461665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30858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1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8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3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8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3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3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4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8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3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8" dur="1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9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3" dur="1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4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8" dur="1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9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3" dur="1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4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8" dur="1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9" dur="1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1" fill="hold">
                      <p:stCondLst>
                        <p:cond delay="indefinite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7" fill="hold">
                      <p:stCondLst>
                        <p:cond delay="indefinite"/>
                      </p:stCondLst>
                      <p:childTnLst>
                        <p:par>
                          <p:cTn id="218" fill="hold">
                            <p:stCondLst>
                              <p:cond delay="0"/>
                            </p:stCondLst>
                            <p:childTnLst>
                              <p:par>
                                <p:cTn id="2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3" fill="hold">
                      <p:stCondLst>
                        <p:cond delay="indefinite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9" fill="hold">
                      <p:stCondLst>
                        <p:cond delay="indefinite"/>
                      </p:stCondLst>
                      <p:childTnLst>
                        <p:par>
                          <p:cTn id="230" fill="hold">
                            <p:stCondLst>
                              <p:cond delay="0"/>
                            </p:stCondLst>
                            <p:childTnLst>
                              <p:par>
                                <p:cTn id="2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5" grpId="0"/>
      <p:bldP spid="16" grpId="0"/>
      <p:bldP spid="17" grpId="0"/>
      <p:bldP spid="54" grpId="0"/>
      <p:bldP spid="55" grpId="0"/>
      <p:bldP spid="56" grpId="0"/>
      <p:bldP spid="57" grpId="0"/>
      <p:bldP spid="58" grpId="0"/>
      <p:bldP spid="59" grpId="0"/>
      <p:bldP spid="60" grpId="0"/>
      <p:bldP spid="61" grpId="0"/>
      <p:bldP spid="62" grpId="0"/>
      <p:bldP spid="63" grpId="0"/>
      <p:bldP spid="64" grpId="0"/>
      <p:bldP spid="65" grpId="0"/>
      <p:bldP spid="66" grpId="0"/>
      <p:bldP spid="67" grpId="0"/>
      <p:bldP spid="68" grpId="0"/>
      <p:bldP spid="69" grpId="0"/>
      <p:bldP spid="70" grpId="0"/>
      <p:bldP spid="71" grpId="0"/>
      <p:bldP spid="73" grpId="0"/>
      <p:bldP spid="74" grpId="0"/>
      <p:bldP spid="75" grpId="0"/>
      <p:bldP spid="76" grpId="0"/>
      <p:bldP spid="77" grpId="0"/>
      <p:bldP spid="78" grpId="0"/>
      <p:bldP spid="79" grpId="0"/>
      <p:bldP spid="80" grpId="0"/>
      <p:bldP spid="81" grpId="0"/>
      <p:bldP spid="82" grpId="0"/>
      <p:bldP spid="83" grpId="0"/>
      <p:bldP spid="84" grpId="0"/>
      <p:bldP spid="85" grpId="0"/>
      <p:bldP spid="86" grpId="0"/>
      <p:bldP spid="87" grpId="0"/>
      <p:bldP spid="88" grpId="0"/>
      <p:bldP spid="89" grpId="0"/>
      <p:bldP spid="9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858000"/>
          </a:xfrm>
          <a:prstGeom prst="roundRect">
            <a:avLst>
              <a:gd name="adj" fmla="val 3112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51520" y="116633"/>
            <a:ext cx="8640959" cy="565634"/>
          </a:xfrm>
          <a:prstGeom prst="roundRect">
            <a:avLst>
              <a:gd name="adj" fmla="val 6288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88578" y="140454"/>
            <a:ext cx="75875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Popis kolmého čtyřbokého hranolu</a:t>
            </a:r>
            <a:endParaRPr lang="cs-CZ" sz="2800" dirty="0"/>
          </a:p>
        </p:txBody>
      </p:sp>
      <p:sp>
        <p:nvSpPr>
          <p:cNvPr id="7" name="Zaoblený obdélník 6"/>
          <p:cNvSpPr/>
          <p:nvPr/>
        </p:nvSpPr>
        <p:spPr>
          <a:xfrm>
            <a:off x="251520" y="764704"/>
            <a:ext cx="8640960" cy="5832648"/>
          </a:xfrm>
          <a:prstGeom prst="roundRect">
            <a:avLst>
              <a:gd name="adj" fmla="val 791"/>
            </a:avLst>
          </a:prstGeom>
          <a:solidFill>
            <a:schemeClr val="bg1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grpSp>
        <p:nvGrpSpPr>
          <p:cNvPr id="9" name="Skupina 8"/>
          <p:cNvGrpSpPr/>
          <p:nvPr/>
        </p:nvGrpSpPr>
        <p:grpSpPr>
          <a:xfrm>
            <a:off x="717856" y="1108360"/>
            <a:ext cx="1973220" cy="4148523"/>
            <a:chOff x="2962827" y="2456892"/>
            <a:chExt cx="1645244" cy="3240360"/>
          </a:xfrm>
        </p:grpSpPr>
        <p:sp>
          <p:nvSpPr>
            <p:cNvPr id="10" name="Kosoúhelník 9"/>
            <p:cNvSpPr/>
            <p:nvPr/>
          </p:nvSpPr>
          <p:spPr>
            <a:xfrm>
              <a:off x="2982544" y="4905164"/>
              <a:ext cx="1625527" cy="792088"/>
            </a:xfrm>
            <a:prstGeom prst="parallelogram">
              <a:avLst>
                <a:gd name="adj" fmla="val 38830"/>
              </a:avLst>
            </a:prstGeom>
            <a:solidFill>
              <a:srgbClr val="FFC000"/>
            </a:solidFill>
            <a:ln>
              <a:solidFill>
                <a:schemeClr val="tx1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1" name="Přímá spojnice 10"/>
            <p:cNvCxnSpPr/>
            <p:nvPr/>
          </p:nvCxnSpPr>
          <p:spPr>
            <a:xfrm flipV="1">
              <a:off x="2973540" y="3248980"/>
              <a:ext cx="0" cy="2448272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flipV="1">
              <a:off x="4283968" y="3238974"/>
              <a:ext cx="0" cy="2448272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 flipV="1">
              <a:off x="4608071" y="2456892"/>
              <a:ext cx="0" cy="2448272"/>
            </a:xfrm>
            <a:prstGeom prst="line">
              <a:avLst/>
            </a:prstGeom>
            <a:ln w="25400">
              <a:solidFill>
                <a:schemeClr val="tx1"/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Kosoúhelník 14"/>
            <p:cNvSpPr/>
            <p:nvPr/>
          </p:nvSpPr>
          <p:spPr>
            <a:xfrm>
              <a:off x="2962827" y="2459149"/>
              <a:ext cx="1625527" cy="792088"/>
            </a:xfrm>
            <a:prstGeom prst="parallelogram">
              <a:avLst>
                <a:gd name="adj" fmla="val 38830"/>
              </a:avLst>
            </a:prstGeom>
            <a:solidFill>
              <a:srgbClr val="FFC000"/>
            </a:solidFill>
            <a:ln>
              <a:solidFill>
                <a:schemeClr val="tx1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3" name="Přímá spojnice 12"/>
            <p:cNvCxnSpPr/>
            <p:nvPr/>
          </p:nvCxnSpPr>
          <p:spPr>
            <a:xfrm flipV="1">
              <a:off x="3284637" y="2456892"/>
              <a:ext cx="0" cy="2448272"/>
            </a:xfrm>
            <a:prstGeom prst="line">
              <a:avLst/>
            </a:prstGeom>
            <a:ln w="2540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TextovéPole 15"/>
          <p:cNvSpPr txBox="1"/>
          <p:nvPr/>
        </p:nvSpPr>
        <p:spPr>
          <a:xfrm>
            <a:off x="507462" y="5244073"/>
            <a:ext cx="6568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106886" y="5244073"/>
            <a:ext cx="6568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49104" y="3813429"/>
            <a:ext cx="6568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306154" y="2109633"/>
                <a:ext cx="539108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400" i="0" dirty="0" smtClean="0">
                          <a:latin typeface="Cambria Math"/>
                        </a:rPr>
                        <m:t>A</m:t>
                      </m:r>
                      <m:r>
                        <a:rPr lang="cs-CZ" sz="2400" i="0" dirty="0" smtClean="0"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6154" y="2109633"/>
                <a:ext cx="539108" cy="46166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1778465" y="2122443"/>
                <a:ext cx="65684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400" b="0" i="0" dirty="0" smtClean="0">
                          <a:latin typeface="Cambria Math"/>
                        </a:rPr>
                        <m:t>B</m:t>
                      </m:r>
                      <m:r>
                        <a:rPr lang="cs-CZ" sz="2400" i="0" dirty="0" smtClean="0"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78465" y="2122443"/>
                <a:ext cx="656842" cy="46166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2034234" y="1026852"/>
                <a:ext cx="65684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400" b="0" i="0" dirty="0" smtClean="0">
                          <a:latin typeface="Cambria Math"/>
                        </a:rPr>
                        <m:t>C</m:t>
                      </m:r>
                      <m:r>
                        <a:rPr lang="cs-CZ" sz="2400" i="0" dirty="0" smtClean="0"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34234" y="1026852"/>
                <a:ext cx="656842" cy="46166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516841" y="1005021"/>
                <a:ext cx="65684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400" b="0" i="0" dirty="0" smtClean="0">
                          <a:latin typeface="Cambria Math"/>
                        </a:rPr>
                        <m:t>D</m:t>
                      </m:r>
                      <m:r>
                        <a:rPr lang="cs-CZ" sz="2400" i="0" dirty="0" smtClean="0"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6841" y="1005021"/>
                <a:ext cx="656842" cy="46166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3" name="TextovéPole 32"/>
          <p:cNvSpPr txBox="1"/>
          <p:nvPr/>
        </p:nvSpPr>
        <p:spPr>
          <a:xfrm>
            <a:off x="2302364" y="3781135"/>
            <a:ext cx="6568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</a:t>
            </a:r>
            <a:endParaRPr lang="cs-CZ" sz="2400" dirty="0"/>
          </a:p>
        </p:txBody>
      </p:sp>
      <p:sp>
        <p:nvSpPr>
          <p:cNvPr id="43" name="Zaoblený obdélník 42"/>
          <p:cNvSpPr/>
          <p:nvPr/>
        </p:nvSpPr>
        <p:spPr>
          <a:xfrm>
            <a:off x="3251201" y="919652"/>
            <a:ext cx="5256583" cy="93840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 w="63500">
            <a:solidFill>
              <a:schemeClr val="bg1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44" name="Zaoblený obdélník 43"/>
          <p:cNvSpPr/>
          <p:nvPr/>
        </p:nvSpPr>
        <p:spPr>
          <a:xfrm>
            <a:off x="3251202" y="2074073"/>
            <a:ext cx="5256582" cy="135944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 w="63500">
            <a:solidFill>
              <a:schemeClr val="bg1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45" name="Zaoblený obdélník 44"/>
          <p:cNvSpPr/>
          <p:nvPr/>
        </p:nvSpPr>
        <p:spPr>
          <a:xfrm>
            <a:off x="3251201" y="3620244"/>
            <a:ext cx="5256581" cy="86521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 w="63500">
            <a:solidFill>
              <a:schemeClr val="bg1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46" name="Zaoblený obdélník 45"/>
          <p:cNvSpPr/>
          <p:nvPr/>
        </p:nvSpPr>
        <p:spPr>
          <a:xfrm>
            <a:off x="3251202" y="4693027"/>
            <a:ext cx="5256580" cy="9545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 w="63500">
            <a:solidFill>
              <a:schemeClr val="bg1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3251201" y="4693515"/>
                <a:ext cx="4924943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Úsečky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 i="0" dirty="0" smtClean="0">
                        <a:latin typeface="Cambria Math"/>
                      </a:rPr>
                      <m:t>A</m:t>
                    </m:r>
                    <m:r>
                      <m:rPr>
                        <m:sty m:val="p"/>
                      </m:rPr>
                      <a:rPr lang="cs-CZ" sz="2800" dirty="0">
                        <a:latin typeface="Cambria Math"/>
                      </a:rPr>
                      <m:t>A</m:t>
                    </m:r>
                    <m:r>
                      <a:rPr lang="cs-CZ" sz="2800" dirty="0">
                        <a:latin typeface="Cambria Math"/>
                      </a:rPr>
                      <m:t>´</m:t>
                    </m:r>
                  </m:oMath>
                </a14:m>
                <a:r>
                  <a:rPr lang="cs-CZ" sz="2800" dirty="0" smtClean="0"/>
                  <a:t>,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 dirty="0">
                        <a:latin typeface="Cambria Math"/>
                      </a:rPr>
                      <m:t>B</m:t>
                    </m:r>
                    <m:r>
                      <m:rPr>
                        <m:sty m:val="p"/>
                      </m:rPr>
                      <a:rPr lang="cs-CZ" sz="2800" b="0" i="0" dirty="0" smtClean="0">
                        <a:latin typeface="Cambria Math"/>
                      </a:rPr>
                      <m:t>B</m:t>
                    </m:r>
                    <m:r>
                      <a:rPr lang="cs-CZ" sz="2800" dirty="0">
                        <a:latin typeface="Cambria Math"/>
                      </a:rPr>
                      <m:t>´</m:t>
                    </m:r>
                  </m:oMath>
                </a14:m>
                <a:r>
                  <a:rPr lang="cs-CZ" sz="2800" dirty="0"/>
                  <a:t>,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 b="0" i="0" dirty="0" smtClean="0">
                        <a:latin typeface="Cambria Math"/>
                      </a:rPr>
                      <m:t>CC</m:t>
                    </m:r>
                    <m:r>
                      <a:rPr lang="cs-CZ" sz="2800" dirty="0">
                        <a:latin typeface="Cambria Math"/>
                      </a:rPr>
                      <m:t>´</m:t>
                    </m:r>
                  </m:oMath>
                </a14:m>
                <a:r>
                  <a:rPr lang="cs-CZ" sz="2800" dirty="0"/>
                  <a:t>,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 b="0" i="0" dirty="0" smtClean="0">
                        <a:latin typeface="Cambria Math"/>
                      </a:rPr>
                      <m:t>DD</m:t>
                    </m:r>
                    <m:r>
                      <a:rPr lang="cs-CZ" sz="2800" dirty="0">
                        <a:latin typeface="Cambria Math"/>
                      </a:rPr>
                      <m:t>´</m:t>
                    </m:r>
                  </m:oMath>
                </a14:m>
                <a:r>
                  <a:rPr lang="cs-CZ" sz="2800" dirty="0" smtClean="0"/>
                  <a:t> jsou boční hrany kolmého hranolu</a:t>
                </a:r>
                <a:endParaRPr lang="cs-CZ" sz="2800" dirty="0"/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51201" y="4693515"/>
                <a:ext cx="4924943" cy="954107"/>
              </a:xfrm>
              <a:prstGeom prst="rect">
                <a:avLst/>
              </a:prstGeom>
              <a:blipFill rotWithShape="1">
                <a:blip r:embed="rId6"/>
                <a:stretch>
                  <a:fillRect l="-2475" t="-5769" r="-495" b="-179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2" name="TextovéPole 41"/>
          <p:cNvSpPr txBox="1"/>
          <p:nvPr/>
        </p:nvSpPr>
        <p:spPr>
          <a:xfrm>
            <a:off x="3251203" y="3566133"/>
            <a:ext cx="492494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Všechny boční stěny tvoří plášť hranolu.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3251201" y="2088891"/>
                <a:ext cx="5065215" cy="13849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Čtyřúhelníky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 i="0" dirty="0" smtClean="0">
                        <a:latin typeface="Cambria Math"/>
                      </a:rPr>
                      <m:t>AB</m:t>
                    </m:r>
                    <m:r>
                      <m:rPr>
                        <m:sty m:val="p"/>
                      </m:rPr>
                      <a:rPr lang="cs-CZ" sz="2800" dirty="0">
                        <a:latin typeface="Cambria Math"/>
                      </a:rPr>
                      <m:t>A</m:t>
                    </m:r>
                    <m:r>
                      <a:rPr lang="cs-CZ" sz="2800" dirty="0">
                        <a:latin typeface="Cambria Math"/>
                      </a:rPr>
                      <m:t>´</m:t>
                    </m:r>
                    <m:r>
                      <m:rPr>
                        <m:sty m:val="p"/>
                      </m:rPr>
                      <a:rPr lang="cs-CZ" sz="2800" dirty="0">
                        <a:latin typeface="Cambria Math"/>
                      </a:rPr>
                      <m:t>B</m:t>
                    </m:r>
                    <m:r>
                      <a:rPr lang="cs-CZ" sz="2800" dirty="0">
                        <a:latin typeface="Cambria Math"/>
                      </a:rPr>
                      <m:t>´</m:t>
                    </m:r>
                  </m:oMath>
                </a14:m>
                <a:r>
                  <a:rPr lang="cs-CZ" sz="2800" dirty="0" smtClean="0"/>
                  <a:t>,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 dirty="0">
                        <a:latin typeface="Cambria Math"/>
                      </a:rPr>
                      <m:t>B</m:t>
                    </m:r>
                    <m:r>
                      <m:rPr>
                        <m:sty m:val="p"/>
                      </m:rPr>
                      <a:rPr lang="cs-CZ" sz="2800" b="0" i="0" dirty="0" smtClean="0">
                        <a:latin typeface="Cambria Math"/>
                      </a:rPr>
                      <m:t>CB</m:t>
                    </m:r>
                    <m:r>
                      <a:rPr lang="cs-CZ" sz="2800" dirty="0">
                        <a:latin typeface="Cambria Math"/>
                      </a:rPr>
                      <m:t>´</m:t>
                    </m:r>
                    <m:r>
                      <m:rPr>
                        <m:sty m:val="p"/>
                      </m:rPr>
                      <a:rPr lang="cs-CZ" sz="2800" b="0" i="0" dirty="0" smtClean="0">
                        <a:latin typeface="Cambria Math"/>
                      </a:rPr>
                      <m:t>C</m:t>
                    </m:r>
                    <m:r>
                      <a:rPr lang="cs-CZ" sz="2800" dirty="0">
                        <a:latin typeface="Cambria Math"/>
                      </a:rPr>
                      <m:t>´</m:t>
                    </m:r>
                  </m:oMath>
                </a14:m>
                <a:r>
                  <a:rPr lang="cs-CZ" sz="2800" dirty="0"/>
                  <a:t>,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 b="0" i="0" dirty="0" smtClean="0">
                        <a:latin typeface="Cambria Math"/>
                      </a:rPr>
                      <m:t>CDC</m:t>
                    </m:r>
                    <m:r>
                      <a:rPr lang="cs-CZ" sz="2800" dirty="0">
                        <a:latin typeface="Cambria Math"/>
                      </a:rPr>
                      <m:t>´</m:t>
                    </m:r>
                    <m:r>
                      <m:rPr>
                        <m:sty m:val="p"/>
                      </m:rPr>
                      <a:rPr lang="cs-CZ" sz="2800" b="0" i="0" dirty="0" smtClean="0">
                        <a:latin typeface="Cambria Math"/>
                      </a:rPr>
                      <m:t>D</m:t>
                    </m:r>
                    <m:r>
                      <a:rPr lang="cs-CZ" sz="2800" dirty="0">
                        <a:latin typeface="Cambria Math"/>
                      </a:rPr>
                      <m:t>´</m:t>
                    </m:r>
                  </m:oMath>
                </a14:m>
                <a:r>
                  <a:rPr lang="cs-CZ" sz="2800" dirty="0"/>
                  <a:t>,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 dirty="0">
                        <a:latin typeface="Cambria Math"/>
                      </a:rPr>
                      <m:t>A</m:t>
                    </m:r>
                    <m:r>
                      <m:rPr>
                        <m:sty m:val="p"/>
                      </m:rPr>
                      <a:rPr lang="cs-CZ" sz="2800" b="0" i="0" dirty="0" smtClean="0">
                        <a:latin typeface="Cambria Math"/>
                      </a:rPr>
                      <m:t>D</m:t>
                    </m:r>
                    <m:r>
                      <m:rPr>
                        <m:sty m:val="p"/>
                      </m:rPr>
                      <a:rPr lang="cs-CZ" sz="2800" dirty="0">
                        <a:latin typeface="Cambria Math"/>
                      </a:rPr>
                      <m:t>A</m:t>
                    </m:r>
                    <m:r>
                      <a:rPr lang="cs-CZ" sz="2800" dirty="0">
                        <a:latin typeface="Cambria Math"/>
                      </a:rPr>
                      <m:t>´</m:t>
                    </m:r>
                    <m:r>
                      <m:rPr>
                        <m:sty m:val="p"/>
                      </m:rPr>
                      <a:rPr lang="cs-CZ" sz="2800" b="0" i="0" dirty="0" smtClean="0">
                        <a:latin typeface="Cambria Math"/>
                      </a:rPr>
                      <m:t>D</m:t>
                    </m:r>
                    <m:r>
                      <a:rPr lang="cs-CZ" sz="2800" dirty="0">
                        <a:latin typeface="Cambria Math"/>
                      </a:rPr>
                      <m:t>´</m:t>
                    </m:r>
                  </m:oMath>
                </a14:m>
                <a:r>
                  <a:rPr lang="cs-CZ" sz="2800" dirty="0" smtClean="0"/>
                  <a:t> jsou bočními stěnami kolmého hranolu</a:t>
                </a:r>
                <a:endParaRPr lang="cs-CZ" sz="2800" dirty="0"/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51201" y="2088891"/>
                <a:ext cx="5065215" cy="1384995"/>
              </a:xfrm>
              <a:prstGeom prst="rect">
                <a:avLst/>
              </a:prstGeom>
              <a:blipFill rotWithShape="1">
                <a:blip r:embed="rId7"/>
                <a:stretch>
                  <a:fillRect l="-2407" t="-3965" b="-118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3251201" y="919652"/>
                <a:ext cx="5400598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Čtyřúhelníky ABCD,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 dirty="0">
                        <a:latin typeface="Cambria Math"/>
                      </a:rPr>
                      <m:t>A</m:t>
                    </m:r>
                    <m:r>
                      <a:rPr lang="cs-CZ" sz="2800" dirty="0">
                        <a:latin typeface="Cambria Math"/>
                      </a:rPr>
                      <m:t>´</m:t>
                    </m:r>
                    <m:r>
                      <m:rPr>
                        <m:sty m:val="p"/>
                      </m:rPr>
                      <a:rPr lang="cs-CZ" sz="2800" b="0" i="0" dirty="0" smtClean="0">
                        <a:latin typeface="Cambria Math"/>
                      </a:rPr>
                      <m:t>B</m:t>
                    </m:r>
                    <m:r>
                      <a:rPr lang="cs-CZ" sz="2800" dirty="0">
                        <a:latin typeface="Cambria Math"/>
                      </a:rPr>
                      <m:t>´</m:t>
                    </m:r>
                    <m:r>
                      <m:rPr>
                        <m:sty m:val="p"/>
                      </m:rPr>
                      <a:rPr lang="cs-CZ" sz="2800" b="0" i="0" dirty="0" smtClean="0">
                        <a:latin typeface="Cambria Math"/>
                      </a:rPr>
                      <m:t>C</m:t>
                    </m:r>
                    <m:r>
                      <a:rPr lang="cs-CZ" sz="2800" dirty="0">
                        <a:latin typeface="Cambria Math"/>
                      </a:rPr>
                      <m:t>´</m:t>
                    </m:r>
                    <m:r>
                      <m:rPr>
                        <m:sty m:val="p"/>
                      </m:rPr>
                      <a:rPr lang="cs-CZ" sz="2800" b="0" i="0" dirty="0" smtClean="0">
                        <a:latin typeface="Cambria Math"/>
                      </a:rPr>
                      <m:t>D</m:t>
                    </m:r>
                    <m:r>
                      <a:rPr lang="cs-CZ" sz="2800" dirty="0">
                        <a:latin typeface="Cambria Math"/>
                      </a:rPr>
                      <m:t>´</m:t>
                    </m:r>
                  </m:oMath>
                </a14:m>
                <a:r>
                  <a:rPr lang="cs-CZ" sz="2800" dirty="0" smtClean="0"/>
                  <a:t>  jsou podstavami kolmého hranolu.</a:t>
                </a:r>
                <a:endParaRPr lang="cs-CZ" sz="2800" dirty="0"/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51201" y="919652"/>
                <a:ext cx="5400598" cy="954107"/>
              </a:xfrm>
              <a:prstGeom prst="rect">
                <a:avLst/>
              </a:prstGeom>
              <a:blipFill rotWithShape="1">
                <a:blip r:embed="rId8"/>
                <a:stretch>
                  <a:fillRect l="-2257" t="-5769" r="-339" b="-179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7" name="Zaoblený obdélník 46"/>
          <p:cNvSpPr/>
          <p:nvPr/>
        </p:nvSpPr>
        <p:spPr>
          <a:xfrm>
            <a:off x="3251201" y="5876784"/>
            <a:ext cx="5256580" cy="4772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 w="63500">
            <a:solidFill>
              <a:schemeClr val="bg1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8" name="TextovéPole 47"/>
              <p:cNvSpPr txBox="1"/>
              <p:nvPr/>
            </p:nvSpPr>
            <p:spPr>
              <a:xfrm>
                <a:off x="3251200" y="5877272"/>
                <a:ext cx="492494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</a:rPr>
                      <m:t>𝑣</m:t>
                    </m:r>
                  </m:oMath>
                </a14:m>
                <a:r>
                  <a:rPr lang="cs-CZ" sz="2800" dirty="0" smtClean="0"/>
                  <a:t> . . .výška hranolu</a:t>
                </a:r>
                <a:endParaRPr lang="cs-CZ" sz="2800" dirty="0"/>
              </a:p>
            </p:txBody>
          </p:sp>
        </mc:Choice>
        <mc:Fallback xmlns=""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51200" y="5877272"/>
                <a:ext cx="4924943" cy="523220"/>
              </a:xfrm>
              <a:prstGeom prst="rect">
                <a:avLst/>
              </a:prstGeom>
              <a:blipFill rotWithShape="1">
                <a:blip r:embed="rId10"/>
                <a:stretch>
                  <a:fillRect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9" name="TextovéPole 48"/>
              <p:cNvSpPr txBox="1"/>
              <p:nvPr/>
            </p:nvSpPr>
            <p:spPr>
              <a:xfrm>
                <a:off x="389930" y="3181732"/>
                <a:ext cx="48174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latin typeface="Cambria Math"/>
                        </a:rPr>
                        <m:t>𝑣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49" name="TextovéPole 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9930" y="3181732"/>
                <a:ext cx="481744" cy="52322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TextovéPole 49"/>
              <p:cNvSpPr txBox="1"/>
              <p:nvPr/>
            </p:nvSpPr>
            <p:spPr>
              <a:xfrm>
                <a:off x="1024074" y="2584108"/>
                <a:ext cx="48174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latin typeface="Cambria Math"/>
                        </a:rPr>
                        <m:t>𝑣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24074" y="2584108"/>
                <a:ext cx="481744" cy="523220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TextovéPole 50"/>
              <p:cNvSpPr txBox="1"/>
              <p:nvPr/>
            </p:nvSpPr>
            <p:spPr>
              <a:xfrm>
                <a:off x="1953563" y="3193390"/>
                <a:ext cx="48174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latin typeface="Cambria Math"/>
                        </a:rPr>
                        <m:t>𝑣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53563" y="3193390"/>
                <a:ext cx="481744" cy="523220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2389913" y="2584108"/>
                <a:ext cx="48174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latin typeface="Cambria Math"/>
                        </a:rPr>
                        <m:t>𝑣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89913" y="2584108"/>
                <a:ext cx="481744" cy="523220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BXRP5YH2\MC900440450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883" y="5367338"/>
            <a:ext cx="1572563" cy="1187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4884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4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  <p:bldP spid="20" grpId="0"/>
      <p:bldP spid="21" grpId="0"/>
      <p:bldP spid="22" grpId="0"/>
      <p:bldP spid="33" grpId="0"/>
      <p:bldP spid="41" grpId="0"/>
      <p:bldP spid="42" grpId="0"/>
      <p:bldP spid="40" grpId="0"/>
      <p:bldP spid="39" grpId="0"/>
      <p:bldP spid="48" grpId="0"/>
      <p:bldP spid="49" grpId="0"/>
      <p:bldP spid="50" grpId="0"/>
      <p:bldP spid="51" grpId="0"/>
      <p:bldP spid="5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858000"/>
          </a:xfrm>
          <a:prstGeom prst="roundRect">
            <a:avLst>
              <a:gd name="adj" fmla="val 3112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38098" y="-41966"/>
            <a:ext cx="9105902" cy="6899965"/>
          </a:xfrm>
          <a:prstGeom prst="roundRect">
            <a:avLst>
              <a:gd name="adj" fmla="val 791"/>
            </a:avLst>
          </a:prstGeom>
          <a:solidFill>
            <a:schemeClr val="bg1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42784" y="5583741"/>
            <a:ext cx="8784551" cy="99738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 w="63500">
            <a:solidFill>
              <a:schemeClr val="bg1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1531" y="5583741"/>
            <a:ext cx="88372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Povrch</a:t>
            </a:r>
            <a:r>
              <a:rPr lang="cs-CZ" sz="2800" dirty="0" smtClean="0"/>
              <a:t> hranolu vypočítáme tak, že sečteme obsahy obou podstav a pláště.</a:t>
            </a:r>
            <a:endParaRPr lang="cs-CZ" sz="2800" dirty="0"/>
          </a:p>
        </p:txBody>
      </p:sp>
      <p:pic>
        <p:nvPicPr>
          <p:cNvPr id="8" name="Picture 2" descr="C:\Users\spravce\AppData\Local\Microsoft\Windows\Temporary Internet Files\Content.IE5\HGW68T4R\MC900440428CAY903RN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8174" y="69211"/>
            <a:ext cx="1279161" cy="1346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2" name="Zaoblený obdélník 31"/>
          <p:cNvSpPr/>
          <p:nvPr/>
        </p:nvSpPr>
        <p:spPr>
          <a:xfrm>
            <a:off x="192137" y="4581306"/>
            <a:ext cx="2802480" cy="7198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 w="63500">
            <a:solidFill>
              <a:schemeClr val="bg1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250121" y="4668164"/>
                <a:ext cx="2889231" cy="55643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</a:rPr>
                        <m:t>𝑆</m:t>
                      </m:r>
                      <m:r>
                        <a:rPr lang="cs-CZ" sz="2800" b="0" i="1" dirty="0" smtClean="0">
                          <a:latin typeface="Cambria Math"/>
                        </a:rPr>
                        <m:t>=2·</m:t>
                      </m:r>
                      <m:sSub>
                        <m:sSubPr>
                          <m:ctrlPr>
                            <a:rPr lang="cs-CZ" sz="2800" b="0" i="1" dirty="0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800" b="0" i="1" dirty="0" smtClean="0">
                              <a:latin typeface="Cambria Math"/>
                            </a:rPr>
                            <m:t>𝑃</m:t>
                          </m:r>
                        </m:sub>
                      </m:sSub>
                      <m:r>
                        <a:rPr lang="cs-CZ" sz="2800" b="0" i="1" dirty="0" smtClean="0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cs-CZ" sz="2800" b="0" i="1" dirty="0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800" b="0" i="1" dirty="0" smtClean="0">
                              <a:latin typeface="Cambria Math"/>
                            </a:rPr>
                            <m:t>𝑞</m:t>
                          </m:r>
                        </m:sub>
                      </m:sSub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0121" y="4668164"/>
                <a:ext cx="2889231" cy="55643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38" name="Skupina 37"/>
          <p:cNvGrpSpPr/>
          <p:nvPr/>
        </p:nvGrpSpPr>
        <p:grpSpPr>
          <a:xfrm>
            <a:off x="844356" y="676524"/>
            <a:ext cx="1525441" cy="3357781"/>
            <a:chOff x="5168266" y="1325559"/>
            <a:chExt cx="1379594" cy="3373799"/>
          </a:xfrm>
          <a:solidFill>
            <a:srgbClr val="FFFF00"/>
          </a:solidFill>
        </p:grpSpPr>
        <p:sp>
          <p:nvSpPr>
            <p:cNvPr id="39" name="Pravidelný pětiúhelník 38"/>
            <p:cNvSpPr/>
            <p:nvPr/>
          </p:nvSpPr>
          <p:spPr>
            <a:xfrm>
              <a:off x="5179708" y="3762617"/>
              <a:ext cx="1368152" cy="936741"/>
            </a:xfrm>
            <a:prstGeom prst="pentagon">
              <a:avLst/>
            </a:prstGeom>
            <a:grpFill/>
            <a:ln>
              <a:solidFill>
                <a:schemeClr val="tx1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/>
            </a:p>
          </p:txBody>
        </p:sp>
        <p:cxnSp>
          <p:nvCxnSpPr>
            <p:cNvPr id="40" name="Přímá spojnice 39"/>
            <p:cNvCxnSpPr/>
            <p:nvPr/>
          </p:nvCxnSpPr>
          <p:spPr>
            <a:xfrm flipV="1">
              <a:off x="5168291" y="1662887"/>
              <a:ext cx="0" cy="2448272"/>
            </a:xfrm>
            <a:prstGeom prst="line">
              <a:avLst/>
            </a:prstGeom>
            <a:grpFill/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 flipV="1">
              <a:off x="6300192" y="2235068"/>
              <a:ext cx="0" cy="2448272"/>
            </a:xfrm>
            <a:prstGeom prst="line">
              <a:avLst/>
            </a:prstGeom>
            <a:grpFill/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Přímá spojnice 41"/>
            <p:cNvCxnSpPr/>
            <p:nvPr/>
          </p:nvCxnSpPr>
          <p:spPr>
            <a:xfrm flipV="1">
              <a:off x="5436096" y="2235068"/>
              <a:ext cx="0" cy="2448272"/>
            </a:xfrm>
            <a:prstGeom prst="line">
              <a:avLst/>
            </a:prstGeom>
            <a:grpFill/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nice 42"/>
            <p:cNvCxnSpPr/>
            <p:nvPr/>
          </p:nvCxnSpPr>
          <p:spPr>
            <a:xfrm flipV="1">
              <a:off x="6547860" y="1662887"/>
              <a:ext cx="0" cy="2448272"/>
            </a:xfrm>
            <a:prstGeom prst="line">
              <a:avLst/>
            </a:prstGeom>
            <a:grpFill/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Pravidelný pětiúhelník 43"/>
            <p:cNvSpPr/>
            <p:nvPr/>
          </p:nvSpPr>
          <p:spPr>
            <a:xfrm>
              <a:off x="5168266" y="1325559"/>
              <a:ext cx="1368152" cy="936741"/>
            </a:xfrm>
            <a:prstGeom prst="pentagon">
              <a:avLst/>
            </a:prstGeom>
            <a:grpFill/>
            <a:ln>
              <a:solidFill>
                <a:schemeClr val="tx1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/>
            </a:p>
          </p:txBody>
        </p:sp>
        <p:cxnSp>
          <p:nvCxnSpPr>
            <p:cNvPr id="45" name="Přímá spojnice 44"/>
            <p:cNvCxnSpPr/>
            <p:nvPr/>
          </p:nvCxnSpPr>
          <p:spPr>
            <a:xfrm flipV="1">
              <a:off x="5865347" y="1325559"/>
              <a:ext cx="0" cy="2448272"/>
            </a:xfrm>
            <a:prstGeom prst="line">
              <a:avLst/>
            </a:prstGeom>
            <a:grpFill/>
            <a:ln w="2540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6" name="TextovéPole 45"/>
          <p:cNvSpPr txBox="1"/>
          <p:nvPr/>
        </p:nvSpPr>
        <p:spPr>
          <a:xfrm>
            <a:off x="844356" y="3881512"/>
            <a:ext cx="515642" cy="4594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2095964" y="3950229"/>
            <a:ext cx="515642" cy="4594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</a:t>
            </a:r>
            <a:endParaRPr lang="cs-CZ" sz="24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2408884" y="3263660"/>
            <a:ext cx="405443" cy="4594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</a:t>
            </a:r>
            <a:endParaRPr lang="cs-CZ" sz="24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1392022" y="3100952"/>
            <a:ext cx="515642" cy="4594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</a:t>
            </a:r>
            <a:endParaRPr lang="cs-CZ" sz="24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535310" y="3178025"/>
            <a:ext cx="515642" cy="4594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E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1" name="TextovéPole 50"/>
              <p:cNvSpPr txBox="1"/>
              <p:nvPr/>
            </p:nvSpPr>
            <p:spPr>
              <a:xfrm>
                <a:off x="1050952" y="1558041"/>
                <a:ext cx="515642" cy="45947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400" i="0" dirty="0" smtClean="0">
                          <a:latin typeface="Cambria Math"/>
                        </a:rPr>
                        <m:t>A</m:t>
                      </m:r>
                      <m:r>
                        <a:rPr lang="cs-CZ" sz="2400" i="0" dirty="0" smtClean="0"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0952" y="1558041"/>
                <a:ext cx="515642" cy="459473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1649843" y="1553099"/>
                <a:ext cx="515642" cy="45947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400" b="0" i="0" dirty="0" smtClean="0">
                          <a:latin typeface="Cambria Math"/>
                        </a:rPr>
                        <m:t>B</m:t>
                      </m:r>
                      <m:r>
                        <a:rPr lang="cs-CZ" sz="2400" i="0" dirty="0" smtClean="0"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49843" y="1553099"/>
                <a:ext cx="515642" cy="459473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TextovéPole 52"/>
              <p:cNvSpPr txBox="1"/>
              <p:nvPr/>
            </p:nvSpPr>
            <p:spPr>
              <a:xfrm>
                <a:off x="2298685" y="701755"/>
                <a:ext cx="515642" cy="45947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400" b="0" i="0" dirty="0" smtClean="0">
                          <a:latin typeface="Cambria Math"/>
                        </a:rPr>
                        <m:t>C</m:t>
                      </m:r>
                      <m:r>
                        <a:rPr lang="cs-CZ" sz="2400" i="0" dirty="0" smtClean="0"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53" name="TextovéPole 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98685" y="701755"/>
                <a:ext cx="515642" cy="459473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4" name="TextovéPole 53"/>
              <p:cNvSpPr txBox="1"/>
              <p:nvPr/>
            </p:nvSpPr>
            <p:spPr>
              <a:xfrm>
                <a:off x="1548298" y="298399"/>
                <a:ext cx="515642" cy="45947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400" b="0" i="0" dirty="0" smtClean="0">
                          <a:latin typeface="Cambria Math"/>
                        </a:rPr>
                        <m:t>D</m:t>
                      </m:r>
                      <m:r>
                        <a:rPr lang="cs-CZ" sz="2400" i="0" dirty="0" smtClean="0"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54" name="TextovéPole 5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8298" y="298399"/>
                <a:ext cx="515642" cy="459473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5" name="TextovéPole 54"/>
              <p:cNvSpPr txBox="1"/>
              <p:nvPr/>
            </p:nvSpPr>
            <p:spPr>
              <a:xfrm>
                <a:off x="506688" y="757872"/>
                <a:ext cx="515642" cy="45947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400" b="0" i="0" dirty="0" smtClean="0">
                          <a:latin typeface="Cambria Math"/>
                        </a:rPr>
                        <m:t>E</m:t>
                      </m:r>
                      <m:r>
                        <a:rPr lang="cs-CZ" sz="2400" i="0" dirty="0" smtClean="0"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6688" y="757872"/>
                <a:ext cx="515642" cy="459473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6" name="Pravidelný pětiúhelník 55"/>
          <p:cNvSpPr/>
          <p:nvPr/>
        </p:nvSpPr>
        <p:spPr>
          <a:xfrm>
            <a:off x="3392797" y="205839"/>
            <a:ext cx="1368152" cy="1298642"/>
          </a:xfrm>
          <a:prstGeom prst="pentagon">
            <a:avLst/>
          </a:prstGeom>
          <a:solidFill>
            <a:srgbClr val="FFFF00"/>
          </a:solidFill>
          <a:ln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8" name="Přímá spojnice 57"/>
          <p:cNvCxnSpPr/>
          <p:nvPr/>
        </p:nvCxnSpPr>
        <p:spPr>
          <a:xfrm flipV="1">
            <a:off x="3664394" y="1482623"/>
            <a:ext cx="0" cy="2436648"/>
          </a:xfrm>
          <a:prstGeom prst="line">
            <a:avLst/>
          </a:prstGeom>
          <a:solidFill>
            <a:srgbClr val="FFFF00"/>
          </a:solidFill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Obdélník 58"/>
          <p:cNvSpPr/>
          <p:nvPr/>
        </p:nvSpPr>
        <p:spPr>
          <a:xfrm>
            <a:off x="3664394" y="1488274"/>
            <a:ext cx="864096" cy="2445913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Pravidelný pětiúhelník 59"/>
          <p:cNvSpPr/>
          <p:nvPr/>
        </p:nvSpPr>
        <p:spPr>
          <a:xfrm rot="10800000">
            <a:off x="3417205" y="3938525"/>
            <a:ext cx="1368152" cy="1298642"/>
          </a:xfrm>
          <a:prstGeom prst="pentagon">
            <a:avLst/>
          </a:prstGeom>
          <a:solidFill>
            <a:srgbClr val="FFFF00"/>
          </a:solidFill>
          <a:ln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4528490" y="1494913"/>
            <a:ext cx="864096" cy="2445913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5392586" y="1495497"/>
            <a:ext cx="864096" cy="2445913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6257757" y="1495497"/>
            <a:ext cx="864096" cy="2445913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7120422" y="1494912"/>
            <a:ext cx="864096" cy="2445913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5" name="TextovéPole 64"/>
              <p:cNvSpPr txBox="1"/>
              <p:nvPr/>
            </p:nvSpPr>
            <p:spPr>
              <a:xfrm>
                <a:off x="2023231" y="2230574"/>
                <a:ext cx="48174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i="1" dirty="0" smtClean="0">
                          <a:latin typeface="Cambria Math"/>
                        </a:rPr>
                        <m:t>𝑣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5" name="TextovéPole 6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23231" y="2230574"/>
                <a:ext cx="481744" cy="46166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6" name="TextovéPole 65"/>
              <p:cNvSpPr txBox="1"/>
              <p:nvPr/>
            </p:nvSpPr>
            <p:spPr>
              <a:xfrm>
                <a:off x="2161755" y="3556698"/>
                <a:ext cx="410763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6" name="TextovéPole 6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61755" y="3556698"/>
                <a:ext cx="410763" cy="46166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7" name="TextovéPole 66"/>
              <p:cNvSpPr txBox="1"/>
              <p:nvPr/>
            </p:nvSpPr>
            <p:spPr>
              <a:xfrm>
                <a:off x="1392022" y="3856312"/>
                <a:ext cx="48174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7" name="TextovéPole 6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92022" y="3856312"/>
                <a:ext cx="481744" cy="461665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8" name="TextovéPole 67"/>
              <p:cNvSpPr txBox="1"/>
              <p:nvPr/>
            </p:nvSpPr>
            <p:spPr>
              <a:xfrm>
                <a:off x="1784728" y="2871178"/>
                <a:ext cx="410763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8" name="TextovéPole 6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84728" y="2871178"/>
                <a:ext cx="410763" cy="461665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9" name="TextovéPole 68"/>
              <p:cNvSpPr txBox="1"/>
              <p:nvPr/>
            </p:nvSpPr>
            <p:spPr>
              <a:xfrm>
                <a:off x="1086334" y="2849164"/>
                <a:ext cx="410763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9" name="TextovéPole 6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86334" y="2849164"/>
                <a:ext cx="410763" cy="461665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0" name="TextovéPole 69"/>
              <p:cNvSpPr txBox="1"/>
              <p:nvPr/>
            </p:nvSpPr>
            <p:spPr>
              <a:xfrm>
                <a:off x="675571" y="3493777"/>
                <a:ext cx="410763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70" name="TextovéPole 6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5571" y="3493777"/>
                <a:ext cx="410763" cy="461665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1" name="TextovéPole 70"/>
              <p:cNvSpPr txBox="1"/>
              <p:nvPr/>
            </p:nvSpPr>
            <p:spPr>
              <a:xfrm>
                <a:off x="981259" y="470922"/>
                <a:ext cx="410763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71" name="TextovéPole 7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1259" y="470922"/>
                <a:ext cx="410763" cy="461665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2" name="TextovéPole 71"/>
              <p:cNvSpPr txBox="1"/>
              <p:nvPr/>
            </p:nvSpPr>
            <p:spPr>
              <a:xfrm>
                <a:off x="1858558" y="470922"/>
                <a:ext cx="410763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72" name="TextovéPole 7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58558" y="470922"/>
                <a:ext cx="410763" cy="461665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3" name="TextovéPole 72"/>
              <p:cNvSpPr txBox="1"/>
              <p:nvPr/>
            </p:nvSpPr>
            <p:spPr>
              <a:xfrm>
                <a:off x="758523" y="1161609"/>
                <a:ext cx="410763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73" name="TextovéPole 7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8523" y="1161609"/>
                <a:ext cx="410763" cy="461665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4" name="TextovéPole 73"/>
              <p:cNvSpPr txBox="1"/>
              <p:nvPr/>
            </p:nvSpPr>
            <p:spPr>
              <a:xfrm>
                <a:off x="2058721" y="1194482"/>
                <a:ext cx="410763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74" name="TextovéPole 7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58721" y="1194482"/>
                <a:ext cx="410763" cy="461665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5" name="TextovéPole 74"/>
              <p:cNvSpPr txBox="1"/>
              <p:nvPr/>
            </p:nvSpPr>
            <p:spPr>
              <a:xfrm>
                <a:off x="1573361" y="1232528"/>
                <a:ext cx="410763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75" name="TextovéPole 7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73361" y="1232528"/>
                <a:ext cx="410763" cy="461665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6" name="TextovéPole 75"/>
              <p:cNvSpPr txBox="1"/>
              <p:nvPr/>
            </p:nvSpPr>
            <p:spPr>
              <a:xfrm>
                <a:off x="6484423" y="3563485"/>
                <a:ext cx="410763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76" name="TextovéPole 7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84423" y="3563485"/>
                <a:ext cx="410763" cy="461665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7" name="TextovéPole 76"/>
              <p:cNvSpPr txBox="1"/>
              <p:nvPr/>
            </p:nvSpPr>
            <p:spPr>
              <a:xfrm>
                <a:off x="7347088" y="3532476"/>
                <a:ext cx="410763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77" name="TextovéPole 7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47088" y="3532476"/>
                <a:ext cx="410763" cy="461665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8" name="TextovéPole 77"/>
              <p:cNvSpPr txBox="1"/>
              <p:nvPr/>
            </p:nvSpPr>
            <p:spPr>
              <a:xfrm>
                <a:off x="3871491" y="3522951"/>
                <a:ext cx="410763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78" name="TextovéPole 7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71491" y="3522951"/>
                <a:ext cx="410763" cy="461665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9" name="TextovéPole 78"/>
              <p:cNvSpPr txBox="1"/>
              <p:nvPr/>
            </p:nvSpPr>
            <p:spPr>
              <a:xfrm>
                <a:off x="4755156" y="3563485"/>
                <a:ext cx="410763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79" name="TextovéPole 7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55156" y="3563485"/>
                <a:ext cx="410763" cy="461665"/>
              </a:xfrm>
              <a:prstGeom prst="rect">
                <a:avLst/>
              </a:prstGeom>
              <a:blipFill rotWithShape="1">
                <a:blip r:embed="rId2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0" name="TextovéPole 79"/>
              <p:cNvSpPr txBox="1"/>
              <p:nvPr/>
            </p:nvSpPr>
            <p:spPr>
              <a:xfrm>
                <a:off x="5570482" y="3576983"/>
                <a:ext cx="410763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80" name="TextovéPole 7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70482" y="3576983"/>
                <a:ext cx="410763" cy="461665"/>
              </a:xfrm>
              <a:prstGeom prst="rect">
                <a:avLst/>
              </a:prstGeom>
              <a:blipFill rotWithShape="1">
                <a:blip r:embed="rId2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1" name="TextovéPole 80"/>
              <p:cNvSpPr txBox="1"/>
              <p:nvPr/>
            </p:nvSpPr>
            <p:spPr>
              <a:xfrm>
                <a:off x="7347088" y="1437938"/>
                <a:ext cx="410763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81" name="TextovéPole 8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47088" y="1437938"/>
                <a:ext cx="410763" cy="461665"/>
              </a:xfrm>
              <a:prstGeom prst="rect">
                <a:avLst/>
              </a:prstGeom>
              <a:blipFill rotWithShape="1">
                <a:blip r:embed="rId2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2" name="TextovéPole 81"/>
              <p:cNvSpPr txBox="1"/>
              <p:nvPr/>
            </p:nvSpPr>
            <p:spPr>
              <a:xfrm>
                <a:off x="3898312" y="1387162"/>
                <a:ext cx="410763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82" name="TextovéPole 8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98312" y="1387162"/>
                <a:ext cx="410763" cy="461665"/>
              </a:xfrm>
              <a:prstGeom prst="rect">
                <a:avLst/>
              </a:prstGeom>
              <a:blipFill rotWithShape="1">
                <a:blip r:embed="rId2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3" name="TextovéPole 82"/>
              <p:cNvSpPr txBox="1"/>
              <p:nvPr/>
            </p:nvSpPr>
            <p:spPr>
              <a:xfrm>
                <a:off x="4739676" y="1423733"/>
                <a:ext cx="410763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83" name="TextovéPole 8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39676" y="1423733"/>
                <a:ext cx="410763" cy="461665"/>
              </a:xfrm>
              <a:prstGeom prst="rect">
                <a:avLst/>
              </a:prstGeom>
              <a:blipFill rotWithShape="1">
                <a:blip r:embed="rId2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4" name="TextovéPole 83"/>
              <p:cNvSpPr txBox="1"/>
              <p:nvPr/>
            </p:nvSpPr>
            <p:spPr>
              <a:xfrm>
                <a:off x="5565338" y="1423733"/>
                <a:ext cx="410763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84" name="TextovéPole 8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65338" y="1423733"/>
                <a:ext cx="410763" cy="461665"/>
              </a:xfrm>
              <a:prstGeom prst="rect">
                <a:avLst/>
              </a:prstGeom>
              <a:blipFill rotWithShape="1">
                <a:blip r:embed="rId2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5" name="TextovéPole 84"/>
              <p:cNvSpPr txBox="1"/>
              <p:nvPr/>
            </p:nvSpPr>
            <p:spPr>
              <a:xfrm>
                <a:off x="6457507" y="1422484"/>
                <a:ext cx="410763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85" name="TextovéPole 8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57507" y="1422484"/>
                <a:ext cx="410763" cy="461665"/>
              </a:xfrm>
              <a:prstGeom prst="rect">
                <a:avLst/>
              </a:prstGeom>
              <a:blipFill rotWithShape="1">
                <a:blip r:embed="rId2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6" name="TextovéPole 85"/>
              <p:cNvSpPr txBox="1"/>
              <p:nvPr/>
            </p:nvSpPr>
            <p:spPr>
              <a:xfrm>
                <a:off x="3180076" y="4150103"/>
                <a:ext cx="410763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86" name="TextovéPole 8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80076" y="4150103"/>
                <a:ext cx="410763" cy="461665"/>
              </a:xfrm>
              <a:prstGeom prst="rect">
                <a:avLst/>
              </a:prstGeom>
              <a:blipFill rotWithShape="1">
                <a:blip r:embed="rId3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7" name="TextovéPole 86"/>
              <p:cNvSpPr txBox="1"/>
              <p:nvPr/>
            </p:nvSpPr>
            <p:spPr>
              <a:xfrm>
                <a:off x="3385457" y="4775503"/>
                <a:ext cx="410763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87" name="TextovéPole 8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85457" y="4775503"/>
                <a:ext cx="410763" cy="461665"/>
              </a:xfrm>
              <a:prstGeom prst="rect">
                <a:avLst/>
              </a:prstGeom>
              <a:blipFill rotWithShape="1">
                <a:blip r:embed="rId3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8" name="TextovéPole 87"/>
              <p:cNvSpPr txBox="1"/>
              <p:nvPr/>
            </p:nvSpPr>
            <p:spPr>
              <a:xfrm>
                <a:off x="4381547" y="4775503"/>
                <a:ext cx="410763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88" name="TextovéPole 8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81547" y="4775503"/>
                <a:ext cx="410763" cy="461665"/>
              </a:xfrm>
              <a:prstGeom prst="rect">
                <a:avLst/>
              </a:prstGeom>
              <a:blipFill rotWithShape="1">
                <a:blip r:embed="rId3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9" name="TextovéPole 88"/>
              <p:cNvSpPr txBox="1"/>
              <p:nvPr/>
            </p:nvSpPr>
            <p:spPr>
              <a:xfrm>
                <a:off x="4662464" y="4126181"/>
                <a:ext cx="410763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89" name="TextovéPole 8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62464" y="4126181"/>
                <a:ext cx="410763" cy="461665"/>
              </a:xfrm>
              <a:prstGeom prst="rect">
                <a:avLst/>
              </a:prstGeom>
              <a:blipFill rotWithShape="1">
                <a:blip r:embed="rId3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0" name="TextovéPole 89"/>
              <p:cNvSpPr txBox="1"/>
              <p:nvPr/>
            </p:nvSpPr>
            <p:spPr>
              <a:xfrm>
                <a:off x="3211822" y="793054"/>
                <a:ext cx="410763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90" name="TextovéPole 8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11822" y="793054"/>
                <a:ext cx="410763" cy="461665"/>
              </a:xfrm>
              <a:prstGeom prst="rect">
                <a:avLst/>
              </a:prstGeom>
              <a:blipFill rotWithShape="1">
                <a:blip r:embed="rId3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1" name="TextovéPole 90"/>
              <p:cNvSpPr txBox="1"/>
              <p:nvPr/>
            </p:nvSpPr>
            <p:spPr>
              <a:xfrm>
                <a:off x="4586928" y="815883"/>
                <a:ext cx="410763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91" name="TextovéPole 9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86928" y="815883"/>
                <a:ext cx="410763" cy="461665"/>
              </a:xfrm>
              <a:prstGeom prst="rect">
                <a:avLst/>
              </a:prstGeom>
              <a:blipFill rotWithShape="1">
                <a:blip r:embed="rId3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2" name="TextovéPole 91"/>
              <p:cNvSpPr txBox="1"/>
              <p:nvPr/>
            </p:nvSpPr>
            <p:spPr>
              <a:xfrm>
                <a:off x="3256914" y="171053"/>
                <a:ext cx="410763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92" name="TextovéPole 9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56914" y="171053"/>
                <a:ext cx="410763" cy="461665"/>
              </a:xfrm>
              <a:prstGeom prst="rect">
                <a:avLst/>
              </a:prstGeom>
              <a:blipFill rotWithShape="1">
                <a:blip r:embed="rId3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3" name="TextovéPole 92"/>
              <p:cNvSpPr txBox="1"/>
              <p:nvPr/>
            </p:nvSpPr>
            <p:spPr>
              <a:xfrm>
                <a:off x="4323108" y="69211"/>
                <a:ext cx="410763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93" name="TextovéPole 9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23108" y="69211"/>
                <a:ext cx="410763" cy="461665"/>
              </a:xfrm>
              <a:prstGeom prst="rect">
                <a:avLst/>
              </a:prstGeom>
              <a:blipFill rotWithShape="1">
                <a:blip r:embed="rId3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4" name="TextovéPole 93"/>
              <p:cNvSpPr txBox="1"/>
              <p:nvPr/>
            </p:nvSpPr>
            <p:spPr>
              <a:xfrm>
                <a:off x="3285414" y="2256788"/>
                <a:ext cx="48174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i="1" dirty="0" smtClean="0">
                          <a:latin typeface="Cambria Math"/>
                        </a:rPr>
                        <m:t>𝑣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94" name="TextovéPole 9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85414" y="2256788"/>
                <a:ext cx="481744" cy="461665"/>
              </a:xfrm>
              <a:prstGeom prst="rect">
                <a:avLst/>
              </a:prstGeom>
              <a:blipFill rotWithShape="1">
                <a:blip r:embed="rId3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5" name="TextovéPole 94"/>
              <p:cNvSpPr txBox="1"/>
              <p:nvPr/>
            </p:nvSpPr>
            <p:spPr>
              <a:xfrm>
                <a:off x="7926191" y="2290528"/>
                <a:ext cx="48174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i="1" dirty="0" smtClean="0">
                          <a:latin typeface="Cambria Math"/>
                        </a:rPr>
                        <m:t>𝑣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95" name="TextovéPole 9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26191" y="2290528"/>
                <a:ext cx="481744" cy="461665"/>
              </a:xfrm>
              <a:prstGeom prst="rect">
                <a:avLst/>
              </a:prstGeom>
              <a:blipFill rotWithShape="1">
                <a:blip r:embed="rId3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6" name="TextovéPole 95"/>
              <p:cNvSpPr txBox="1"/>
              <p:nvPr/>
            </p:nvSpPr>
            <p:spPr>
              <a:xfrm>
                <a:off x="3725702" y="4239919"/>
                <a:ext cx="61037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dirty="0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dirty="0" smtClean="0">
                              <a:latin typeface="Cambria Math"/>
                            </a:rPr>
                            <m:t>𝑺</m:t>
                          </m:r>
                        </m:e>
                        <m:sub>
                          <m:r>
                            <a:rPr lang="cs-CZ" sz="2800" b="1" i="1" dirty="0" smtClean="0">
                              <a:latin typeface="Cambria Math"/>
                            </a:rPr>
                            <m:t>𝑷</m:t>
                          </m:r>
                        </m:sub>
                      </m:sSub>
                    </m:oMath>
                  </m:oMathPara>
                </a14:m>
                <a:endParaRPr lang="cs-CZ" sz="2800" b="1" dirty="0"/>
              </a:p>
            </p:txBody>
          </p:sp>
        </mc:Choice>
        <mc:Fallback xmlns="">
          <p:sp>
            <p:nvSpPr>
              <p:cNvPr id="96" name="TextovéPole 9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25702" y="4239919"/>
                <a:ext cx="610370" cy="523220"/>
              </a:xfrm>
              <a:prstGeom prst="rect">
                <a:avLst/>
              </a:prstGeom>
              <a:blipFill rotWithShape="1">
                <a:blip r:embed="rId4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7" name="TextovéPole 96"/>
              <p:cNvSpPr txBox="1"/>
              <p:nvPr/>
            </p:nvSpPr>
            <p:spPr>
              <a:xfrm>
                <a:off x="3725702" y="588089"/>
                <a:ext cx="61037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dirty="0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dirty="0" smtClean="0">
                              <a:latin typeface="Cambria Math"/>
                            </a:rPr>
                            <m:t>𝑺</m:t>
                          </m:r>
                        </m:e>
                        <m:sub>
                          <m:r>
                            <a:rPr lang="cs-CZ" sz="2800" b="1" i="1" dirty="0" smtClean="0">
                              <a:latin typeface="Cambria Math"/>
                            </a:rPr>
                            <m:t>𝑷</m:t>
                          </m:r>
                        </m:sub>
                      </m:sSub>
                    </m:oMath>
                  </m:oMathPara>
                </a14:m>
                <a:endParaRPr lang="cs-CZ" sz="2800" b="1" dirty="0"/>
              </a:p>
            </p:txBody>
          </p:sp>
        </mc:Choice>
        <mc:Fallback xmlns="">
          <p:sp>
            <p:nvSpPr>
              <p:cNvPr id="97" name="TextovéPole 9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25702" y="588089"/>
                <a:ext cx="610370" cy="523220"/>
              </a:xfrm>
              <a:prstGeom prst="rect">
                <a:avLst/>
              </a:prstGeom>
              <a:blipFill rotWithShape="1">
                <a:blip r:embed="rId4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8" name="TextovéPole 97"/>
              <p:cNvSpPr txBox="1"/>
              <p:nvPr/>
            </p:nvSpPr>
            <p:spPr>
              <a:xfrm>
                <a:off x="4581777" y="2376184"/>
                <a:ext cx="610370" cy="56194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dirty="0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dirty="0" smtClean="0">
                              <a:latin typeface="Cambria Math"/>
                            </a:rPr>
                            <m:t>𝑺</m:t>
                          </m:r>
                        </m:e>
                        <m:sub>
                          <m:r>
                            <a:rPr lang="cs-CZ" sz="2800" b="1" i="1" dirty="0" smtClean="0">
                              <a:latin typeface="Cambria Math"/>
                            </a:rPr>
                            <m:t>𝒒</m:t>
                          </m:r>
                        </m:sub>
                      </m:sSub>
                    </m:oMath>
                  </m:oMathPara>
                </a14:m>
                <a:endParaRPr lang="cs-CZ" sz="2800" b="1" dirty="0"/>
              </a:p>
            </p:txBody>
          </p:sp>
        </mc:Choice>
        <mc:Fallback xmlns="">
          <p:sp>
            <p:nvSpPr>
              <p:cNvPr id="98" name="TextovéPole 9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81777" y="2376184"/>
                <a:ext cx="610370" cy="561949"/>
              </a:xfrm>
              <a:prstGeom prst="rect">
                <a:avLst/>
              </a:prstGeom>
              <a:blipFill rotWithShape="1">
                <a:blip r:embed="rId4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9" name="Zaoblený obdélník 98"/>
          <p:cNvSpPr/>
          <p:nvPr/>
        </p:nvSpPr>
        <p:spPr>
          <a:xfrm>
            <a:off x="5218415" y="4127077"/>
            <a:ext cx="3708920" cy="12110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 w="63500">
            <a:solidFill>
              <a:schemeClr val="bg1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0" name="TextovéPole 99"/>
              <p:cNvSpPr txBox="1"/>
              <p:nvPr/>
            </p:nvSpPr>
            <p:spPr>
              <a:xfrm>
                <a:off x="5326935" y="4246451"/>
                <a:ext cx="3600400" cy="98732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800" b="0" i="1" dirty="0" smtClean="0">
                              <a:latin typeface="Cambria Math"/>
                            </a:rPr>
                            <m:t>𝑃</m:t>
                          </m:r>
                          <m:r>
                            <a:rPr lang="cs-CZ" sz="2800" b="0" i="1" dirty="0" smtClean="0">
                              <a:latin typeface="Cambria Math"/>
                            </a:rPr>
                            <m:t> </m:t>
                          </m:r>
                        </m:sub>
                      </m:sSub>
                      <m:r>
                        <a:rPr lang="cs-CZ" sz="2800" b="0" i="1" dirty="0" smtClean="0">
                          <a:latin typeface="Cambria Math"/>
                        </a:rPr>
                        <m:t>−</m:t>
                      </m:r>
                      <m:r>
                        <a:rPr lang="cs-CZ" sz="2800" b="0" i="1" dirty="0" smtClean="0">
                          <a:latin typeface="Cambria Math"/>
                        </a:rPr>
                        <m:t>𝑜𝑏𝑠𝑎h</m:t>
                      </m:r>
                      <m:r>
                        <a:rPr lang="cs-CZ" sz="2800" b="0" i="1" dirty="0" smtClean="0">
                          <a:latin typeface="Cambria Math"/>
                        </a:rPr>
                        <m:t> </m:t>
                      </m:r>
                      <m:r>
                        <a:rPr lang="cs-CZ" sz="2800" b="0" i="1" dirty="0" smtClean="0">
                          <a:latin typeface="Cambria Math"/>
                        </a:rPr>
                        <m:t>𝑝𝑜𝑑𝑠𝑡𝑎𝑣𝑦</m:t>
                      </m:r>
                    </m:oMath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800" b="0" i="1" dirty="0" smtClean="0">
                              <a:latin typeface="Cambria Math"/>
                            </a:rPr>
                            <m:t>𝑞</m:t>
                          </m:r>
                        </m:sub>
                      </m:sSub>
                      <m:r>
                        <a:rPr lang="cs-CZ" sz="2800" b="0" i="1" dirty="0" smtClean="0">
                          <a:latin typeface="Cambria Math"/>
                        </a:rPr>
                        <m:t>−</m:t>
                      </m:r>
                      <m:r>
                        <a:rPr lang="cs-CZ" sz="2800" b="0" i="1" dirty="0" smtClean="0">
                          <a:latin typeface="Cambria Math"/>
                        </a:rPr>
                        <m:t>𝑜𝑏𝑠𝑎h</m:t>
                      </m:r>
                      <m:r>
                        <a:rPr lang="cs-CZ" sz="2800" b="0" i="1" dirty="0" smtClean="0">
                          <a:latin typeface="Cambria Math"/>
                        </a:rPr>
                        <m:t> </m:t>
                      </m:r>
                      <m:r>
                        <a:rPr lang="cs-CZ" sz="2800" b="0" i="1" dirty="0" smtClean="0">
                          <a:latin typeface="Cambria Math"/>
                        </a:rPr>
                        <m:t>𝑝𝑙</m:t>
                      </m:r>
                      <m:r>
                        <a:rPr lang="cs-CZ" sz="2800" b="0" i="1" dirty="0" smtClean="0">
                          <a:latin typeface="Cambria Math"/>
                        </a:rPr>
                        <m:t>áš</m:t>
                      </m:r>
                      <m:r>
                        <a:rPr lang="cs-CZ" sz="2800" b="0" i="1" dirty="0" smtClean="0">
                          <a:latin typeface="Cambria Math"/>
                        </a:rPr>
                        <m:t>𝑡</m:t>
                      </m:r>
                      <m:r>
                        <a:rPr lang="cs-CZ" sz="2800" b="0" i="1" dirty="0" smtClean="0">
                          <a:latin typeface="Cambria Math"/>
                        </a:rPr>
                        <m:t>ě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100" name="TextovéPole 9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26935" y="4246451"/>
                <a:ext cx="3600400" cy="987322"/>
              </a:xfrm>
              <a:prstGeom prst="rect">
                <a:avLst/>
              </a:prstGeom>
              <a:blipFill rotWithShape="1">
                <a:blip r:embed="rId4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81741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"/>
                            </p:stCondLst>
                            <p:childTnLst>
                              <p:par>
                                <p:cTn id="4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000"/>
                            </p:stCondLst>
                            <p:childTnLst>
                              <p:par>
                                <p:cTn id="5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500"/>
                            </p:stCondLst>
                            <p:childTnLst>
                              <p:par>
                                <p:cTn id="5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0"/>
                            </p:stCondLst>
                            <p:childTnLst>
                              <p:par>
                                <p:cTn id="6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500"/>
                            </p:stCondLst>
                            <p:childTnLst>
                              <p:par>
                                <p:cTn id="7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6000"/>
                            </p:stCondLst>
                            <p:childTnLst>
                              <p:par>
                                <p:cTn id="7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6500"/>
                            </p:stCondLst>
                            <p:childTnLst>
                              <p:par>
                                <p:cTn id="8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7000"/>
                            </p:stCondLst>
                            <p:childTnLst>
                              <p:par>
                                <p:cTn id="8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7500"/>
                            </p:stCondLst>
                            <p:childTnLst>
                              <p:par>
                                <p:cTn id="9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8000"/>
                            </p:stCondLst>
                            <p:childTnLst>
                              <p:par>
                                <p:cTn id="10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8500"/>
                            </p:stCondLst>
                            <p:childTnLst>
                              <p:par>
                                <p:cTn id="10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9000"/>
                            </p:stCondLst>
                            <p:childTnLst>
                              <p:par>
                                <p:cTn id="11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9500"/>
                            </p:stCondLst>
                            <p:childTnLst>
                              <p:par>
                                <p:cTn id="11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12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10500"/>
                            </p:stCondLst>
                            <p:childTnLst>
                              <p:par>
                                <p:cTn id="13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3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6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8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0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1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5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8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0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1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5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6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8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0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1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5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6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8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0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1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5" dur="2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6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8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0" dur="2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5" dur="2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6" dur="2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2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8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0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1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5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6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8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0" dur="2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1" dur="2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2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5" dur="2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6" dur="2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2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8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0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1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5" dur="2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6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8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0" dur="2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1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5" dur="2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6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8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0" dur="2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1" dur="2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2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5" dur="2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6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8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0" dur="2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1" dur="2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2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5" dur="2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6" dur="2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2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8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0" dur="2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1" dur="2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2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5" dur="2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6" dur="2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7" dur="2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8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0" dur="2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1" dur="2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2" dur="2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5" dur="2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6" dur="2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2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8" fill="hold">
                      <p:stCondLst>
                        <p:cond delay="indefinite"/>
                      </p:stCondLst>
                      <p:childTnLst>
                        <p:par>
                          <p:cTn id="279" fill="hold">
                            <p:stCondLst>
                              <p:cond delay="0"/>
                            </p:stCondLst>
                            <p:childTnLst>
                              <p:par>
                                <p:cTn id="28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2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5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8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1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2" fill="hold">
                      <p:stCondLst>
                        <p:cond delay="indefinite"/>
                      </p:stCondLst>
                      <p:childTnLst>
                        <p:par>
                          <p:cTn id="293" fill="hold">
                            <p:stCondLst>
                              <p:cond delay="0"/>
                            </p:stCondLst>
                            <p:childTnLst>
                              <p:par>
                                <p:cTn id="29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7" fill="hold">
                      <p:stCondLst>
                        <p:cond delay="indefinite"/>
                      </p:stCondLst>
                      <p:childTnLst>
                        <p:par>
                          <p:cTn id="298" fill="hold">
                            <p:stCondLst>
                              <p:cond delay="0"/>
                            </p:stCondLst>
                            <p:childTnLst>
                              <p:par>
                                <p:cTn id="29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2" fill="hold">
                      <p:stCondLst>
                        <p:cond delay="indefinite"/>
                      </p:stCondLst>
                      <p:childTnLst>
                        <p:par>
                          <p:cTn id="303" fill="hold">
                            <p:stCondLst>
                              <p:cond delay="0"/>
                            </p:stCondLst>
                            <p:childTnLst>
                              <p:par>
                                <p:cTn id="30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33" grpId="0"/>
      <p:bldP spid="46" grpId="0"/>
      <p:bldP spid="47" grpId="0"/>
      <p:bldP spid="48" grpId="0"/>
      <p:bldP spid="49" grpId="0"/>
      <p:bldP spid="50" grpId="0"/>
      <p:bldP spid="51" grpId="0"/>
      <p:bldP spid="52" grpId="0"/>
      <p:bldP spid="53" grpId="0"/>
      <p:bldP spid="54" grpId="0"/>
      <p:bldP spid="55" grpId="0"/>
      <p:bldP spid="56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/>
      <p:bldP spid="66" grpId="0"/>
      <p:bldP spid="67" grpId="0"/>
      <p:bldP spid="68" grpId="0"/>
      <p:bldP spid="69" grpId="0"/>
      <p:bldP spid="70" grpId="0"/>
      <p:bldP spid="71" grpId="0"/>
      <p:bldP spid="72" grpId="0"/>
      <p:bldP spid="73" grpId="0"/>
      <p:bldP spid="74" grpId="0"/>
      <p:bldP spid="75" grpId="0"/>
      <p:bldP spid="76" grpId="0"/>
      <p:bldP spid="77" grpId="0"/>
      <p:bldP spid="78" grpId="0"/>
      <p:bldP spid="79" grpId="0"/>
      <p:bldP spid="80" grpId="0"/>
      <p:bldP spid="81" grpId="0"/>
      <p:bldP spid="82" grpId="0"/>
      <p:bldP spid="83" grpId="0"/>
      <p:bldP spid="84" grpId="0"/>
      <p:bldP spid="85" grpId="0"/>
      <p:bldP spid="86" grpId="0"/>
      <p:bldP spid="87" grpId="0"/>
      <p:bldP spid="88" grpId="0"/>
      <p:bldP spid="89" grpId="0"/>
      <p:bldP spid="90" grpId="0"/>
      <p:bldP spid="91" grpId="0"/>
      <p:bldP spid="92" grpId="0"/>
      <p:bldP spid="93" grpId="0"/>
      <p:bldP spid="94" grpId="0"/>
      <p:bldP spid="95" grpId="0"/>
      <p:bldP spid="96" grpId="0"/>
      <p:bldP spid="97" grpId="0"/>
      <p:bldP spid="98" grpId="0"/>
      <p:bldP spid="10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694" y="1"/>
            <a:ext cx="9144694" cy="6858000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3" name="Zaoblený obdélník 2"/>
          <p:cNvSpPr/>
          <p:nvPr/>
        </p:nvSpPr>
        <p:spPr>
          <a:xfrm>
            <a:off x="148855" y="1688392"/>
            <a:ext cx="8906749" cy="4188880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59" name="Zaoblený obdélník 58"/>
          <p:cNvSpPr/>
          <p:nvPr/>
        </p:nvSpPr>
        <p:spPr>
          <a:xfrm>
            <a:off x="6321389" y="1821537"/>
            <a:ext cx="2623262" cy="2537055"/>
          </a:xfrm>
          <a:prstGeom prst="roundRect">
            <a:avLst>
              <a:gd name="adj" fmla="val 793"/>
            </a:avLst>
          </a:prstGeom>
          <a:solidFill>
            <a:schemeClr val="bg1"/>
          </a:solidFill>
          <a:ln w="63500">
            <a:solidFill>
              <a:schemeClr val="bg1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4" name="Zaoblený obdélník 3"/>
          <p:cNvSpPr/>
          <p:nvPr/>
        </p:nvSpPr>
        <p:spPr>
          <a:xfrm>
            <a:off x="0" y="84288"/>
            <a:ext cx="9065105" cy="1184472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120892" y="88853"/>
                <a:ext cx="8934712" cy="79417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Př.1) Vypočítejte povrch hranolu vysokého </a:t>
                </a:r>
                <a14:m>
                  <m:oMath xmlns:m="http://schemas.openxmlformats.org/officeDocument/2006/math">
                    <m:r>
                      <a:rPr lang="cs-CZ" i="1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4 </m:t>
                    </m:r>
                    <m:r>
                      <a:rPr lang="cs-CZ" i="1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𝑐𝑚</m:t>
                    </m:r>
                  </m:oMath>
                </a14:m>
                <a:r>
                  <a:rPr lang="cs-CZ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. Podstavu tvoří lichoběžník se základnami délky </a:t>
                </a:r>
                <a14:m>
                  <m:oMath xmlns:m="http://schemas.openxmlformats.org/officeDocument/2006/math">
                    <m:r>
                      <a:rPr lang="cs-CZ" i="1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3 </m:t>
                    </m:r>
                    <m:r>
                      <a:rPr lang="cs-CZ" i="1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𝑐𝑚</m:t>
                    </m:r>
                    <m:r>
                      <a:rPr lang="cs-CZ" i="1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; 0,1 </m:t>
                    </m:r>
                    <m:r>
                      <a:rPr lang="cs-CZ" i="1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𝑑𝑚</m:t>
                    </m:r>
                  </m:oMath>
                </a14:m>
                <a:r>
                  <a:rPr lang="cs-CZ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. Délka obou ramen je </a:t>
                </a:r>
                <a14:m>
                  <m:oMath xmlns:m="http://schemas.openxmlformats.org/officeDocument/2006/math">
                    <m:r>
                      <a:rPr lang="cs-CZ" i="1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18 </m:t>
                    </m:r>
                    <m:r>
                      <a:rPr lang="cs-CZ" i="1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𝑚𝑚</m:t>
                    </m:r>
                    <m:r>
                      <a:rPr lang="cs-CZ" i="1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</m:oMath>
                </a14:m>
                <a:r>
                  <a:rPr lang="cs-CZ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a výška lichoběžníku je  </a:t>
                </a:r>
                <a14:m>
                  <m:oMath xmlns:m="http://schemas.openxmlformats.org/officeDocument/2006/math">
                    <m:r>
                      <a:rPr lang="cs-CZ" i="1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1,5 </m:t>
                    </m:r>
                    <m:r>
                      <a:rPr lang="cs-CZ" i="1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𝑐𝑚</m:t>
                    </m:r>
                  </m:oMath>
                </a14:m>
                <a:r>
                  <a:rPr lang="cs-CZ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.</a:t>
                </a:r>
                <a:endParaRPr lang="cs-CZ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0892" y="88853"/>
                <a:ext cx="8934712" cy="794171"/>
              </a:xfrm>
              <a:prstGeom prst="rect">
                <a:avLst/>
              </a:prstGeom>
              <a:blipFill rotWithShape="1">
                <a:blip r:embed="rId2"/>
                <a:stretch>
                  <a:fillRect l="-1092" t="-6154" r="-1297" b="-6769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ástupný symbol pro obsah 2"/>
          <p:cNvSpPr>
            <a:spLocks noGrp="1"/>
          </p:cNvSpPr>
          <p:nvPr/>
        </p:nvSpPr>
        <p:spPr>
          <a:xfrm>
            <a:off x="207890" y="1268760"/>
            <a:ext cx="1440160" cy="441440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0" i="0" spc="-120" dirty="0" smtClean="0">
                <a:solidFill>
                  <a:srgbClr val="FFFF00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Řešení:</a:t>
            </a:r>
            <a:endParaRPr lang="cs-CZ" sz="2800" spc="-120" dirty="0">
              <a:solidFill>
                <a:srgbClr val="FFFF00"/>
              </a:solidFill>
              <a:latin typeface="Arial" pitchFamily="34" charset="0"/>
              <a:ea typeface="Cambria Math" pitchFamily="18" charset="0"/>
              <a:cs typeface="Arial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80405" y="6024494"/>
            <a:ext cx="8875199" cy="71885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207890" y="1728132"/>
                <a:ext cx="1655290" cy="48671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𝑎</m:t>
                      </m:r>
                      <m:r>
                        <a:rPr lang="cs-CZ" b="0" i="1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 =3 </m:t>
                      </m:r>
                      <m:r>
                        <a:rPr lang="cs-CZ" b="0" i="1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𝑐𝑚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7890" y="1728132"/>
                <a:ext cx="1655290" cy="48671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184723" y="2059887"/>
                <a:ext cx="1777352" cy="48671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𝑐</m:t>
                      </m:r>
                      <m:r>
                        <a:rPr lang="cs-CZ" b="0" i="1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 =0,1 </m:t>
                      </m:r>
                      <m:r>
                        <a:rPr lang="cs-CZ" b="0" i="1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𝑑𝑚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4723" y="2059887"/>
                <a:ext cx="1777352" cy="48671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1794776" y="2049319"/>
                <a:ext cx="1523093" cy="48671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b="0" i="1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1 </m:t>
                      </m:r>
                      <m:r>
                        <a:rPr lang="cs-CZ" b="0" i="1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𝑐𝑚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4776" y="2049319"/>
                <a:ext cx="1523093" cy="48671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120892" y="3155651"/>
                <a:ext cx="1802841" cy="48671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0" i="1" dirty="0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bPr>
                        <m:e>
                          <m:r>
                            <a:rPr lang="cs-CZ" b="0" i="1" dirty="0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 pitchFamily="18" charset="0"/>
                            </a:rPr>
                            <m:t>𝑣</m:t>
                          </m:r>
                        </m:e>
                        <m:sub>
                          <m:r>
                            <a:rPr lang="cs-CZ" b="0" i="1" dirty="0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 pitchFamily="18" charset="0"/>
                            </a:rPr>
                            <m:t>𝐿</m:t>
                          </m:r>
                        </m:sub>
                      </m:sSub>
                      <m:r>
                        <a:rPr lang="cs-CZ" b="0" i="1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=1, 5 </m:t>
                      </m:r>
                      <m:r>
                        <a:rPr lang="cs-CZ" b="0" i="1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𝑐𝑚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0892" y="3155651"/>
                <a:ext cx="1802841" cy="48671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231058" y="3528755"/>
                <a:ext cx="1802841" cy="48671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𝑣</m:t>
                      </m:r>
                      <m:r>
                        <a:rPr lang="cs-CZ" b="0" i="1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 =4 </m:t>
                      </m:r>
                      <m:r>
                        <a:rPr lang="cs-CZ" b="0" i="1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𝑐𝑚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1058" y="3528755"/>
                <a:ext cx="1802841" cy="48671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6" name="Přímá spojnice 25"/>
          <p:cNvCxnSpPr/>
          <p:nvPr/>
        </p:nvCxnSpPr>
        <p:spPr>
          <a:xfrm>
            <a:off x="180405" y="4358863"/>
            <a:ext cx="2733402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3407315" y="1935408"/>
            <a:ext cx="3902" cy="365123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Zástupný symbol pro obsah 2"/>
              <p:cNvSpPr>
                <a:spLocks noGrp="1"/>
              </p:cNvSpPr>
              <p:nvPr/>
            </p:nvSpPr>
            <p:spPr>
              <a:xfrm>
                <a:off x="209700" y="3897808"/>
                <a:ext cx="1802841" cy="48671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𝑆</m:t>
                      </m:r>
                      <m:r>
                        <a:rPr lang="cs-CZ" b="0" i="1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 = ?</m:t>
                      </m:r>
                      <m:sSup>
                        <m:sSupPr>
                          <m:ctrlPr>
                            <a:rPr lang="cs-CZ" b="0" i="1" dirty="0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pPr>
                        <m:e>
                          <m:r>
                            <a:rPr lang="cs-CZ" b="0" i="1" dirty="0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 pitchFamily="18" charset="0"/>
                            </a:rPr>
                            <m:t>𝑚</m:t>
                          </m:r>
                        </m:e>
                        <m:sup>
                          <m:r>
                            <a:rPr lang="cs-CZ" b="0" i="1" dirty="0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 pitchFamily="18" charset="0"/>
                            </a:rPr>
                            <m:t>2</m:t>
                          </m:r>
                        </m:sup>
                      </m:sSup>
                      <m:r>
                        <a:rPr lang="cs-CZ" b="0" i="1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 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9700" y="3897808"/>
                <a:ext cx="1802841" cy="486714"/>
              </a:xfrm>
              <a:prstGeom prst="rect">
                <a:avLst/>
              </a:prstGeom>
              <a:blipFill rotWithShape="1">
                <a:blip r:embed="rId8"/>
                <a:stretch>
                  <a:fillRect l="-6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3503583" y="1754663"/>
                <a:ext cx="2618641" cy="81567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0" i="1" dirty="0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0" i="1" dirty="0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400" b="0" i="1" dirty="0" smtClean="0">
                              <a:latin typeface="Cambria Math"/>
                            </a:rPr>
                            <m:t>𝑃</m:t>
                          </m:r>
                        </m:sub>
                      </m:sSub>
                      <m:r>
                        <a:rPr lang="cs-CZ" sz="2400" b="0" i="1" dirty="0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0" i="1" dirty="0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sz="2400" b="0" i="1" dirty="0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400" b="0" i="1" dirty="0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sz="2400" b="0" i="1" dirty="0" smtClean="0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400" b="0" i="1" dirty="0" smtClean="0">
                                  <a:latin typeface="Cambria Math"/>
                                </a:rPr>
                                <m:t>𝑐</m:t>
                              </m:r>
                            </m:e>
                          </m:d>
                          <m:r>
                            <a:rPr lang="cs-CZ" sz="2400" b="0" i="1" dirty="0" smtClean="0">
                              <a:latin typeface="Cambria Math"/>
                            </a:rPr>
                            <m:t>·</m:t>
                          </m:r>
                          <m:sSub>
                            <m:sSubPr>
                              <m:ctrlPr>
                                <a:rPr lang="cs-CZ" sz="2400" b="0" i="1" dirty="0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400" b="0" i="1" dirty="0" smtClean="0">
                                  <a:latin typeface="Cambria Math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cs-CZ" sz="2400" b="0" i="1" dirty="0" smtClean="0">
                                  <a:latin typeface="Cambria Math"/>
                                </a:rPr>
                                <m:t>𝐿</m:t>
                              </m:r>
                            </m:sub>
                          </m:sSub>
                        </m:num>
                        <m:den>
                          <m:r>
                            <a:rPr lang="cs-CZ" sz="2400" b="0" i="1" dirty="0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03583" y="1754663"/>
                <a:ext cx="2618641" cy="815673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3492397" y="2699555"/>
                <a:ext cx="2629827" cy="80669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0" i="1" dirty="0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0" i="1" dirty="0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400" b="0" i="1" dirty="0" smtClean="0">
                              <a:latin typeface="Cambria Math"/>
                            </a:rPr>
                            <m:t>𝑃</m:t>
                          </m:r>
                        </m:sub>
                      </m:sSub>
                      <m:r>
                        <a:rPr lang="cs-CZ" sz="2400" b="0" i="1" dirty="0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0" i="1" dirty="0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sz="2400" b="0" i="1" dirty="0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400" b="0" i="1" dirty="0" smtClean="0">
                                  <a:latin typeface="Cambria Math"/>
                                </a:rPr>
                                <m:t>3+1</m:t>
                              </m:r>
                            </m:e>
                          </m:d>
                          <m:r>
                            <a:rPr lang="cs-CZ" sz="2400" b="0" i="1" dirty="0" smtClean="0">
                              <a:latin typeface="Cambria Math"/>
                            </a:rPr>
                            <m:t>·1,5</m:t>
                          </m:r>
                        </m:num>
                        <m:den>
                          <m:r>
                            <a:rPr lang="cs-CZ" sz="2400" b="0" i="1" dirty="0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2397" y="2699555"/>
                <a:ext cx="2629827" cy="806696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3563657" y="3642365"/>
                <a:ext cx="253221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0" i="1" dirty="0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0" i="1" dirty="0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400" b="0" i="1" dirty="0" smtClean="0">
                              <a:latin typeface="Cambria Math"/>
                            </a:rPr>
                            <m:t>𝑃</m:t>
                          </m:r>
                        </m:sub>
                      </m:sSub>
                      <m:r>
                        <a:rPr lang="cs-CZ" sz="2400" b="0" i="1" dirty="0" smtClean="0">
                          <a:latin typeface="Cambria Math"/>
                        </a:rPr>
                        <m:t>=3 </m:t>
                      </m:r>
                      <m:r>
                        <a:rPr lang="cs-CZ" sz="2400" b="0" i="1" dirty="0" smtClean="0">
                          <a:latin typeface="Cambria Math"/>
                        </a:rPr>
                        <m:t>𝑐</m:t>
                      </m:r>
                      <m:sSup>
                        <m:sSupPr>
                          <m:ctrlPr>
                            <a:rPr lang="cs-CZ" sz="2400" b="0" i="1" dirty="0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dirty="0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sz="2400" b="0" i="1" dirty="0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63657" y="3642365"/>
                <a:ext cx="2532212" cy="461665"/>
              </a:xfrm>
              <a:prstGeom prst="rect">
                <a:avLst/>
              </a:prstGeom>
              <a:blipFill rotWithShape="1">
                <a:blip r:embed="rId11"/>
                <a:stretch>
                  <a:fillRect l="-723" b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4" name="Přímá spojnice 33"/>
          <p:cNvCxnSpPr/>
          <p:nvPr/>
        </p:nvCxnSpPr>
        <p:spPr>
          <a:xfrm>
            <a:off x="6271846" y="1835321"/>
            <a:ext cx="0" cy="375132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3564467" y="4358592"/>
                <a:ext cx="2266197" cy="4901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0" i="1" dirty="0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0" i="1" dirty="0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400" b="0" i="1" dirty="0" smtClean="0">
                              <a:latin typeface="Cambria Math"/>
                            </a:rPr>
                            <m:t>𝑞</m:t>
                          </m:r>
                        </m:sub>
                      </m:sSub>
                      <m:r>
                        <a:rPr lang="cs-CZ" sz="2400" b="0" i="1" dirty="0" smtClean="0">
                          <a:latin typeface="Cambria Math"/>
                        </a:rPr>
                        <m:t>=</m:t>
                      </m:r>
                      <m:r>
                        <a:rPr lang="cs-CZ" sz="2400" b="0" i="1" dirty="0" smtClean="0">
                          <a:latin typeface="Cambria Math"/>
                        </a:rPr>
                        <m:t>𝑜</m:t>
                      </m:r>
                      <m:r>
                        <a:rPr lang="cs-CZ" sz="2400" b="0" i="1" dirty="0" smtClean="0">
                          <a:latin typeface="Cambria Math"/>
                        </a:rPr>
                        <m:t>·</m:t>
                      </m:r>
                      <m:r>
                        <a:rPr lang="cs-CZ" sz="2400" b="0" i="1" dirty="0" smtClean="0">
                          <a:latin typeface="Cambria Math"/>
                        </a:rPr>
                        <m:t>𝑣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64467" y="4358592"/>
                <a:ext cx="2266197" cy="490199"/>
              </a:xfrm>
              <a:prstGeom prst="rect">
                <a:avLst/>
              </a:prstGeom>
              <a:blipFill rotWithShape="1">
                <a:blip r:embed="rId12"/>
                <a:stretch>
                  <a:fillRect l="-809" b="-62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372808" y="6153088"/>
                <a:ext cx="2925775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</a:rPr>
                        <m:t>𝑃𝑜𝑣𝑟𝑐h</m:t>
                      </m:r>
                      <m:r>
                        <a:rPr lang="cs-CZ" sz="2400" b="0" i="1" dirty="0" smtClean="0">
                          <a:latin typeface="Cambria Math"/>
                        </a:rPr>
                        <m:t> </m:t>
                      </m:r>
                      <m:r>
                        <a:rPr lang="cs-CZ" sz="2400" b="0" i="1" dirty="0" smtClean="0">
                          <a:latin typeface="Cambria Math"/>
                        </a:rPr>
                        <m:t>h𝑟𝑎𝑛𝑜𝑙𝑢</m:t>
                      </m:r>
                      <m:r>
                        <a:rPr lang="cs-CZ" sz="2400" b="0" i="1" dirty="0" smtClean="0">
                          <a:latin typeface="Cambria Math"/>
                        </a:rPr>
                        <m:t> </m:t>
                      </m:r>
                      <m:r>
                        <a:rPr lang="cs-CZ" sz="2400" b="0" i="1" dirty="0" smtClean="0">
                          <a:latin typeface="Cambria Math"/>
                        </a:rPr>
                        <m:t>𝑗𝑒</m:t>
                      </m:r>
                      <m:r>
                        <a:rPr lang="cs-CZ" sz="2400" b="0" i="1" dirty="0" smtClean="0">
                          <a:latin typeface="Cambria Math"/>
                        </a:rPr>
                        <m:t> 36, 4 </m:t>
                      </m:r>
                      <m:sSup>
                        <m:sSupPr>
                          <m:ctrlPr>
                            <a:rPr lang="cs-CZ" sz="2400" b="0" i="1" dirty="0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dirty="0" smtClean="0"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sz="2400" b="0" i="1" dirty="0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b="0" i="1" dirty="0" smtClean="0">
                          <a:latin typeface="Cambria Math"/>
                        </a:rPr>
                        <m:t>.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2808" y="6153088"/>
                <a:ext cx="2925775" cy="461665"/>
              </a:xfrm>
              <a:prstGeom prst="rect">
                <a:avLst/>
              </a:prstGeom>
              <a:blipFill rotWithShape="1">
                <a:blip r:embed="rId13"/>
                <a:stretch>
                  <a:fillRect l="-625" r="-35000" b="-184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2" name="Přímá spojnice 41"/>
          <p:cNvCxnSpPr/>
          <p:nvPr/>
        </p:nvCxnSpPr>
        <p:spPr>
          <a:xfrm>
            <a:off x="3492397" y="4358592"/>
            <a:ext cx="2592285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Lichoběžník 45"/>
          <p:cNvSpPr/>
          <p:nvPr/>
        </p:nvSpPr>
        <p:spPr>
          <a:xfrm>
            <a:off x="6797322" y="3429000"/>
            <a:ext cx="1728192" cy="684977"/>
          </a:xfrm>
          <a:prstGeom prst="trapezoid">
            <a:avLst>
              <a:gd name="adj" fmla="val 41687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7" name="Přímá spojnice 46"/>
          <p:cNvCxnSpPr/>
          <p:nvPr/>
        </p:nvCxnSpPr>
        <p:spPr>
          <a:xfrm flipV="1">
            <a:off x="6797322" y="2557453"/>
            <a:ext cx="0" cy="158148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3" name="TextovéPole 52"/>
              <p:cNvSpPr txBox="1"/>
              <p:nvPr/>
            </p:nvSpPr>
            <p:spPr>
              <a:xfrm>
                <a:off x="7387585" y="3547074"/>
                <a:ext cx="54766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0" i="1" dirty="0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0" i="1" dirty="0" smtClean="0"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sz="2400" b="0" i="1" dirty="0" smtClean="0">
                              <a:latin typeface="Cambria Math"/>
                            </a:rPr>
                            <m:t>𝐿</m:t>
                          </m:r>
                        </m:sub>
                      </m:sSub>
                    </m:oMath>
                  </m:oMathPara>
                </a14:m>
                <a:endParaRPr lang="cs-CZ" sz="2400" i="1" dirty="0"/>
              </a:p>
            </p:txBody>
          </p:sp>
        </mc:Choice>
        <mc:Fallback xmlns="">
          <p:sp>
            <p:nvSpPr>
              <p:cNvPr id="53" name="TextovéPole 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87585" y="3547074"/>
                <a:ext cx="547666" cy="461665"/>
              </a:xfrm>
              <a:prstGeom prst="rect">
                <a:avLst/>
              </a:prstGeom>
              <a:blipFill rotWithShape="1">
                <a:blip r:embed="rId14"/>
                <a:stretch>
                  <a:fillRect b="-26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4" name="Přímá spojnice se šipkou 53"/>
          <p:cNvCxnSpPr/>
          <p:nvPr/>
        </p:nvCxnSpPr>
        <p:spPr>
          <a:xfrm>
            <a:off x="7387585" y="3439295"/>
            <a:ext cx="0" cy="674682"/>
          </a:xfrm>
          <a:prstGeom prst="straightConnector1">
            <a:avLst/>
          </a:prstGeom>
          <a:ln w="25400">
            <a:solidFill>
              <a:schemeClr val="tx1"/>
            </a:solidFill>
            <a:headEnd type="arrow" w="lg" len="lg"/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6" name="TextovéPole 55"/>
              <p:cNvSpPr txBox="1"/>
              <p:nvPr/>
            </p:nvSpPr>
            <p:spPr>
              <a:xfrm>
                <a:off x="7935251" y="3717575"/>
                <a:ext cx="54766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sz="2400" i="1" dirty="0"/>
              </a:p>
            </p:txBody>
          </p:sp>
        </mc:Choice>
        <mc:Fallback xmlns="">
          <p:sp>
            <p:nvSpPr>
              <p:cNvPr id="56" name="TextovéPole 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35251" y="3717575"/>
                <a:ext cx="547666" cy="461665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7" name="TextovéPole 56"/>
              <p:cNvSpPr txBox="1"/>
              <p:nvPr/>
            </p:nvSpPr>
            <p:spPr>
              <a:xfrm>
                <a:off x="7387585" y="3044586"/>
                <a:ext cx="54766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</a:rPr>
                        <m:t>𝑐</m:t>
                      </m:r>
                    </m:oMath>
                  </m:oMathPara>
                </a14:m>
                <a:endParaRPr lang="cs-CZ" sz="2400" i="1" dirty="0"/>
              </a:p>
            </p:txBody>
          </p:sp>
        </mc:Choice>
        <mc:Fallback xmlns="">
          <p:sp>
            <p:nvSpPr>
              <p:cNvPr id="57" name="TextovéPole 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87585" y="3044586"/>
                <a:ext cx="547666" cy="461665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8" name="TextovéPole 57"/>
              <p:cNvSpPr txBox="1"/>
              <p:nvPr/>
            </p:nvSpPr>
            <p:spPr>
              <a:xfrm>
                <a:off x="8381498" y="2443389"/>
                <a:ext cx="54766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</a:rPr>
                        <m:t>𝑣</m:t>
                      </m:r>
                    </m:oMath>
                  </m:oMathPara>
                </a14:m>
                <a:endParaRPr lang="cs-CZ" sz="2400" i="1" dirty="0"/>
              </a:p>
            </p:txBody>
          </p:sp>
        </mc:Choice>
        <mc:Fallback xmlns="">
          <p:sp>
            <p:nvSpPr>
              <p:cNvPr id="58" name="TextovéPole 5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81498" y="2443389"/>
                <a:ext cx="547666" cy="461665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9" name="Lichoběžník 38"/>
          <p:cNvSpPr/>
          <p:nvPr/>
        </p:nvSpPr>
        <p:spPr>
          <a:xfrm>
            <a:off x="6797322" y="1872476"/>
            <a:ext cx="1728192" cy="684977"/>
          </a:xfrm>
          <a:prstGeom prst="trapezoid">
            <a:avLst>
              <a:gd name="adj" fmla="val 41687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1" name="Přímá spojnice 40"/>
          <p:cNvCxnSpPr/>
          <p:nvPr/>
        </p:nvCxnSpPr>
        <p:spPr>
          <a:xfrm flipV="1">
            <a:off x="8525514" y="2505074"/>
            <a:ext cx="0" cy="164649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flipV="1">
            <a:off x="8237482" y="1872476"/>
            <a:ext cx="0" cy="1577408"/>
          </a:xfrm>
          <a:prstGeom prst="line">
            <a:avLst/>
          </a:prstGeom>
          <a:ln w="254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V="1">
            <a:off x="7085354" y="1872476"/>
            <a:ext cx="0" cy="1556525"/>
          </a:xfrm>
          <a:prstGeom prst="line">
            <a:avLst/>
          </a:prstGeom>
          <a:ln w="254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8" name="TextovéPole 47"/>
              <p:cNvSpPr txBox="1"/>
              <p:nvPr/>
            </p:nvSpPr>
            <p:spPr>
              <a:xfrm>
                <a:off x="8147997" y="3255910"/>
                <a:ext cx="54766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</a:rPr>
                        <m:t>𝑏</m:t>
                      </m:r>
                    </m:oMath>
                  </m:oMathPara>
                </a14:m>
                <a:endParaRPr lang="cs-CZ" sz="2400" i="1" dirty="0"/>
              </a:p>
            </p:txBody>
          </p:sp>
        </mc:Choice>
        <mc:Fallback xmlns=""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47997" y="3255910"/>
                <a:ext cx="547666" cy="461665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9" name="TextovéPole 48"/>
              <p:cNvSpPr txBox="1"/>
              <p:nvPr/>
            </p:nvSpPr>
            <p:spPr>
              <a:xfrm>
                <a:off x="6628071" y="3309823"/>
                <a:ext cx="54766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</a:rPr>
                        <m:t>𝑑</m:t>
                      </m:r>
                    </m:oMath>
                  </m:oMathPara>
                </a14:m>
                <a:endParaRPr lang="cs-CZ" sz="2400" i="1" dirty="0"/>
              </a:p>
            </p:txBody>
          </p:sp>
        </mc:Choice>
        <mc:Fallback xmlns="">
          <p:sp>
            <p:nvSpPr>
              <p:cNvPr id="49" name="TextovéPole 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28071" y="3309823"/>
                <a:ext cx="547666" cy="461665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5" name="Zástupný symbol pro obsah 2"/>
              <p:cNvSpPr>
                <a:spLocks noGrp="1"/>
              </p:cNvSpPr>
              <p:nvPr/>
            </p:nvSpPr>
            <p:spPr>
              <a:xfrm>
                <a:off x="192958" y="2416272"/>
                <a:ext cx="1777352" cy="48671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𝑏</m:t>
                      </m:r>
                      <m:r>
                        <a:rPr lang="cs-CZ" b="0" i="1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 =18 </m:t>
                      </m:r>
                      <m:r>
                        <a:rPr lang="cs-CZ" b="0" i="1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𝑚𝑚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2958" y="2416272"/>
                <a:ext cx="1777352" cy="486714"/>
              </a:xfrm>
              <a:prstGeom prst="rect">
                <a:avLst/>
              </a:prstGeom>
              <a:blipFill rotWithShape="1">
                <a:blip r:embed="rId20"/>
                <a:stretch>
                  <a:fillRect l="-103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0" name="Zástupný symbol pro obsah 2"/>
              <p:cNvSpPr>
                <a:spLocks noGrp="1"/>
              </p:cNvSpPr>
              <p:nvPr/>
            </p:nvSpPr>
            <p:spPr>
              <a:xfrm>
                <a:off x="192958" y="2769331"/>
                <a:ext cx="1777352" cy="48671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𝑑</m:t>
                      </m:r>
                      <m:r>
                        <a:rPr lang="cs-CZ" b="0" i="1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 =18 </m:t>
                      </m:r>
                      <m:r>
                        <a:rPr lang="cs-CZ" b="0" i="1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𝑚𝑚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6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2958" y="2769331"/>
                <a:ext cx="1777352" cy="486714"/>
              </a:xfrm>
              <a:prstGeom prst="rect">
                <a:avLst/>
              </a:prstGeom>
              <a:blipFill rotWithShape="1">
                <a:blip r:embed="rId21"/>
                <a:stretch>
                  <a:fillRect l="-103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1" name="Zástupný symbol pro obsah 2"/>
              <p:cNvSpPr>
                <a:spLocks noGrp="1"/>
              </p:cNvSpPr>
              <p:nvPr/>
            </p:nvSpPr>
            <p:spPr>
              <a:xfrm>
                <a:off x="1878832" y="2416272"/>
                <a:ext cx="1523093" cy="48671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b="0" i="1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1,8 </m:t>
                      </m:r>
                      <m:r>
                        <a:rPr lang="cs-CZ" b="0" i="1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𝑐𝑚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6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78832" y="2416272"/>
                <a:ext cx="1523093" cy="486714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2" name="Zástupný symbol pro obsah 2"/>
              <p:cNvSpPr>
                <a:spLocks noGrp="1"/>
              </p:cNvSpPr>
              <p:nvPr/>
            </p:nvSpPr>
            <p:spPr>
              <a:xfrm>
                <a:off x="1854754" y="2765055"/>
                <a:ext cx="1523093" cy="48671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b="0" i="1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1,8 </m:t>
                      </m:r>
                      <m:r>
                        <a:rPr lang="cs-CZ" b="0" i="1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𝑐𝑚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6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54754" y="2765055"/>
                <a:ext cx="1523093" cy="486714"/>
              </a:xfrm>
              <a:prstGeom prst="rect">
                <a:avLst/>
              </a:prstGeom>
              <a:blipFill rotWithShape="1">
                <a:blip r:embed="rId2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3" name="TextovéPole 62"/>
              <p:cNvSpPr txBox="1"/>
              <p:nvPr/>
            </p:nvSpPr>
            <p:spPr>
              <a:xfrm>
                <a:off x="180405" y="4427428"/>
                <a:ext cx="2925775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</a:rPr>
                        <m:t>𝑜</m:t>
                      </m:r>
                      <m:r>
                        <a:rPr lang="cs-CZ" sz="2400" b="0" i="1" dirty="0" smtClean="0">
                          <a:latin typeface="Cambria Math"/>
                        </a:rPr>
                        <m:t>=</m:t>
                      </m:r>
                      <m:r>
                        <a:rPr lang="cs-CZ" sz="2400" b="0" i="1" dirty="0" smtClean="0">
                          <a:latin typeface="Cambria Math"/>
                        </a:rPr>
                        <m:t>𝑎</m:t>
                      </m:r>
                      <m:r>
                        <a:rPr lang="cs-CZ" sz="2400" b="0" i="1" dirty="0" smtClean="0">
                          <a:latin typeface="Cambria Math"/>
                        </a:rPr>
                        <m:t>+</m:t>
                      </m:r>
                      <m:r>
                        <a:rPr lang="cs-CZ" sz="2400" b="0" i="1" dirty="0" smtClean="0">
                          <a:latin typeface="Cambria Math"/>
                        </a:rPr>
                        <m:t>𝑏</m:t>
                      </m:r>
                      <m:r>
                        <a:rPr lang="cs-CZ" sz="2400" b="0" i="1" dirty="0" smtClean="0">
                          <a:latin typeface="Cambria Math"/>
                        </a:rPr>
                        <m:t>+</m:t>
                      </m:r>
                      <m:r>
                        <a:rPr lang="cs-CZ" sz="2400" b="0" i="1" dirty="0" smtClean="0">
                          <a:latin typeface="Cambria Math"/>
                        </a:rPr>
                        <m:t>𝑐</m:t>
                      </m:r>
                      <m:r>
                        <a:rPr lang="cs-CZ" sz="2400" b="0" i="1" dirty="0" smtClean="0">
                          <a:latin typeface="Cambria Math"/>
                        </a:rPr>
                        <m:t>+</m:t>
                      </m:r>
                      <m:r>
                        <a:rPr lang="cs-CZ" sz="2400" b="0" i="1" dirty="0" smtClean="0">
                          <a:latin typeface="Cambria Math"/>
                        </a:rPr>
                        <m:t>𝑑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3" name="TextovéPole 6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0405" y="4427428"/>
                <a:ext cx="2925775" cy="461665"/>
              </a:xfrm>
              <a:prstGeom prst="rect">
                <a:avLst/>
              </a:prstGeom>
              <a:blipFill rotWithShape="1">
                <a:blip r:embed="rId2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4" name="TextovéPole 63"/>
              <p:cNvSpPr txBox="1"/>
              <p:nvPr/>
            </p:nvSpPr>
            <p:spPr>
              <a:xfrm>
                <a:off x="182436" y="4848791"/>
                <a:ext cx="351500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</a:rPr>
                        <m:t>𝑜</m:t>
                      </m:r>
                      <m:r>
                        <a:rPr lang="cs-CZ" sz="2400" b="0" i="1" dirty="0" smtClean="0">
                          <a:latin typeface="Cambria Math"/>
                        </a:rPr>
                        <m:t>=3+1,8+1+1,8=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4" name="TextovéPole 6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2436" y="4848791"/>
                <a:ext cx="3515004" cy="461665"/>
              </a:xfrm>
              <a:prstGeom prst="rect">
                <a:avLst/>
              </a:prstGeom>
              <a:blipFill rotWithShape="1">
                <a:blip r:embed="rId2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5" name="TextovéPole 64"/>
              <p:cNvSpPr txBox="1"/>
              <p:nvPr/>
            </p:nvSpPr>
            <p:spPr>
              <a:xfrm>
                <a:off x="413646" y="5255726"/>
                <a:ext cx="147739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</a:rPr>
                        <m:t>=7,6 </m:t>
                      </m:r>
                      <m:r>
                        <a:rPr lang="cs-CZ" sz="2400" b="0" i="1" dirty="0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5" name="TextovéPole 6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3646" y="5255726"/>
                <a:ext cx="1477390" cy="461665"/>
              </a:xfrm>
              <a:prstGeom prst="rect">
                <a:avLst/>
              </a:prstGeom>
              <a:blipFill rotWithShape="1">
                <a:blip r:embed="rId2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6" name="TextovéPole 65"/>
              <p:cNvSpPr txBox="1"/>
              <p:nvPr/>
            </p:nvSpPr>
            <p:spPr>
              <a:xfrm>
                <a:off x="3543135" y="4765527"/>
                <a:ext cx="2266197" cy="4901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0" i="1" dirty="0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0" i="1" dirty="0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400" b="0" i="1" dirty="0" smtClean="0">
                              <a:latin typeface="Cambria Math"/>
                            </a:rPr>
                            <m:t>𝑞</m:t>
                          </m:r>
                        </m:sub>
                      </m:sSub>
                      <m:r>
                        <a:rPr lang="cs-CZ" sz="2400" b="0" i="1" dirty="0" smtClean="0">
                          <a:latin typeface="Cambria Math"/>
                        </a:rPr>
                        <m:t>=7,6·4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6" name="TextovéPole 6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43135" y="4765527"/>
                <a:ext cx="2266197" cy="490199"/>
              </a:xfrm>
              <a:prstGeom prst="rect">
                <a:avLst/>
              </a:prstGeom>
              <a:blipFill rotWithShape="1">
                <a:blip r:embed="rId27"/>
                <a:stretch>
                  <a:fillRect l="-538" b="-62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7" name="TextovéPole 66"/>
              <p:cNvSpPr txBox="1"/>
              <p:nvPr/>
            </p:nvSpPr>
            <p:spPr>
              <a:xfrm>
                <a:off x="3564467" y="5190268"/>
                <a:ext cx="2266197" cy="49763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0" i="1" dirty="0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0" i="1" dirty="0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400" b="0" i="1" dirty="0" smtClean="0">
                              <a:latin typeface="Cambria Math"/>
                            </a:rPr>
                            <m:t>𝑞</m:t>
                          </m:r>
                        </m:sub>
                      </m:sSub>
                      <m:r>
                        <a:rPr lang="cs-CZ" sz="2400" b="0" i="1" dirty="0" smtClean="0">
                          <a:latin typeface="Cambria Math"/>
                        </a:rPr>
                        <m:t>=30,4 </m:t>
                      </m:r>
                      <m:sSup>
                        <m:sSupPr>
                          <m:ctrlPr>
                            <a:rPr lang="cs-CZ" sz="2400" b="0" i="1" dirty="0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dirty="0" smtClean="0"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sz="2400" b="0" i="1" dirty="0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7" name="TextovéPole 6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64467" y="5190268"/>
                <a:ext cx="2266197" cy="497637"/>
              </a:xfrm>
              <a:prstGeom prst="rect">
                <a:avLst/>
              </a:prstGeom>
              <a:blipFill rotWithShape="1">
                <a:blip r:embed="rId28"/>
                <a:stretch>
                  <a:fillRect l="-809" b="-487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8" name="TextovéPole 67"/>
              <p:cNvSpPr txBox="1"/>
              <p:nvPr/>
            </p:nvSpPr>
            <p:spPr>
              <a:xfrm>
                <a:off x="6321389" y="4421554"/>
                <a:ext cx="2266197" cy="4901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</a:rPr>
                        <m:t>𝑆</m:t>
                      </m:r>
                      <m:r>
                        <a:rPr lang="cs-CZ" sz="2400" b="0" i="1" dirty="0" smtClean="0">
                          <a:latin typeface="Cambria Math"/>
                        </a:rPr>
                        <m:t>=2·</m:t>
                      </m:r>
                      <m:sSub>
                        <m:sSubPr>
                          <m:ctrlPr>
                            <a:rPr lang="cs-CZ" sz="2400" b="0" i="1" dirty="0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0" i="1" dirty="0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400" b="0" i="1" dirty="0" smtClean="0">
                              <a:latin typeface="Cambria Math"/>
                            </a:rPr>
                            <m:t>𝑝</m:t>
                          </m:r>
                        </m:sub>
                      </m:sSub>
                      <m:r>
                        <a:rPr lang="cs-CZ" sz="2400" b="0" i="1" dirty="0" smtClean="0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cs-CZ" sz="2400" i="1" dirty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i="1" dirty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400" b="0" i="1" dirty="0" smtClean="0">
                              <a:latin typeface="Cambria Math"/>
                            </a:rPr>
                            <m:t>𝑞</m:t>
                          </m:r>
                        </m:sub>
                      </m:sSub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8" name="TextovéPole 6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21389" y="4421554"/>
                <a:ext cx="2266197" cy="490199"/>
              </a:xfrm>
              <a:prstGeom prst="rect">
                <a:avLst/>
              </a:prstGeom>
              <a:blipFill rotWithShape="1">
                <a:blip r:embed="rId29"/>
                <a:stretch>
                  <a:fillRect l="-806" b="-49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9" name="TextovéPole 68"/>
              <p:cNvSpPr txBox="1"/>
              <p:nvPr/>
            </p:nvSpPr>
            <p:spPr>
              <a:xfrm>
                <a:off x="6311511" y="4841306"/>
                <a:ext cx="226619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</a:rPr>
                        <m:t>𝑆</m:t>
                      </m:r>
                      <m:r>
                        <a:rPr lang="cs-CZ" sz="2400" b="0" i="1" dirty="0" smtClean="0">
                          <a:latin typeface="Cambria Math"/>
                        </a:rPr>
                        <m:t>=2·3+30,4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9" name="TextovéPole 6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11511" y="4841306"/>
                <a:ext cx="2266197" cy="461665"/>
              </a:xfrm>
              <a:prstGeom prst="rect">
                <a:avLst/>
              </a:prstGeom>
              <a:blipFill rotWithShape="1">
                <a:blip r:embed="rId30"/>
                <a:stretch>
                  <a:fillRect l="-5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0" name="TextovéPole 69"/>
              <p:cNvSpPr txBox="1"/>
              <p:nvPr/>
            </p:nvSpPr>
            <p:spPr>
              <a:xfrm>
                <a:off x="6348365" y="5271912"/>
                <a:ext cx="226619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</a:rPr>
                        <m:t>𝑆</m:t>
                      </m:r>
                      <m:r>
                        <a:rPr lang="cs-CZ" sz="2400" b="0" i="1" dirty="0" smtClean="0">
                          <a:latin typeface="Cambria Math"/>
                        </a:rPr>
                        <m:t>=36,4 </m:t>
                      </m:r>
                      <m:sSup>
                        <m:sSupPr>
                          <m:ctrlPr>
                            <a:rPr lang="cs-CZ" sz="2400" b="0" i="1" dirty="0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dirty="0" smtClean="0"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sz="2400" b="0" i="1" dirty="0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70" name="TextovéPole 6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48365" y="5271912"/>
                <a:ext cx="2266197" cy="461665"/>
              </a:xfrm>
              <a:prstGeom prst="rect">
                <a:avLst/>
              </a:prstGeom>
              <a:blipFill rotWithShape="1">
                <a:blip r:embed="rId31"/>
                <a:stretch>
                  <a:fillRect l="-5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39760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>
                      <p:stCondLst>
                        <p:cond delay="indefinite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4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5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0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1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6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7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2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3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4" fill="hold">
                      <p:stCondLst>
                        <p:cond delay="indefinite"/>
                      </p:stCondLst>
                      <p:childTnLst>
                        <p:par>
                          <p:cTn id="205" fill="hold">
                            <p:stCondLst>
                              <p:cond delay="0"/>
                            </p:stCondLst>
                            <p:childTnLst>
                              <p:par>
                                <p:cTn id="20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8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9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0" fill="hold">
                      <p:stCondLst>
                        <p:cond delay="indefinite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9" grpId="0"/>
      <p:bldP spid="20" grpId="0"/>
      <p:bldP spid="21" grpId="0"/>
      <p:bldP spid="22" grpId="0"/>
      <p:bldP spid="24" grpId="0"/>
      <p:bldP spid="30" grpId="0"/>
      <p:bldP spid="31" grpId="0"/>
      <p:bldP spid="32" grpId="0"/>
      <p:bldP spid="33" grpId="0"/>
      <p:bldP spid="35" grpId="0"/>
      <p:bldP spid="40" grpId="0"/>
      <p:bldP spid="46" grpId="0" animBg="1"/>
      <p:bldP spid="53" grpId="0"/>
      <p:bldP spid="56" grpId="0"/>
      <p:bldP spid="57" grpId="0"/>
      <p:bldP spid="58" grpId="0"/>
      <p:bldP spid="39" grpId="0" animBg="1"/>
      <p:bldP spid="48" grpId="0"/>
      <p:bldP spid="49" grpId="0"/>
      <p:bldP spid="55" grpId="0"/>
      <p:bldP spid="60" grpId="0"/>
      <p:bldP spid="61" grpId="0"/>
      <p:bldP spid="62" grpId="0"/>
      <p:bldP spid="63" grpId="0"/>
      <p:bldP spid="64" grpId="0"/>
      <p:bldP spid="65" grpId="0"/>
      <p:bldP spid="66" grpId="0"/>
      <p:bldP spid="67" grpId="0"/>
      <p:bldP spid="68" grpId="0"/>
      <p:bldP spid="69" grpId="0"/>
      <p:bldP spid="7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694" y="1"/>
            <a:ext cx="9144694" cy="6858000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5" name="Zaoblený obdélník 4"/>
          <p:cNvSpPr/>
          <p:nvPr/>
        </p:nvSpPr>
        <p:spPr>
          <a:xfrm>
            <a:off x="0" y="84288"/>
            <a:ext cx="9065105" cy="1328488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132633" y="84288"/>
                <a:ext cx="8932472" cy="11844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Př.2) Kolik bude stát natření hranolu dlouhého </a:t>
                </a:r>
                <a14:m>
                  <m:oMath xmlns:m="http://schemas.openxmlformats.org/officeDocument/2006/math">
                    <m:r>
                      <a:rPr lang="cs-CZ" b="0" i="1" dirty="0" smtClean="0">
                        <a:latin typeface="Cambria Math"/>
                        <a:ea typeface="Cambria Math" pitchFamily="18" charset="0"/>
                      </a:rPr>
                      <m:t>0</m:t>
                    </m:r>
                    <m:r>
                      <a:rPr lang="cs-CZ" i="1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,5 </m:t>
                    </m:r>
                    <m:r>
                      <a:rPr lang="cs-CZ" i="1" dirty="0" smtClean="0">
                        <a:latin typeface="Cambria Math"/>
                        <a:ea typeface="Cambria Math" pitchFamily="18" charset="0"/>
                      </a:rPr>
                      <m:t>𝑚</m:t>
                    </m:r>
                  </m:oMath>
                </a14:m>
                <a:r>
                  <a:rPr lang="cs-CZ" dirty="0" smtClean="0">
                    <a:latin typeface="Trebuchet MS" pitchFamily="34" charset="0"/>
                    <a:ea typeface="Cambria Math" pitchFamily="18" charset="0"/>
                  </a:rPr>
                  <a:t>, který má podstavu pravoúhlého trojúhelníku </a:t>
                </a:r>
                <a:r>
                  <a:rPr lang="cs-CZ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s odvěsnami délky </a:t>
                </a:r>
                <a14:m>
                  <m:oMath xmlns:m="http://schemas.openxmlformats.org/officeDocument/2006/math">
                    <m:r>
                      <a:rPr lang="cs-CZ" i="1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8</m:t>
                    </m:r>
                    <m:r>
                      <a:rPr lang="cs-CZ" b="0" i="1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0</m:t>
                    </m:r>
                    <m:r>
                      <a:rPr lang="cs-CZ" i="1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i="1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𝑐𝑚</m:t>
                    </m:r>
                    <m:r>
                      <a:rPr lang="cs-CZ" i="1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; </m:t>
                    </m:r>
                  </m:oMath>
                </a14:m>
                <a:r>
                  <a:rPr lang="cs-CZ" i="1" dirty="0" smtClean="0">
                    <a:solidFill>
                      <a:schemeClr val="tx1"/>
                    </a:solidFill>
                    <a:latin typeface="Cambria Math"/>
                    <a:ea typeface="Cambria Math" pitchFamily="18" charset="0"/>
                  </a:rPr>
                  <a:t/>
                </a:r>
                <a:br>
                  <a:rPr lang="cs-CZ" i="1" dirty="0" smtClean="0">
                    <a:solidFill>
                      <a:schemeClr val="tx1"/>
                    </a:solidFill>
                    <a:latin typeface="Cambria Math"/>
                    <a:ea typeface="Cambria Math" pitchFamily="18" charset="0"/>
                  </a:rPr>
                </a:br>
                <a14:m>
                  <m:oMath xmlns:m="http://schemas.openxmlformats.org/officeDocument/2006/math">
                    <m:r>
                      <a:rPr lang="cs-CZ" i="1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6</m:t>
                    </m:r>
                    <m:r>
                      <a:rPr lang="cs-CZ" b="0" i="1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0</m:t>
                    </m:r>
                    <m:r>
                      <a:rPr lang="cs-CZ" i="1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i="1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𝑐𝑚</m:t>
                    </m:r>
                    <m:r>
                      <a:rPr lang="cs-CZ" i="1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</m:oMath>
                </a14:m>
                <a:r>
                  <a:rPr lang="cs-CZ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a přeponou délky </a:t>
                </a:r>
                <a14:m>
                  <m:oMath xmlns:m="http://schemas.openxmlformats.org/officeDocument/2006/math">
                    <m:r>
                      <a:rPr lang="cs-CZ" i="1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10 </m:t>
                    </m:r>
                    <m:r>
                      <a:rPr lang="cs-CZ" b="0" i="1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𝑑</m:t>
                    </m:r>
                    <m:r>
                      <a:rPr lang="cs-CZ" i="1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𝑚</m:t>
                    </m:r>
                  </m:oMath>
                </a14:m>
                <a:r>
                  <a:rPr lang="cs-CZ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? ( </a:t>
                </a: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1</m:t>
                    </m:r>
                    <m:sSup>
                      <m:sSupPr>
                        <m:ctrlP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 pitchFamily="18" charset="0"/>
                          </a:rPr>
                          <m:t>𝑚</m:t>
                        </m:r>
                      </m:e>
                      <m:sup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 pitchFamily="18" charset="0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b="0" i="1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𝑠𝑡𝑜𝑗</m:t>
                    </m:r>
                    <m:r>
                      <a:rPr lang="cs-CZ" b="0" i="1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í 100 </m:t>
                    </m:r>
                    <m:r>
                      <a:rPr lang="cs-CZ" b="0" i="1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𝐾</m:t>
                    </m:r>
                    <m:r>
                      <a:rPr lang="cs-CZ" b="0" i="1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č</m:t>
                    </m:r>
                  </m:oMath>
                </a14:m>
                <a:r>
                  <a:rPr lang="cs-CZ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 )</a:t>
                </a:r>
                <a:endParaRPr lang="cs-CZ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2633" y="84288"/>
                <a:ext cx="8932472" cy="1184472"/>
              </a:xfrm>
              <a:prstGeom prst="rect">
                <a:avLst/>
              </a:prstGeom>
              <a:blipFill rotWithShape="1">
                <a:blip r:embed="rId2"/>
                <a:stretch>
                  <a:fillRect l="-1092" t="-4124" r="-410" b="-1237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Zaoblený obdélník 2"/>
          <p:cNvSpPr/>
          <p:nvPr/>
        </p:nvSpPr>
        <p:spPr>
          <a:xfrm>
            <a:off x="119039" y="1739197"/>
            <a:ext cx="8936566" cy="4164473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4" name="Zaoblený obdélník 3"/>
          <p:cNvSpPr/>
          <p:nvPr/>
        </p:nvSpPr>
        <p:spPr>
          <a:xfrm>
            <a:off x="6445013" y="1827861"/>
            <a:ext cx="2451865" cy="2239173"/>
          </a:xfrm>
          <a:prstGeom prst="roundRect">
            <a:avLst>
              <a:gd name="adj" fmla="val 793"/>
            </a:avLst>
          </a:prstGeom>
          <a:solidFill>
            <a:schemeClr val="bg1"/>
          </a:solidFill>
          <a:ln w="63500">
            <a:solidFill>
              <a:schemeClr val="bg1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119038" y="1348564"/>
            <a:ext cx="1440160" cy="441440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0" i="0" spc="-120" dirty="0" smtClean="0">
                <a:solidFill>
                  <a:srgbClr val="FFFF00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Řešení:</a:t>
            </a:r>
            <a:endParaRPr lang="cs-CZ" sz="2800" spc="-120" dirty="0">
              <a:solidFill>
                <a:srgbClr val="FFFF00"/>
              </a:solidFill>
              <a:latin typeface="Arial" pitchFamily="34" charset="0"/>
              <a:ea typeface="Cambria Math" pitchFamily="18" charset="0"/>
              <a:cs typeface="Arial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32633" y="6008615"/>
            <a:ext cx="8922972" cy="71885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198866" y="1822765"/>
                <a:ext cx="2129041" cy="48671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𝑎</m:t>
                      </m:r>
                      <m:r>
                        <a:rPr lang="cs-CZ" b="0" i="1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 =80 </m:t>
                      </m:r>
                      <m:r>
                        <a:rPr lang="cs-CZ" b="0" i="1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𝑐𝑚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8866" y="1822765"/>
                <a:ext cx="2129041" cy="48671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201188" y="2259171"/>
                <a:ext cx="1800520" cy="48671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𝑏</m:t>
                      </m:r>
                      <m:r>
                        <a:rPr lang="cs-CZ" b="0" i="1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 =60 </m:t>
                      </m:r>
                      <m:r>
                        <a:rPr lang="cs-CZ" b="0" i="1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𝑐𝑚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1188" y="2259171"/>
                <a:ext cx="1800520" cy="486714"/>
              </a:xfrm>
              <a:prstGeom prst="rect">
                <a:avLst/>
              </a:prstGeom>
              <a:blipFill rotWithShape="1">
                <a:blip r:embed="rId4"/>
                <a:stretch>
                  <a:fillRect l="-67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1815723" y="2306478"/>
                <a:ext cx="1523093" cy="48671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b="0" i="1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0,6 </m:t>
                      </m:r>
                      <m:r>
                        <a:rPr lang="cs-CZ" b="0" i="1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𝑚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15723" y="2306478"/>
                <a:ext cx="1523093" cy="48671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201188" y="2705419"/>
                <a:ext cx="1800519" cy="48671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𝑐</m:t>
                      </m:r>
                      <m:r>
                        <a:rPr lang="cs-CZ" b="0" i="1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 =10 </m:t>
                      </m:r>
                      <m:r>
                        <a:rPr lang="cs-CZ" b="0" i="1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𝑑𝑚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1188" y="2705419"/>
                <a:ext cx="1800519" cy="48671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5" name="Přímá spojnice 14"/>
          <p:cNvCxnSpPr/>
          <p:nvPr/>
        </p:nvCxnSpPr>
        <p:spPr>
          <a:xfrm>
            <a:off x="132633" y="4088425"/>
            <a:ext cx="2733402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3395823" y="1892691"/>
            <a:ext cx="1523" cy="391257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211290" y="3532354"/>
                <a:ext cx="1802841" cy="48671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𝑆</m:t>
                      </m:r>
                      <m:r>
                        <a:rPr lang="cs-CZ" b="0" i="1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 = ?</m:t>
                      </m:r>
                      <m:sSup>
                        <m:sSupPr>
                          <m:ctrlPr>
                            <a:rPr lang="cs-CZ" b="0" i="1" dirty="0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pPr>
                        <m:e>
                          <m:r>
                            <a:rPr lang="cs-CZ" b="0" i="1" dirty="0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 pitchFamily="18" charset="0"/>
                            </a:rPr>
                            <m:t>𝑚</m:t>
                          </m:r>
                        </m:e>
                        <m:sup>
                          <m:r>
                            <a:rPr lang="cs-CZ" b="0" i="1" dirty="0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1290" y="3532354"/>
                <a:ext cx="1802841" cy="486714"/>
              </a:xfrm>
              <a:prstGeom prst="rect">
                <a:avLst/>
              </a:prstGeom>
              <a:blipFill rotWithShape="1">
                <a:blip r:embed="rId7"/>
                <a:stretch>
                  <a:fillRect l="-10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1" name="Přímá spojnice 20"/>
          <p:cNvCxnSpPr/>
          <p:nvPr/>
        </p:nvCxnSpPr>
        <p:spPr>
          <a:xfrm>
            <a:off x="6289727" y="1835290"/>
            <a:ext cx="0" cy="387847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3577785" y="1811211"/>
                <a:ext cx="2925775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</a:rPr>
                        <m:t>𝑜</m:t>
                      </m:r>
                      <m:r>
                        <a:rPr lang="cs-CZ" sz="2400" b="0" i="1" dirty="0" smtClean="0">
                          <a:latin typeface="Cambria Math"/>
                        </a:rPr>
                        <m:t>=</m:t>
                      </m:r>
                      <m:r>
                        <a:rPr lang="cs-CZ" sz="2400" b="0" i="1" dirty="0" smtClean="0">
                          <a:latin typeface="Cambria Math"/>
                        </a:rPr>
                        <m:t>𝑎</m:t>
                      </m:r>
                      <m:r>
                        <a:rPr lang="cs-CZ" sz="2400" b="0" i="1" dirty="0" smtClean="0">
                          <a:latin typeface="Cambria Math"/>
                        </a:rPr>
                        <m:t>+</m:t>
                      </m:r>
                      <m:r>
                        <a:rPr lang="cs-CZ" sz="2400" b="0" i="1" dirty="0" smtClean="0">
                          <a:latin typeface="Cambria Math"/>
                        </a:rPr>
                        <m:t>𝑏</m:t>
                      </m:r>
                      <m:r>
                        <a:rPr lang="cs-CZ" sz="2400" b="0" i="1" dirty="0" smtClean="0">
                          <a:latin typeface="Cambria Math"/>
                        </a:rPr>
                        <m:t>+</m:t>
                      </m:r>
                      <m:r>
                        <a:rPr lang="cs-CZ" sz="2400" b="0" i="1" dirty="0" smtClean="0">
                          <a:latin typeface="Cambria Math"/>
                        </a:rPr>
                        <m:t>𝑐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77785" y="1811211"/>
                <a:ext cx="2925775" cy="46166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3563907" y="2274797"/>
                <a:ext cx="2925775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</a:rPr>
                        <m:t>𝑜</m:t>
                      </m:r>
                      <m:r>
                        <a:rPr lang="cs-CZ" sz="2400" b="0" i="1" dirty="0" smtClean="0">
                          <a:latin typeface="Cambria Math"/>
                        </a:rPr>
                        <m:t>=0,8+0,6+1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63907" y="2274797"/>
                <a:ext cx="2925775" cy="46166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5" name="TextovéPole 24"/>
              <p:cNvSpPr txBox="1"/>
              <p:nvPr/>
            </p:nvSpPr>
            <p:spPr>
              <a:xfrm>
                <a:off x="317843" y="6137209"/>
                <a:ext cx="3623128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</a:rPr>
                        <m:t>𝑁𝑎𝑡</m:t>
                      </m:r>
                      <m:r>
                        <a:rPr lang="cs-CZ" sz="2400" b="0" i="1" dirty="0" smtClean="0">
                          <a:latin typeface="Cambria Math"/>
                        </a:rPr>
                        <m:t>ř</m:t>
                      </m:r>
                      <m:r>
                        <a:rPr lang="cs-CZ" sz="2400" b="0" i="1" dirty="0" smtClean="0">
                          <a:latin typeface="Cambria Math"/>
                        </a:rPr>
                        <m:t>𝑒𝑛</m:t>
                      </m:r>
                      <m:r>
                        <a:rPr lang="cs-CZ" sz="2400" b="0" i="1" dirty="0" smtClean="0">
                          <a:latin typeface="Cambria Math"/>
                        </a:rPr>
                        <m:t>í </m:t>
                      </m:r>
                      <m:r>
                        <a:rPr lang="cs-CZ" sz="2400" b="0" i="1" dirty="0" smtClean="0">
                          <a:latin typeface="Cambria Math"/>
                        </a:rPr>
                        <m:t>h𝑟𝑎𝑛𝑜𝑙𝑢</m:t>
                      </m:r>
                      <m:r>
                        <a:rPr lang="cs-CZ" sz="2400" b="0" i="1" dirty="0" smtClean="0">
                          <a:latin typeface="Cambria Math"/>
                        </a:rPr>
                        <m:t> </m:t>
                      </m:r>
                      <m:r>
                        <a:rPr lang="cs-CZ" sz="2400" b="0" i="1" dirty="0" smtClean="0">
                          <a:latin typeface="Cambria Math"/>
                        </a:rPr>
                        <m:t>𝑏𝑢𝑑𝑒</m:t>
                      </m:r>
                      <m:r>
                        <a:rPr lang="cs-CZ" sz="2400" b="0" i="1" dirty="0" smtClean="0">
                          <a:latin typeface="Cambria Math"/>
                        </a:rPr>
                        <m:t> </m:t>
                      </m:r>
                      <m:r>
                        <a:rPr lang="cs-CZ" sz="2400" b="0" i="1" dirty="0" smtClean="0">
                          <a:latin typeface="Cambria Math"/>
                        </a:rPr>
                        <m:t>𝑠𝑡</m:t>
                      </m:r>
                      <m:r>
                        <a:rPr lang="cs-CZ" sz="2400" b="0" i="1" dirty="0" smtClean="0">
                          <a:latin typeface="Cambria Math"/>
                        </a:rPr>
                        <m:t>á</m:t>
                      </m:r>
                      <m:r>
                        <a:rPr lang="cs-CZ" sz="2400" b="0" i="1" dirty="0" smtClean="0">
                          <a:latin typeface="Cambria Math"/>
                        </a:rPr>
                        <m:t>𝑡</m:t>
                      </m:r>
                      <m:r>
                        <a:rPr lang="cs-CZ" sz="2400" b="0" i="1" dirty="0" smtClean="0">
                          <a:latin typeface="Cambria Math"/>
                        </a:rPr>
                        <m:t>  16,8 </m:t>
                      </m:r>
                      <m:r>
                        <a:rPr lang="cs-CZ" sz="2400" b="0" i="1" dirty="0" smtClean="0">
                          <a:latin typeface="Cambria Math"/>
                        </a:rPr>
                        <m:t>𝐾</m:t>
                      </m:r>
                      <m:r>
                        <a:rPr lang="cs-CZ" sz="2400" b="0" i="1" dirty="0" smtClean="0">
                          <a:latin typeface="Cambria Math"/>
                        </a:rPr>
                        <m:t>č.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7843" y="6137209"/>
                <a:ext cx="3623128" cy="461665"/>
              </a:xfrm>
              <a:prstGeom prst="rect">
                <a:avLst/>
              </a:prstGeom>
              <a:blipFill rotWithShape="1">
                <a:blip r:embed="rId10"/>
                <a:stretch>
                  <a:fillRect l="-337" r="-350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9" name="Přímá spojnice 28"/>
          <p:cNvCxnSpPr>
            <a:endCxn id="66" idx="4"/>
          </p:cNvCxnSpPr>
          <p:nvPr/>
        </p:nvCxnSpPr>
        <p:spPr>
          <a:xfrm flipV="1">
            <a:off x="6686262" y="2753223"/>
            <a:ext cx="22246" cy="122354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7977164" y="3040576"/>
                <a:ext cx="54766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sz="2400" i="1" dirty="0"/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77164" y="3040576"/>
                <a:ext cx="547666" cy="461665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8288804" y="2998444"/>
                <a:ext cx="54766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</a:rPr>
                        <m:t>𝑣</m:t>
                      </m:r>
                    </m:oMath>
                  </m:oMathPara>
                </a14:m>
                <a:endParaRPr lang="cs-CZ" sz="2400" i="1" dirty="0"/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88804" y="2998444"/>
                <a:ext cx="547666" cy="461665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Zástupný symbol pro obsah 2"/>
              <p:cNvSpPr>
                <a:spLocks noGrp="1"/>
              </p:cNvSpPr>
              <p:nvPr/>
            </p:nvSpPr>
            <p:spPr>
              <a:xfrm>
                <a:off x="1815723" y="2763432"/>
                <a:ext cx="1637106" cy="48671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=1 </m:t>
                      </m:r>
                      <m:r>
                        <a:rPr lang="cs-CZ" b="0" i="1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𝑚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15723" y="2763432"/>
                <a:ext cx="1637106" cy="486714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180405" y="4036615"/>
                <a:ext cx="2372868" cy="79117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0" i="1" dirty="0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0" i="1" dirty="0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400" b="0" i="1" dirty="0" smtClean="0">
                              <a:latin typeface="Cambria Math"/>
                            </a:rPr>
                            <m:t>𝑃</m:t>
                          </m:r>
                        </m:sub>
                      </m:sSub>
                      <m:r>
                        <a:rPr lang="cs-CZ" sz="2400" b="0" i="1" dirty="0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0" i="1" dirty="0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dirty="0" smtClean="0">
                              <a:latin typeface="Cambria Math"/>
                            </a:rPr>
                            <m:t>𝑎</m:t>
                          </m:r>
                          <m:r>
                            <a:rPr lang="cs-CZ" sz="2400" b="0" i="1" dirty="0" smtClean="0">
                              <a:latin typeface="Cambria Math"/>
                            </a:rPr>
                            <m:t>·</m:t>
                          </m:r>
                          <m:r>
                            <a:rPr lang="cs-CZ" sz="2400" b="0" i="1" dirty="0" smtClean="0">
                              <a:latin typeface="Cambria Math"/>
                            </a:rPr>
                            <m:t>𝑏</m:t>
                          </m:r>
                        </m:num>
                        <m:den>
                          <m:r>
                            <a:rPr lang="cs-CZ" sz="2400" b="0" i="1" dirty="0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0405" y="4036615"/>
                <a:ext cx="2372868" cy="791179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3" name="Přímá spojnice 42"/>
          <p:cNvCxnSpPr/>
          <p:nvPr/>
        </p:nvCxnSpPr>
        <p:spPr>
          <a:xfrm flipV="1">
            <a:off x="3479571" y="3177317"/>
            <a:ext cx="2733402" cy="295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3509470" y="4927018"/>
                <a:ext cx="2925775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</a:rPr>
                        <m:t>𝑆</m:t>
                      </m:r>
                      <m:r>
                        <a:rPr lang="cs-CZ" sz="2400" b="0" i="1" dirty="0" smtClean="0">
                          <a:latin typeface="Cambria Math"/>
                        </a:rPr>
                        <m:t>=2·0,24+1,2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09470" y="4927018"/>
                <a:ext cx="2925775" cy="461665"/>
              </a:xfrm>
              <a:prstGeom prst="rect">
                <a:avLst/>
              </a:prstGeom>
              <a:blipFill rotWithShape="1">
                <a:blip r:embed="rId15"/>
                <a:stretch>
                  <a:fillRect l="-6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3519238" y="5325798"/>
                <a:ext cx="2925775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</a:rPr>
                        <m:t>𝑆</m:t>
                      </m:r>
                      <m:r>
                        <a:rPr lang="cs-CZ" sz="2400" b="0" i="1" dirty="0" smtClean="0">
                          <a:latin typeface="Cambria Math"/>
                        </a:rPr>
                        <m:t>=1,68 </m:t>
                      </m:r>
                      <m:sSup>
                        <m:sSupPr>
                          <m:ctrlPr>
                            <a:rPr lang="cs-CZ" sz="2400" b="0" i="1" dirty="0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dirty="0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sz="2400" b="0" i="1" dirty="0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19238" y="5325798"/>
                <a:ext cx="2925775" cy="461665"/>
              </a:xfrm>
              <a:prstGeom prst="rect">
                <a:avLst/>
              </a:prstGeom>
              <a:blipFill rotWithShape="1">
                <a:blip r:embed="rId16"/>
                <a:stretch>
                  <a:fillRect l="-4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6" name="Pravoúhlý trojúhelník 45"/>
          <p:cNvSpPr/>
          <p:nvPr/>
        </p:nvSpPr>
        <p:spPr>
          <a:xfrm rot="8308166">
            <a:off x="6929159" y="3363037"/>
            <a:ext cx="1297900" cy="1157725"/>
          </a:xfrm>
          <a:prstGeom prst="rtTriangl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0" name="Přímá spojnice 49"/>
          <p:cNvCxnSpPr>
            <a:endCxn id="66" idx="0"/>
          </p:cNvCxnSpPr>
          <p:nvPr/>
        </p:nvCxnSpPr>
        <p:spPr>
          <a:xfrm flipV="1">
            <a:off x="8447712" y="2759366"/>
            <a:ext cx="0" cy="117827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Oblouk 52"/>
          <p:cNvSpPr/>
          <p:nvPr/>
        </p:nvSpPr>
        <p:spPr>
          <a:xfrm>
            <a:off x="7276936" y="2870127"/>
            <a:ext cx="751785" cy="718300"/>
          </a:xfrm>
          <a:prstGeom prst="arc">
            <a:avLst>
              <a:gd name="adj1" fmla="val 1776843"/>
              <a:gd name="adj2" fmla="val 9294140"/>
            </a:avLst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4" name="TextovéPole 53"/>
              <p:cNvSpPr txBox="1"/>
              <p:nvPr/>
            </p:nvSpPr>
            <p:spPr>
              <a:xfrm>
                <a:off x="6880024" y="3017984"/>
                <a:ext cx="54766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</a:rPr>
                        <m:t>𝑏</m:t>
                      </m:r>
                    </m:oMath>
                  </m:oMathPara>
                </a14:m>
                <a:endParaRPr lang="cs-CZ" sz="2400" i="1" dirty="0"/>
              </a:p>
            </p:txBody>
          </p:sp>
        </mc:Choice>
        <mc:Fallback xmlns="">
          <p:sp>
            <p:nvSpPr>
              <p:cNvPr id="54" name="TextovéPole 5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80024" y="3017984"/>
                <a:ext cx="547666" cy="461665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5" name="Ovál 54"/>
          <p:cNvSpPr/>
          <p:nvPr/>
        </p:nvSpPr>
        <p:spPr>
          <a:xfrm>
            <a:off x="7542504" y="3271408"/>
            <a:ext cx="147038" cy="172624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7" name="Zástupný symbol pro obsah 2"/>
              <p:cNvSpPr>
                <a:spLocks noGrp="1"/>
              </p:cNvSpPr>
              <p:nvPr/>
            </p:nvSpPr>
            <p:spPr>
              <a:xfrm>
                <a:off x="1872730" y="1790004"/>
                <a:ext cx="1523093" cy="48671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b="0" i="1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0,8 </m:t>
                      </m:r>
                      <m:r>
                        <a:rPr lang="cs-CZ" b="0" i="1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𝑚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72730" y="1790004"/>
                <a:ext cx="1523093" cy="486714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9" name="Zástupný symbol pro obsah 2"/>
              <p:cNvSpPr>
                <a:spLocks noGrp="1"/>
              </p:cNvSpPr>
              <p:nvPr/>
            </p:nvSpPr>
            <p:spPr>
              <a:xfrm>
                <a:off x="198866" y="3115391"/>
                <a:ext cx="1800519" cy="48671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𝑣</m:t>
                      </m:r>
                      <m:r>
                        <a:rPr lang="cs-CZ" b="0" i="1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 =0, 5 </m:t>
                      </m:r>
                      <m:r>
                        <a:rPr lang="cs-CZ" b="0" i="1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𝑚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8866" y="3115391"/>
                <a:ext cx="1800519" cy="486714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119038" y="4856514"/>
                <a:ext cx="2003967" cy="79117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0" i="1" dirty="0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0" i="1" dirty="0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400" b="0" i="1" dirty="0" smtClean="0">
                              <a:latin typeface="Cambria Math"/>
                            </a:rPr>
                            <m:t>𝑃</m:t>
                          </m:r>
                        </m:sub>
                      </m:sSub>
                      <m:r>
                        <a:rPr lang="cs-CZ" sz="2400" b="0" i="1" dirty="0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0" i="1" dirty="0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dirty="0" smtClean="0">
                              <a:latin typeface="Cambria Math"/>
                            </a:rPr>
                            <m:t>0,8·0,6</m:t>
                          </m:r>
                        </m:num>
                        <m:den>
                          <m:r>
                            <a:rPr lang="cs-CZ" sz="2400" b="0" i="1" dirty="0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9038" y="4856514"/>
                <a:ext cx="2003967" cy="791179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6" name="TextovéPole 55"/>
              <p:cNvSpPr txBox="1"/>
              <p:nvPr/>
            </p:nvSpPr>
            <p:spPr>
              <a:xfrm>
                <a:off x="1905398" y="5059310"/>
                <a:ext cx="168415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</a:rPr>
                        <m:t>=0,24 </m:t>
                      </m:r>
                      <m:sSup>
                        <m:sSupPr>
                          <m:ctrlPr>
                            <a:rPr lang="cs-CZ" sz="2400" b="0" i="1" dirty="0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dirty="0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sz="2400" b="0" i="1" dirty="0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56" name="TextovéPole 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05398" y="5059310"/>
                <a:ext cx="1684157" cy="461665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7" name="TextovéPole 56"/>
              <p:cNvSpPr txBox="1"/>
              <p:nvPr/>
            </p:nvSpPr>
            <p:spPr>
              <a:xfrm>
                <a:off x="3594783" y="2702395"/>
                <a:ext cx="220135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</a:rPr>
                        <m:t>𝑜</m:t>
                      </m:r>
                      <m:r>
                        <a:rPr lang="cs-CZ" sz="2400" b="0" i="1" dirty="0" smtClean="0">
                          <a:latin typeface="Cambria Math"/>
                        </a:rPr>
                        <m:t>=2,4 </m:t>
                      </m:r>
                      <m:r>
                        <a:rPr lang="cs-CZ" sz="2400" b="0" i="1" dirty="0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57" name="TextovéPole 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4783" y="2702395"/>
                <a:ext cx="2201354" cy="461665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8" name="TextovéPole 57"/>
              <p:cNvSpPr txBox="1"/>
              <p:nvPr/>
            </p:nvSpPr>
            <p:spPr>
              <a:xfrm>
                <a:off x="3531050" y="3161107"/>
                <a:ext cx="2372868" cy="4901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0" i="1" dirty="0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0" i="1" dirty="0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400" b="0" i="1" dirty="0" smtClean="0">
                              <a:latin typeface="Cambria Math"/>
                            </a:rPr>
                            <m:t>𝑞</m:t>
                          </m:r>
                        </m:sub>
                      </m:sSub>
                      <m:r>
                        <a:rPr lang="cs-CZ" sz="2400" b="0" i="1" dirty="0" smtClean="0">
                          <a:latin typeface="Cambria Math"/>
                        </a:rPr>
                        <m:t>=</m:t>
                      </m:r>
                      <m:r>
                        <a:rPr lang="cs-CZ" sz="2400" b="0" i="1" dirty="0" smtClean="0">
                          <a:latin typeface="Cambria Math"/>
                        </a:rPr>
                        <m:t>𝑜</m:t>
                      </m:r>
                      <m:r>
                        <a:rPr lang="cs-CZ" sz="2400" b="0" i="1" dirty="0" smtClean="0">
                          <a:latin typeface="Cambria Math"/>
                        </a:rPr>
                        <m:t>·</m:t>
                      </m:r>
                      <m:r>
                        <a:rPr lang="cs-CZ" sz="2400" b="0" i="1" dirty="0" smtClean="0">
                          <a:latin typeface="Cambria Math"/>
                        </a:rPr>
                        <m:t>𝑣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58" name="TextovéPole 5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31050" y="3161107"/>
                <a:ext cx="2372868" cy="490199"/>
              </a:xfrm>
              <a:prstGeom prst="rect">
                <a:avLst/>
              </a:prstGeom>
              <a:blipFill rotWithShape="1">
                <a:blip r:embed="rId23"/>
                <a:stretch>
                  <a:fillRect l="-514" b="-62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9" name="TextovéPole 58"/>
              <p:cNvSpPr txBox="1"/>
              <p:nvPr/>
            </p:nvSpPr>
            <p:spPr>
              <a:xfrm>
                <a:off x="3509470" y="3557079"/>
                <a:ext cx="2372868" cy="4901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0" i="1" dirty="0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0" i="1" dirty="0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400" b="0" i="1" dirty="0" smtClean="0">
                              <a:latin typeface="Cambria Math"/>
                            </a:rPr>
                            <m:t>𝑞</m:t>
                          </m:r>
                        </m:sub>
                      </m:sSub>
                      <m:r>
                        <a:rPr lang="cs-CZ" sz="2400" b="0" i="1" dirty="0" smtClean="0">
                          <a:latin typeface="Cambria Math"/>
                        </a:rPr>
                        <m:t>=2,4·0,5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59" name="TextovéPole 5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09470" y="3557079"/>
                <a:ext cx="2372868" cy="490199"/>
              </a:xfrm>
              <a:prstGeom prst="rect">
                <a:avLst/>
              </a:prstGeom>
              <a:blipFill rotWithShape="1">
                <a:blip r:embed="rId24"/>
                <a:stretch>
                  <a:fillRect l="-771" b="-62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0" name="TextovéPole 59"/>
              <p:cNvSpPr txBox="1"/>
              <p:nvPr/>
            </p:nvSpPr>
            <p:spPr>
              <a:xfrm>
                <a:off x="3491403" y="3978679"/>
                <a:ext cx="2372868" cy="49763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0" i="1" dirty="0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0" i="1" dirty="0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400" b="0" i="1" dirty="0" smtClean="0">
                              <a:latin typeface="Cambria Math"/>
                            </a:rPr>
                            <m:t>𝑞</m:t>
                          </m:r>
                        </m:sub>
                      </m:sSub>
                      <m:r>
                        <a:rPr lang="cs-CZ" sz="2400" b="0" i="1" dirty="0" smtClean="0">
                          <a:latin typeface="Cambria Math"/>
                        </a:rPr>
                        <m:t>=1,2 </m:t>
                      </m:r>
                      <m:sSup>
                        <m:sSupPr>
                          <m:ctrlPr>
                            <a:rPr lang="cs-CZ" sz="2400" b="0" i="1" dirty="0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dirty="0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sz="2400" b="0" i="1" dirty="0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0" name="TextovéPole 5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1403" y="3978679"/>
                <a:ext cx="2372868" cy="497637"/>
              </a:xfrm>
              <a:prstGeom prst="rect">
                <a:avLst/>
              </a:prstGeom>
              <a:blipFill rotWithShape="1">
                <a:blip r:embed="rId25"/>
                <a:stretch>
                  <a:fillRect l="-771" b="-617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1" name="Přímá spojnice 60"/>
          <p:cNvCxnSpPr/>
          <p:nvPr/>
        </p:nvCxnSpPr>
        <p:spPr>
          <a:xfrm flipV="1">
            <a:off x="3491403" y="4476316"/>
            <a:ext cx="2733402" cy="295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2" name="TextovéPole 61"/>
              <p:cNvSpPr txBox="1"/>
              <p:nvPr/>
            </p:nvSpPr>
            <p:spPr>
              <a:xfrm>
                <a:off x="3491403" y="4493035"/>
                <a:ext cx="2266197" cy="4901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</a:rPr>
                        <m:t>𝑆</m:t>
                      </m:r>
                      <m:r>
                        <a:rPr lang="cs-CZ" sz="2400" b="0" i="1" dirty="0" smtClean="0">
                          <a:latin typeface="Cambria Math"/>
                        </a:rPr>
                        <m:t>=2·</m:t>
                      </m:r>
                      <m:sSub>
                        <m:sSubPr>
                          <m:ctrlPr>
                            <a:rPr lang="cs-CZ" sz="2400" b="0" i="1" dirty="0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0" i="1" dirty="0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400" b="0" i="1" dirty="0" smtClean="0">
                              <a:latin typeface="Cambria Math"/>
                            </a:rPr>
                            <m:t>𝑝</m:t>
                          </m:r>
                        </m:sub>
                      </m:sSub>
                      <m:r>
                        <a:rPr lang="cs-CZ" sz="2400" b="0" i="1" dirty="0" smtClean="0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cs-CZ" sz="2400" i="1" dirty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i="1" dirty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400" b="0" i="1" dirty="0" smtClean="0">
                              <a:latin typeface="Cambria Math"/>
                            </a:rPr>
                            <m:t>𝑞</m:t>
                          </m:r>
                        </m:sub>
                      </m:sSub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2" name="TextovéPole 6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1403" y="4493035"/>
                <a:ext cx="2266197" cy="490199"/>
              </a:xfrm>
              <a:prstGeom prst="rect">
                <a:avLst/>
              </a:prstGeom>
              <a:blipFill rotWithShape="1">
                <a:blip r:embed="rId26"/>
                <a:stretch>
                  <a:fillRect l="-809" b="-62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3" name="TextovéPole 62"/>
              <p:cNvSpPr txBox="1"/>
              <p:nvPr/>
            </p:nvSpPr>
            <p:spPr>
              <a:xfrm>
                <a:off x="6426119" y="4102808"/>
                <a:ext cx="226619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  <a:ea typeface="Cambria Math" pitchFamily="18" charset="0"/>
                        </a:rPr>
                        <m:t>1</m:t>
                      </m:r>
                      <m:sSup>
                        <m:sSupPr>
                          <m:ctrlPr>
                            <a:rPr lang="cs-CZ" sz="2400" i="1">
                              <a:latin typeface="Cambria Math"/>
                              <a:ea typeface="Cambria Math" pitchFamily="18" charset="0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ea typeface="Cambria Math" pitchFamily="18" charset="0"/>
                            </a:rPr>
                            <m:t> </m:t>
                          </m:r>
                          <m:r>
                            <a:rPr lang="cs-CZ" sz="2400" i="1">
                              <a:latin typeface="Cambria Math"/>
                              <a:ea typeface="Cambria Math" pitchFamily="18" charset="0"/>
                            </a:rPr>
                            <m:t>𝑚</m:t>
                          </m:r>
                        </m:e>
                        <m:sup>
                          <m:r>
                            <a:rPr lang="cs-CZ" sz="2400" i="1">
                              <a:latin typeface="Cambria Math"/>
                              <a:ea typeface="Cambria Math" pitchFamily="18" charset="0"/>
                            </a:rPr>
                            <m:t>2</m:t>
                          </m:r>
                        </m:sup>
                      </m:sSup>
                      <m:r>
                        <a:rPr lang="cs-CZ" sz="2400" i="1">
                          <a:latin typeface="Cambria Math"/>
                          <a:ea typeface="Cambria Math" pitchFamily="18" charset="0"/>
                        </a:rPr>
                        <m:t> </m:t>
                      </m:r>
                      <m:r>
                        <a:rPr lang="cs-CZ" sz="2400" b="0" i="1" smtClean="0">
                          <a:latin typeface="Cambria Math"/>
                          <a:ea typeface="Cambria Math" pitchFamily="18" charset="0"/>
                        </a:rPr>
                        <m:t>. . .</m:t>
                      </m:r>
                      <m:r>
                        <a:rPr lang="cs-CZ" sz="2400" i="1">
                          <a:latin typeface="Cambria Math"/>
                          <a:ea typeface="Cambria Math" pitchFamily="18" charset="0"/>
                        </a:rPr>
                        <m:t> </m:t>
                      </m:r>
                      <m:r>
                        <a:rPr lang="cs-CZ" sz="2400" b="0" i="1" smtClean="0">
                          <a:latin typeface="Cambria Math"/>
                          <a:ea typeface="Cambria Math" pitchFamily="18" charset="0"/>
                        </a:rPr>
                        <m:t>. . . </m:t>
                      </m:r>
                      <m:r>
                        <a:rPr lang="cs-CZ" sz="2400" i="1">
                          <a:latin typeface="Cambria Math"/>
                          <a:ea typeface="Cambria Math" pitchFamily="18" charset="0"/>
                        </a:rPr>
                        <m:t>50 </m:t>
                      </m:r>
                      <m:r>
                        <a:rPr lang="cs-CZ" sz="2400" i="1">
                          <a:latin typeface="Cambria Math"/>
                          <a:ea typeface="Cambria Math" pitchFamily="18" charset="0"/>
                        </a:rPr>
                        <m:t>𝐾</m:t>
                      </m:r>
                      <m:r>
                        <a:rPr lang="cs-CZ" sz="2400" i="1">
                          <a:latin typeface="Cambria Math"/>
                          <a:ea typeface="Cambria Math" pitchFamily="18" charset="0"/>
                        </a:rPr>
                        <m:t>č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3" name="TextovéPole 6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26119" y="4102808"/>
                <a:ext cx="2266197" cy="461665"/>
              </a:xfrm>
              <a:prstGeom prst="rect">
                <a:avLst/>
              </a:prstGeom>
              <a:blipFill rotWithShape="1">
                <a:blip r:embed="rId27"/>
                <a:stretch>
                  <a:fillRect l="-538" r="-32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4" name="TextovéPole 63"/>
              <p:cNvSpPr txBox="1"/>
              <p:nvPr/>
            </p:nvSpPr>
            <p:spPr>
              <a:xfrm>
                <a:off x="6445013" y="4465353"/>
                <a:ext cx="226619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  <a:ea typeface="Cambria Math" pitchFamily="18" charset="0"/>
                        </a:rPr>
                        <m:t>1,68 </m:t>
                      </m:r>
                      <m:sSup>
                        <m:sSupPr>
                          <m:ctrlPr>
                            <a:rPr lang="cs-CZ" sz="2400" i="1">
                              <a:latin typeface="Cambria Math"/>
                              <a:ea typeface="Cambria Math" pitchFamily="18" charset="0"/>
                            </a:rPr>
                          </m:ctrlPr>
                        </m:sSupPr>
                        <m:e>
                          <m:r>
                            <a:rPr lang="cs-CZ" sz="2400" i="1">
                              <a:latin typeface="Cambria Math"/>
                              <a:ea typeface="Cambria Math" pitchFamily="18" charset="0"/>
                            </a:rPr>
                            <m:t>𝑚</m:t>
                          </m:r>
                        </m:e>
                        <m:sup>
                          <m:r>
                            <a:rPr lang="cs-CZ" sz="2400" i="1">
                              <a:latin typeface="Cambria Math"/>
                              <a:ea typeface="Cambria Math" pitchFamily="18" charset="0"/>
                            </a:rPr>
                            <m:t>2</m:t>
                          </m:r>
                        </m:sup>
                      </m:sSup>
                      <m:r>
                        <a:rPr lang="cs-CZ" sz="2400" i="1">
                          <a:latin typeface="Cambria Math"/>
                          <a:ea typeface="Cambria Math" pitchFamily="18" charset="0"/>
                        </a:rPr>
                        <m:t> </m:t>
                      </m:r>
                      <m:r>
                        <a:rPr lang="cs-CZ" sz="2400" b="0" i="1" smtClean="0">
                          <a:latin typeface="Cambria Math"/>
                          <a:ea typeface="Cambria Math" pitchFamily="18" charset="0"/>
                        </a:rPr>
                        <m:t>. . .</m:t>
                      </m:r>
                      <m:r>
                        <a:rPr lang="cs-CZ" sz="2400" i="1">
                          <a:latin typeface="Cambria Math"/>
                          <a:ea typeface="Cambria Math" pitchFamily="18" charset="0"/>
                        </a:rPr>
                        <m:t> </m:t>
                      </m:r>
                      <m:r>
                        <a:rPr lang="cs-CZ" sz="2400" b="0" i="1" smtClean="0">
                          <a:latin typeface="Cambria Math"/>
                          <a:ea typeface="Cambria Math" pitchFamily="18" charset="0"/>
                        </a:rPr>
                        <m:t>𝑥</m:t>
                      </m:r>
                      <m:r>
                        <a:rPr lang="cs-CZ" sz="2400" i="1">
                          <a:latin typeface="Cambria Math"/>
                          <a:ea typeface="Cambria Math" pitchFamily="18" charset="0"/>
                        </a:rPr>
                        <m:t> </m:t>
                      </m:r>
                      <m:r>
                        <a:rPr lang="cs-CZ" sz="2400" i="1">
                          <a:latin typeface="Cambria Math"/>
                          <a:ea typeface="Cambria Math" pitchFamily="18" charset="0"/>
                        </a:rPr>
                        <m:t>𝐾</m:t>
                      </m:r>
                      <m:r>
                        <a:rPr lang="cs-CZ" sz="2400" i="1">
                          <a:latin typeface="Cambria Math"/>
                          <a:ea typeface="Cambria Math" pitchFamily="18" charset="0"/>
                        </a:rPr>
                        <m:t>č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4" name="TextovéPole 6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45013" y="4465353"/>
                <a:ext cx="2266197" cy="461665"/>
              </a:xfrm>
              <a:prstGeom prst="rect">
                <a:avLst/>
              </a:prstGeom>
              <a:blipFill rotWithShape="1">
                <a:blip r:embed="rId28"/>
                <a:stretch>
                  <a:fillRect l="-5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5" name="TextovéPole 64"/>
              <p:cNvSpPr txBox="1"/>
              <p:nvPr/>
            </p:nvSpPr>
            <p:spPr>
              <a:xfrm>
                <a:off x="6472817" y="4946721"/>
                <a:ext cx="2592288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  <a:ea typeface="Cambria Math" pitchFamily="18" charset="0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  <a:ea typeface="Cambria Math" pitchFamily="18" charset="0"/>
                        </a:rPr>
                        <m:t>=50·1,68 </m:t>
                      </m:r>
                      <m:r>
                        <a:rPr lang="cs-CZ" sz="2400" i="1">
                          <a:latin typeface="Cambria Math"/>
                          <a:ea typeface="Cambria Math" pitchFamily="18" charset="0"/>
                        </a:rPr>
                        <m:t>𝐾</m:t>
                      </m:r>
                      <m:r>
                        <a:rPr lang="cs-CZ" sz="2400" i="1">
                          <a:latin typeface="Cambria Math"/>
                          <a:ea typeface="Cambria Math" pitchFamily="18" charset="0"/>
                        </a:rPr>
                        <m:t>č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5" name="TextovéPole 6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72817" y="4946721"/>
                <a:ext cx="2592288" cy="461665"/>
              </a:xfrm>
              <a:prstGeom prst="rect">
                <a:avLst/>
              </a:prstGeom>
              <a:blipFill rotWithShape="1">
                <a:blip r:embed="rId2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7578110" y="3522203"/>
                <a:ext cx="54766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</a:rPr>
                        <m:t>𝑐</m:t>
                      </m:r>
                    </m:oMath>
                  </m:oMathPara>
                </a14:m>
                <a:endParaRPr lang="cs-CZ" sz="2400" i="1" dirty="0"/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78110" y="3522203"/>
                <a:ext cx="547666" cy="461665"/>
              </a:xfrm>
              <a:prstGeom prst="rect">
                <a:avLst/>
              </a:prstGeom>
              <a:blipFill rotWithShape="1">
                <a:blip r:embed="rId3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6" name="Pravoúhlý trojúhelník 65"/>
          <p:cNvSpPr/>
          <p:nvPr/>
        </p:nvSpPr>
        <p:spPr>
          <a:xfrm rot="8308166">
            <a:off x="6929160" y="2177432"/>
            <a:ext cx="1297900" cy="1157725"/>
          </a:xfrm>
          <a:prstGeom prst="rtTriangl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1" name="Přímá spojnice 50"/>
          <p:cNvCxnSpPr>
            <a:endCxn id="66" idx="2"/>
          </p:cNvCxnSpPr>
          <p:nvPr/>
        </p:nvCxnSpPr>
        <p:spPr>
          <a:xfrm flipH="1" flipV="1">
            <a:off x="7680118" y="1892690"/>
            <a:ext cx="972" cy="1185606"/>
          </a:xfrm>
          <a:prstGeom prst="line">
            <a:avLst/>
          </a:prstGeom>
          <a:ln w="254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7" name="TextovéPole 66"/>
              <p:cNvSpPr txBox="1"/>
              <p:nvPr/>
            </p:nvSpPr>
            <p:spPr>
              <a:xfrm>
                <a:off x="6489682" y="5323984"/>
                <a:ext cx="2592288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  <a:ea typeface="Cambria Math" pitchFamily="18" charset="0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  <a:ea typeface="Cambria Math" pitchFamily="18" charset="0"/>
                        </a:rPr>
                        <m:t>=16,8 </m:t>
                      </m:r>
                      <m:r>
                        <a:rPr lang="cs-CZ" sz="2400" i="1">
                          <a:latin typeface="Cambria Math"/>
                          <a:ea typeface="Cambria Math" pitchFamily="18" charset="0"/>
                        </a:rPr>
                        <m:t>𝐾</m:t>
                      </m:r>
                      <m:r>
                        <a:rPr lang="cs-CZ" sz="2400" i="1">
                          <a:latin typeface="Cambria Math"/>
                          <a:ea typeface="Cambria Math" pitchFamily="18" charset="0"/>
                        </a:rPr>
                        <m:t>č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7" name="TextovéPole 6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89682" y="5323984"/>
                <a:ext cx="2592288" cy="461665"/>
              </a:xfrm>
              <a:prstGeom prst="rect">
                <a:avLst/>
              </a:prstGeom>
              <a:blipFill rotWithShape="1">
                <a:blip r:embed="rId3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8" name="Přímá spojnice 67"/>
          <p:cNvCxnSpPr/>
          <p:nvPr/>
        </p:nvCxnSpPr>
        <p:spPr>
          <a:xfrm flipV="1">
            <a:off x="6377437" y="4918189"/>
            <a:ext cx="2401347" cy="295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6112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5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1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6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9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0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5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6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1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2" fill="hold">
                      <p:stCondLst>
                        <p:cond delay="indefinite"/>
                      </p:stCondLst>
                      <p:childTnLst>
                        <p:par>
                          <p:cTn id="213" fill="hold">
                            <p:stCondLst>
                              <p:cond delay="0"/>
                            </p:stCondLst>
                            <p:childTnLst>
                              <p:par>
                                <p:cTn id="2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6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7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8" fill="hold">
                      <p:stCondLst>
                        <p:cond delay="indefinite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2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3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4" fill="hold">
                      <p:stCondLst>
                        <p:cond delay="indefinite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/>
      <p:bldP spid="10" grpId="0"/>
      <p:bldP spid="11" grpId="0"/>
      <p:bldP spid="14" grpId="0"/>
      <p:bldP spid="17" grpId="0"/>
      <p:bldP spid="22" grpId="0"/>
      <p:bldP spid="23" grpId="0"/>
      <p:bldP spid="25" grpId="0"/>
      <p:bldP spid="35" grpId="0"/>
      <p:bldP spid="37" grpId="0"/>
      <p:bldP spid="38" grpId="0"/>
      <p:bldP spid="40" grpId="0"/>
      <p:bldP spid="44" grpId="0"/>
      <p:bldP spid="45" grpId="0"/>
      <p:bldP spid="46" grpId="0" animBg="1"/>
      <p:bldP spid="53" grpId="0" animBg="1"/>
      <p:bldP spid="54" grpId="0"/>
      <p:bldP spid="55" grpId="0" animBg="1"/>
      <p:bldP spid="47" grpId="0"/>
      <p:bldP spid="49" grpId="0"/>
      <p:bldP spid="52" grpId="0"/>
      <p:bldP spid="56" grpId="0"/>
      <p:bldP spid="57" grpId="0"/>
      <p:bldP spid="58" grpId="0"/>
      <p:bldP spid="59" grpId="0"/>
      <p:bldP spid="60" grpId="0"/>
      <p:bldP spid="62" grpId="0"/>
      <p:bldP spid="63" grpId="0"/>
      <p:bldP spid="64" grpId="0"/>
      <p:bldP spid="65" grpId="0"/>
      <p:bldP spid="36" grpId="0"/>
      <p:bldP spid="66" grpId="0" animBg="1"/>
      <p:bldP spid="6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43305"/>
            <a:ext cx="9138303" cy="6814695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1675" y="188640"/>
            <a:ext cx="6628557" cy="67569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211957" y="288275"/>
            <a:ext cx="6448275" cy="57606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>
                <a:latin typeface="Trebuchet MS" pitchFamily="34" charset="0"/>
                <a:ea typeface="Cambria Math" pitchFamily="18" charset="0"/>
              </a:rPr>
              <a:t>Příklady na samostatné procvičení:</a:t>
            </a:r>
            <a:endParaRPr lang="cs-CZ" sz="2800" dirty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23" y="1127056"/>
            <a:ext cx="9137256" cy="1490654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118503" y="1268760"/>
            <a:ext cx="9006108" cy="4375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1</a:t>
            </a:r>
            <a:r>
              <a:rPr lang="cs-CZ" dirty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) </a:t>
            </a:r>
            <a:r>
              <a:rPr lang="cs-CZ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Rovnoramenný lichoběžník se základnami délek 9 cm a 3 cm a s rameny délek 5 cm je podstavou 10 cm vysokého hranolu. Určete jeho povrch.</a:t>
            </a:r>
            <a:endParaRPr lang="cs-CZ" dirty="0">
              <a:solidFill>
                <a:schemeClr val="tx1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2745" y="4653136"/>
            <a:ext cx="9089111" cy="1224136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Zástupný symbol pro obsah 2"/>
          <p:cNvSpPr>
            <a:spLocks noGrp="1"/>
          </p:cNvSpPr>
          <p:nvPr/>
        </p:nvSpPr>
        <p:spPr>
          <a:xfrm>
            <a:off x="85109" y="4788074"/>
            <a:ext cx="9237724" cy="65715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3)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Určete povrch hranolu vysokého 17 dm, který má podstavu tvaru kosočtverce s úhlopříčkami délek 6,5 dm a 4 dm.</a:t>
            </a:r>
            <a:endParaRPr lang="cs-CZ" dirty="0">
              <a:solidFill>
                <a:schemeClr val="tx1"/>
              </a:solidFill>
              <a:latin typeface="Arial" pitchFamily="34" charset="0"/>
              <a:ea typeface="Cambria Math" pitchFamily="18" charset="0"/>
              <a:cs typeface="Arial" pitchFamily="34" charset="0"/>
            </a:endParaRPr>
          </a:p>
        </p:txBody>
      </p:sp>
      <p:pic>
        <p:nvPicPr>
          <p:cNvPr id="15" name="Picture 2" descr="C:\Users\spravce\AppData\Local\Microsoft\Windows\Temporary Internet Files\Content.IE5\D1R1SU0N\MC9004343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3305"/>
            <a:ext cx="1224136" cy="1099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Zaoblený obdélník 20"/>
          <p:cNvSpPr/>
          <p:nvPr/>
        </p:nvSpPr>
        <p:spPr>
          <a:xfrm>
            <a:off x="0" y="3126440"/>
            <a:ext cx="9089111" cy="108012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Zástupný symbol pro obsah 2"/>
          <p:cNvSpPr>
            <a:spLocks noGrp="1"/>
          </p:cNvSpPr>
          <p:nvPr/>
        </p:nvSpPr>
        <p:spPr>
          <a:xfrm>
            <a:off x="19270" y="3197947"/>
            <a:ext cx="9018448" cy="105241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2) </a:t>
            </a:r>
            <a:r>
              <a:rPr lang="cs-CZ" dirty="0" smtClean="0">
                <a:latin typeface="Trebuchet MS" pitchFamily="34" charset="0"/>
                <a:ea typeface="Cambria Math" pitchFamily="18" charset="0"/>
              </a:rPr>
              <a:t>Vypočítejte povrch hranolu o výšce 11 dm, který má podstavu tvaru rovnostranného trojúhelníka se stranou délky 5 dm.</a:t>
            </a:r>
            <a:endParaRPr lang="cs-CZ" dirty="0">
              <a:solidFill>
                <a:schemeClr val="tx1"/>
              </a:solidFill>
              <a:latin typeface="Arial" pitchFamily="34" charset="0"/>
              <a:ea typeface="Cambria Math" pitchFamily="18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42745" y="2617710"/>
                <a:ext cx="9035198" cy="432048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268 </m:t>
                      </m:r>
                      <m:sSup>
                        <m:sSupPr>
                          <m:ctrlPr>
                            <a:rPr lang="cs-CZ" b="0" i="1" spc="-120" dirty="0" smtClean="0">
                              <a:solidFill>
                                <a:srgbClr val="FFFF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pc="-120" dirty="0" smtClean="0">
                              <a:solidFill>
                                <a:srgbClr val="FFFF00"/>
                              </a:solidFill>
                              <a:latin typeface="Cambria Math"/>
                              <a:ea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b="0" i="1" spc="-120" dirty="0" smtClean="0">
                              <a:solidFill>
                                <a:srgbClr val="FFFF00"/>
                              </a:solidFill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pc="-120" dirty="0">
                  <a:solidFill>
                    <a:srgbClr val="FFFF00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745" y="2617710"/>
                <a:ext cx="9035198" cy="432048"/>
              </a:xfrm>
              <a:prstGeom prst="rect">
                <a:avLst/>
              </a:prstGeom>
              <a:blipFill rotWithShape="1">
                <a:blip r:embed="rId3"/>
                <a:stretch>
                  <a:fillRect b="-1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38943" y="4221088"/>
                <a:ext cx="9022250" cy="432048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186,7 </m:t>
                      </m:r>
                      <m:sSup>
                        <m:sSupPr>
                          <m:ctrlPr>
                            <a:rPr lang="cs-CZ" b="0" i="1" spc="-120" dirty="0" smtClean="0">
                              <a:solidFill>
                                <a:srgbClr val="FFFF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pc="-120" dirty="0" smtClean="0">
                              <a:solidFill>
                                <a:srgbClr val="FFFF00"/>
                              </a:solidFill>
                              <a:latin typeface="Cambria Math"/>
                              <a:ea typeface="Cambria Math"/>
                            </a:rPr>
                            <m:t>𝑑𝑚</m:t>
                          </m:r>
                        </m:e>
                        <m:sup>
                          <m:r>
                            <a:rPr lang="cs-CZ" b="0" i="1" spc="-120" dirty="0" smtClean="0">
                              <a:solidFill>
                                <a:srgbClr val="FFFF00"/>
                              </a:solidFill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pc="-120" dirty="0">
                  <a:solidFill>
                    <a:srgbClr val="FFFF00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943" y="4221088"/>
                <a:ext cx="9022250" cy="432048"/>
              </a:xfrm>
              <a:prstGeom prst="rect">
                <a:avLst/>
              </a:prstGeom>
              <a:blipFill rotWithShape="1">
                <a:blip r:embed="rId4"/>
                <a:stretch>
                  <a:fillRect b="-1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0" y="5897151"/>
                <a:ext cx="9022250" cy="432048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285,5 </m:t>
                      </m:r>
                      <m:sSup>
                        <m:sSupPr>
                          <m:ctrlPr>
                            <a:rPr lang="cs-CZ" b="0" i="1" spc="-120" dirty="0" smtClean="0">
                              <a:solidFill>
                                <a:srgbClr val="FFFF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pc="-120" dirty="0" smtClean="0">
                              <a:solidFill>
                                <a:srgbClr val="FFFF00"/>
                              </a:solidFill>
                              <a:latin typeface="Cambria Math"/>
                              <a:ea typeface="Cambria Math"/>
                            </a:rPr>
                            <m:t>𝑑𝑚</m:t>
                          </m:r>
                        </m:e>
                        <m:sup>
                          <m:r>
                            <a:rPr lang="cs-CZ" b="0" i="1" spc="-120" dirty="0" smtClean="0">
                              <a:solidFill>
                                <a:srgbClr val="FFFF00"/>
                              </a:solidFill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pc="-120" dirty="0">
                  <a:solidFill>
                    <a:srgbClr val="FFFF00"/>
                  </a:solidFill>
                  <a:ea typeface="Cambria Math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0" y="5897151"/>
                <a:ext cx="9022250" cy="432048"/>
              </a:xfrm>
              <a:prstGeom prst="rect">
                <a:avLst/>
              </a:prstGeom>
              <a:blipFill rotWithShape="1">
                <a:blip r:embed="rId5"/>
                <a:stretch>
                  <a:fillRect l="-67" b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39830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2" grpId="0"/>
      <p:bldP spid="18" grpId="0"/>
      <p:bldP spid="22" grpId="0"/>
      <p:bldP spid="23" grpId="0" animBg="1"/>
      <p:bldP spid="16" grpId="0" animBg="1"/>
      <p:bldP spid="1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Matematické hry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6662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0" y="1228110"/>
            <a:ext cx="780600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7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1999, ISBN 80-7230-032-6.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TAIŠL, Jan a kol. </a:t>
            </a:r>
            <a:r>
              <a:rPr lang="cs-CZ" sz="1100" i="1" dirty="0"/>
              <a:t>Matematika pro 7. ročník</a:t>
            </a:r>
            <a:r>
              <a:rPr lang="cs-CZ" sz="1100" dirty="0"/>
              <a:t>. Praha: Kvarta, 1999, ISBN 80-85510-85-8.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Vlastní tvorba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4845</TotalTime>
  <Words>949</Words>
  <Application>Microsoft Office PowerPoint</Application>
  <PresentationFormat>Předvádění na obrazovce (4:3)</PresentationFormat>
  <Paragraphs>208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Roman Hanák</cp:lastModifiedBy>
  <cp:revision>733</cp:revision>
  <dcterms:created xsi:type="dcterms:W3CDTF">2012-04-23T18:25:05Z</dcterms:created>
  <dcterms:modified xsi:type="dcterms:W3CDTF">2013-11-11T10:37:36Z</dcterms:modified>
</cp:coreProperties>
</file>