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</p:sldMasterIdLst>
  <p:notesMasterIdLst>
    <p:notesMasterId r:id="rId17"/>
  </p:notesMasterIdLst>
  <p:sldIdLst>
    <p:sldId id="256" r:id="rId3"/>
    <p:sldId id="268" r:id="rId4"/>
    <p:sldId id="269" r:id="rId5"/>
    <p:sldId id="257" r:id="rId6"/>
    <p:sldId id="260" r:id="rId7"/>
    <p:sldId id="258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4" autoAdjust="0"/>
    <p:restoredTop sz="94676" autoAdjust="0"/>
  </p:normalViewPr>
  <p:slideViewPr>
    <p:cSldViewPr>
      <p:cViewPr varScale="1">
        <p:scale>
          <a:sx n="52" d="100"/>
          <a:sy n="52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C6D807-7BAC-42AC-954B-F50056F9B395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E0945F-180F-478F-BFB5-7C2738B363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8511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customXml" Target="../../customXml/item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1pPr>
            <a:lvl2pPr marL="36576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2pPr>
            <a:lvl3pPr marL="685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3pPr>
            <a:lvl4pPr marL="96012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4pPr>
            <a:lvl5pPr marL="123444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custDataLst>
      <p:custData r:id="rId1"/>
    </p:custDataLst>
    <p:extLst>
      <p:ext uri="{BB962C8B-B14F-4D97-AF65-F5344CB8AC3E}">
        <p14:creationId xmlns:p14="http://schemas.microsoft.com/office/powerpoint/2010/main" val="894337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45CE162-8D02-4138-AABB-B565B84A40DC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AC1D09-03E2-4511-9990-15EE1353AE9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3" Type="http://schemas.openxmlformats.org/officeDocument/2006/relationships/slide" Target="slide8.xml"/><Relationship Id="rId7" Type="http://schemas.openxmlformats.org/officeDocument/2006/relationships/slide" Target="slide12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844824"/>
            <a:ext cx="4419600" cy="1600327"/>
          </a:xfrm>
        </p:spPr>
        <p:txBody>
          <a:bodyPr/>
          <a:lstStyle/>
          <a:p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NÁZEV ŠKOLY: ZŠ Karla Klíče Hostinné</a:t>
            </a:r>
            <a:b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AUTOR: Mgr. Lenka Stará</a:t>
            </a:r>
            <a:b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NÁZEV</a:t>
            </a:r>
            <a:r>
              <a:rPr lang="cs-CZ" sz="1600" b="0" spc="0">
                <a:ln>
                  <a:noFill/>
                </a:ln>
                <a:solidFill>
                  <a:prstClr val="black"/>
                </a:solidFill>
              </a:rPr>
              <a:t>: </a:t>
            </a:r>
            <a:r>
              <a:rPr lang="cs-CZ" sz="1600" b="0" spc="0" smtClean="0">
                <a:ln>
                  <a:noFill/>
                </a:ln>
                <a:solidFill>
                  <a:prstClr val="black"/>
                </a:solidFill>
              </a:rPr>
              <a:t>VY_32_INOVACE_12_B_10_Hodiny</a:t>
            </a: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/>
            </a:r>
            <a:b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TÉMA: </a:t>
            </a:r>
            <a:r>
              <a:rPr lang="cs-CZ" sz="1600" b="0" spc="0" dirty="0" smtClean="0">
                <a:ln>
                  <a:noFill/>
                </a:ln>
                <a:solidFill>
                  <a:prstClr val="black"/>
                </a:solidFill>
              </a:rPr>
              <a:t>Hodiny</a:t>
            </a:r>
            <a:br>
              <a:rPr lang="cs-CZ" sz="1600" b="0" spc="0" dirty="0" smtClean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 smtClean="0">
                <a:ln>
                  <a:noFill/>
                </a:ln>
                <a:solidFill>
                  <a:prstClr val="black"/>
                </a:solidFill>
              </a:rPr>
              <a:t>ČÍSLO </a:t>
            </a: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PROJEKTU: CZ.1.07/1.4.00/21.2131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Hodiny</a:t>
            </a:r>
          </a:p>
          <a:p>
            <a:r>
              <a:rPr lang="cs-CZ" dirty="0" smtClean="0"/>
              <a:t>Mgr. Lenka Stará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90015"/>
            <a:ext cx="6473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046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696923"/>
              </p:ext>
            </p:extLst>
          </p:nvPr>
        </p:nvGraphicFramePr>
        <p:xfrm>
          <a:off x="457200" y="1600200"/>
          <a:ext cx="8229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15.2.2012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29.2.2012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a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Hodiny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Hodina,</a:t>
                      </a:r>
                      <a:r>
                        <a:rPr lang="cs-CZ" baseline="0" dirty="0" smtClean="0"/>
                        <a:t> minuta</a:t>
                      </a:r>
                      <a:r>
                        <a:rPr lang="cs-CZ" baseline="0" smtClean="0"/>
                        <a:t>, sekunda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907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>Mgr. Lenka Stará</a:t>
            </a:r>
            <a:b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datum 15.2.2012</a:t>
            </a:r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/>
            </a:r>
            <a:b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>Určeno pro 1. </a:t>
            </a: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ročník</a:t>
            </a:r>
            <a:b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Prezentace obsahuje animace.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ClrTx/>
              <a:buNone/>
            </a:pPr>
            <a:r>
              <a:rPr lang="cs-CZ" sz="17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17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</a:t>
            </a:r>
            <a:r>
              <a:rPr lang="cs-CZ" sz="16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</a:t>
            </a: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4 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Popsání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částí hodin – čísla, ručičky- nejrychleji se pohybuje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vteřinovka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Když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vteřinovka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uběhne jedno kolečko, posune se minutovka o jeden dílek na hodinách… pokud minutovky obkrouží celý ciferník, uběhl čas jedna hodina </a:t>
            </a:r>
          </a:p>
          <a:p>
            <a:pPr marL="0" lvl="0" indent="0">
              <a:buClrTx/>
              <a:buNone/>
            </a:pPr>
            <a:r>
              <a:rPr lang="cs-CZ" sz="17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</a:t>
            </a:r>
            <a:r>
              <a:rPr lang="cs-CZ" sz="17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činnosti:</a:t>
            </a:r>
          </a:p>
          <a:p>
            <a:pPr marL="0" lvl="0" indent="0">
              <a:buClr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5 – 13 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Žáci ukazují čas na papírových hodinách, zároveň na kliknutím na příslušný čas na str. 5 kontrolují, zda nastavili správně, popř. ihned opravují. Po kliknutí na hodiny např. na str. 6 se dostaneme opět na str. 5</a:t>
            </a:r>
          </a:p>
          <a:p>
            <a:pPr marL="0" lvl="0" indent="0">
              <a:buClrTx/>
              <a:buNone/>
            </a:pP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Rychlý úvod k učivu o hodinách, děti se prakticky na papírových hodinách naučily ukazovat dané časy. V hodině jsem využila i klasické nástěnné hodiny – děti po dobu jedné minuty sledovaly hodiny. Změna v poloze ručiček na začátku a na konci hodiny.</a:t>
            </a: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3269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Hodiny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34372"/>
            <a:ext cx="2447591" cy="44973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HODINY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MINUTY</a:t>
            </a:r>
          </a:p>
          <a:p>
            <a:pPr marL="0" indent="0">
              <a:buNone/>
            </a:pPr>
            <a:r>
              <a:rPr lang="cs-CZ" dirty="0" smtClean="0">
                <a:ln>
                  <a:solidFill>
                    <a:srgbClr val="33CC33"/>
                  </a:solidFill>
                </a:ln>
                <a:solidFill>
                  <a:srgbClr val="33CC33"/>
                </a:solidFill>
              </a:rPr>
              <a:t>SEKUNDY</a:t>
            </a:r>
            <a:endParaRPr lang="cs-CZ" dirty="0">
              <a:ln>
                <a:solidFill>
                  <a:srgbClr val="33CC33"/>
                </a:solidFill>
              </a:ln>
              <a:solidFill>
                <a:srgbClr val="33CC33"/>
              </a:solidFill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1835696" y="1124743"/>
            <a:ext cx="5688632" cy="5472608"/>
          </a:xfrm>
          <a:prstGeom prst="flowChartConnector">
            <a:avLst/>
          </a:prstGeom>
          <a:ln w="38100">
            <a:solidFill>
              <a:srgbClr val="0070C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dirty="0">
              <a:ln w="38100">
                <a:solidFill>
                  <a:srgbClr val="33CC33"/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6826307" y="3537938"/>
            <a:ext cx="674133" cy="661246"/>
          </a:xfrm>
          <a:prstGeom prst="flowChartConnecto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555" y="3774104"/>
            <a:ext cx="188913" cy="18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874" y="1124743"/>
            <a:ext cx="695325" cy="68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Vývojový diagram: spojnice 18"/>
          <p:cNvSpPr/>
          <p:nvPr/>
        </p:nvSpPr>
        <p:spPr>
          <a:xfrm>
            <a:off x="3127700" y="1424105"/>
            <a:ext cx="674133" cy="661246"/>
          </a:xfrm>
          <a:prstGeom prst="flowChartConnecto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11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816" y="2273381"/>
            <a:ext cx="68897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765" y="3522909"/>
            <a:ext cx="68897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252" y="4719934"/>
            <a:ext cx="688975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Vývojový diagram: spojnice 22"/>
          <p:cNvSpPr/>
          <p:nvPr/>
        </p:nvSpPr>
        <p:spPr>
          <a:xfrm>
            <a:off x="3127700" y="5620962"/>
            <a:ext cx="674133" cy="661246"/>
          </a:xfrm>
          <a:prstGeom prst="flowChartConnecto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4" name="Vývojový diagram: spojnice 23"/>
          <p:cNvSpPr/>
          <p:nvPr/>
        </p:nvSpPr>
        <p:spPr>
          <a:xfrm>
            <a:off x="4342945" y="5911310"/>
            <a:ext cx="674133" cy="661246"/>
          </a:xfrm>
          <a:prstGeom prst="flowChartConnecto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5" name="Vývojový diagram: spojnice 24"/>
          <p:cNvSpPr/>
          <p:nvPr/>
        </p:nvSpPr>
        <p:spPr>
          <a:xfrm>
            <a:off x="5527158" y="5609096"/>
            <a:ext cx="674133" cy="661246"/>
          </a:xfrm>
          <a:prstGeom prst="flowChartConnecto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Vývojový diagram: spojnice 25"/>
          <p:cNvSpPr/>
          <p:nvPr/>
        </p:nvSpPr>
        <p:spPr>
          <a:xfrm>
            <a:off x="6489241" y="4719619"/>
            <a:ext cx="674133" cy="661246"/>
          </a:xfrm>
          <a:prstGeom prst="flowChartConnecto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7" name="Vývojový diagram: spojnice 26"/>
          <p:cNvSpPr/>
          <p:nvPr/>
        </p:nvSpPr>
        <p:spPr>
          <a:xfrm>
            <a:off x="6490205" y="2321808"/>
            <a:ext cx="674133" cy="661246"/>
          </a:xfrm>
          <a:prstGeom prst="flowChartConnecto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28" name="Vývojový diagram: spojnice 27"/>
          <p:cNvSpPr/>
          <p:nvPr/>
        </p:nvSpPr>
        <p:spPr>
          <a:xfrm>
            <a:off x="5503201" y="1424105"/>
            <a:ext cx="674133" cy="661246"/>
          </a:xfrm>
          <a:prstGeom prst="flowChartConnector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1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4668536" y="1628800"/>
            <a:ext cx="11476" cy="21453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1028" idx="0"/>
          </p:cNvCxnSpPr>
          <p:nvPr/>
        </p:nvCxnSpPr>
        <p:spPr>
          <a:xfrm flipH="1">
            <a:off x="4680012" y="2085351"/>
            <a:ext cx="972109" cy="1688753"/>
          </a:xfrm>
          <a:prstGeom prst="line">
            <a:avLst/>
          </a:prstGeom>
          <a:ln>
            <a:solidFill>
              <a:srgbClr val="33CC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4760079" y="3163812"/>
            <a:ext cx="1180073" cy="624764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5360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Hodiny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17720" y="1403826"/>
            <a:ext cx="1152128" cy="43204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hlinkClick r:id="" action="ppaction://hlinkshowjump?jump=nextslide"/>
              </a:rPr>
              <a:t>3 hodiny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22368" y="2415171"/>
            <a:ext cx="122413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hlinkClick r:id="rId2" action="ppaction://hlinksldjump"/>
              </a:rPr>
              <a:t>6 hodin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10082" y="3456715"/>
            <a:ext cx="10801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hlinkClick r:id="rId3" action="ppaction://hlinksldjump"/>
              </a:rPr>
              <a:t>9 hodin</a:t>
            </a:r>
            <a:endParaRPr lang="cs-CZ" sz="22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6614356" y="4581128"/>
            <a:ext cx="14401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hlinkClick r:id="rId4" action="ppaction://hlinksldjump"/>
              </a:rPr>
              <a:t>12 hodin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5594" y="4958904"/>
            <a:ext cx="144016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hlinkClick r:id="rId5" action="ppaction://hlinksldjump"/>
              </a:rPr>
              <a:t>7 hodin</a:t>
            </a:r>
            <a:endParaRPr lang="cs-CZ" sz="2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02070" y="5734940"/>
            <a:ext cx="237626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hlinkClick r:id="rId6" action="ppaction://hlinksldjump"/>
              </a:rPr>
              <a:t>11 hodin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02069" y="4428558"/>
            <a:ext cx="20522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hlinkClick r:id="rId7" action="ppaction://hlinksldjump"/>
              </a:rPr>
              <a:t>2 hodiny</a:t>
            </a:r>
            <a:endParaRPr lang="cs-CZ" sz="2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78433" y="5921833"/>
            <a:ext cx="187220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hlinkClick r:id="rId8" action="ppaction://hlinksldjump"/>
              </a:rPr>
              <a:t>4 hodiny</a:t>
            </a:r>
            <a:endParaRPr lang="cs-CZ" sz="2200" dirty="0"/>
          </a:p>
        </p:txBody>
      </p:sp>
      <p:sp>
        <p:nvSpPr>
          <p:cNvPr id="11" name="Oválný popisek 10"/>
          <p:cNvSpPr/>
          <p:nvPr/>
        </p:nvSpPr>
        <p:spPr>
          <a:xfrm>
            <a:off x="739788" y="1619850"/>
            <a:ext cx="3949499" cy="2021531"/>
          </a:xfrm>
          <a:prstGeom prst="wedgeEllipseCallout">
            <a:avLst>
              <a:gd name="adj1" fmla="val 44765"/>
              <a:gd name="adj2" fmla="val -773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Znázorni na svých papírových hodinách tyto časy: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30166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63341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Hodiny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550" y="160072"/>
            <a:ext cx="8640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3175" cmpd="sng">
                  <a:solidFill>
                    <a:srgbClr val="33CC33"/>
                  </a:solidFill>
                  <a:prstDash val="solid"/>
                </a:ln>
                <a:solidFill>
                  <a:schemeClr val="bg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 hodiny</a:t>
            </a:r>
            <a:endParaRPr lang="cs-CZ" sz="3200" b="1" dirty="0">
              <a:ln w="3175" cmpd="sng">
                <a:solidFill>
                  <a:srgbClr val="33CC33"/>
                </a:solidFill>
                <a:prstDash val="solid"/>
              </a:ln>
              <a:solidFill>
                <a:schemeClr val="bg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798" y="1268760"/>
            <a:ext cx="4462463" cy="436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V="1">
            <a:off x="4583029" y="2204864"/>
            <a:ext cx="0" cy="124670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583030" y="3451572"/>
            <a:ext cx="925074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6948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>
                  <a:solidFill>
                    <a:srgbClr val="33CC33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hodin</a:t>
            </a:r>
            <a:endParaRPr lang="cs-CZ" sz="3200" b="1" dirty="0">
              <a:ln>
                <a:solidFill>
                  <a:srgbClr val="33CC33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59" y="1340768"/>
            <a:ext cx="4462463" cy="436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671" y="2101385"/>
            <a:ext cx="274637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4642989" y="3541448"/>
            <a:ext cx="0" cy="89566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435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>
                  <a:solidFill>
                    <a:srgbClr val="33CC33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hodin</a:t>
            </a:r>
            <a:endParaRPr lang="cs-CZ" sz="3200" b="1" dirty="0">
              <a:ln>
                <a:solidFill>
                  <a:srgbClr val="33CC33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340768"/>
            <a:ext cx="4462463" cy="436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672" y="2132930"/>
            <a:ext cx="274637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466653" y="3276723"/>
            <a:ext cx="11763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4911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>
                  <a:solidFill>
                    <a:srgbClr val="33CC33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hodin</a:t>
            </a:r>
            <a:endParaRPr lang="cs-CZ" sz="3200" b="1" dirty="0">
              <a:ln>
                <a:solidFill>
                  <a:srgbClr val="33CC33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46187"/>
            <a:ext cx="4462463" cy="436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672" y="2038350"/>
            <a:ext cx="274637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054822" y="2486818"/>
            <a:ext cx="117633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0189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>
                  <a:solidFill>
                    <a:srgbClr val="33CC33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hodin</a:t>
            </a:r>
            <a:endParaRPr lang="cs-CZ" sz="3200" b="1" dirty="0">
              <a:ln>
                <a:solidFill>
                  <a:srgbClr val="33CC33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12776"/>
            <a:ext cx="4462463" cy="436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664" y="2204938"/>
            <a:ext cx="274637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39409">
            <a:off x="3963370" y="3631515"/>
            <a:ext cx="4937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3360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>
                  <a:solidFill>
                    <a:srgbClr val="33CC33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 hodin</a:t>
            </a:r>
            <a:endParaRPr lang="cs-CZ" sz="3200" b="1" dirty="0">
              <a:ln>
                <a:solidFill>
                  <a:srgbClr val="33CC33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59" y="1462137"/>
            <a:ext cx="4462463" cy="436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671" y="2254299"/>
            <a:ext cx="274637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21902">
            <a:off x="4016947" y="2477741"/>
            <a:ext cx="4937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2833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>
                  <a:solidFill>
                    <a:srgbClr val="33CC33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hodiny</a:t>
            </a:r>
            <a:endParaRPr lang="cs-CZ" sz="3200" b="1" dirty="0">
              <a:ln>
                <a:solidFill>
                  <a:srgbClr val="33CC33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274225"/>
            <a:ext cx="4462463" cy="436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664" y="2066387"/>
            <a:ext cx="274637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52092">
            <a:off x="4914181" y="2508781"/>
            <a:ext cx="4937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0458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n>
                  <a:solidFill>
                    <a:srgbClr val="33CC33"/>
                  </a:solidFill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hodiny</a:t>
            </a:r>
            <a:endParaRPr lang="cs-CZ" sz="3200" b="1" dirty="0">
              <a:ln>
                <a:solidFill>
                  <a:srgbClr val="33CC33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12776"/>
            <a:ext cx="4462463" cy="436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664" y="2192718"/>
            <a:ext cx="274637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179775">
            <a:off x="4902331" y="3318545"/>
            <a:ext cx="4937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7758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0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028342"/>
            <a:ext cx="842493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ÚNOR 2012. </a:t>
            </a:r>
            <a:r>
              <a:rPr lang="cs-CZ" i="1" dirty="0"/>
              <a:t>Www.kalendar.beda.cz</a:t>
            </a:r>
            <a:r>
              <a:rPr lang="cs-CZ" dirty="0"/>
              <a:t> [online]. 2000 [cit. </a:t>
            </a:r>
            <a:r>
              <a:rPr lang="cs-CZ" smtClean="0"/>
              <a:t>2012-02-15]. </a:t>
            </a:r>
            <a:r>
              <a:rPr lang="cs-CZ" dirty="0"/>
              <a:t>Dostupné z: http://kalendar.beda.cz/mesic.php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Hodiny </a:t>
            </a:r>
            <a:r>
              <a:rPr lang="cs-CZ" dirty="0"/>
              <a:t>bez ručiček. </a:t>
            </a:r>
            <a:r>
              <a:rPr lang="cs-CZ" i="1" dirty="0"/>
              <a:t>Www.google.cz</a:t>
            </a:r>
            <a:r>
              <a:rPr lang="cs-CZ" dirty="0"/>
              <a:t> [online]. 1992 [cit. </a:t>
            </a:r>
            <a:r>
              <a:rPr lang="cs-CZ" dirty="0" smtClean="0"/>
              <a:t>2012-02-15]. </a:t>
            </a:r>
            <a:r>
              <a:rPr lang="cs-CZ" dirty="0"/>
              <a:t>Dostupné z: http://images.google.com/imgres?q=hodiny+bez+ru%C4%8Di%C4%8Dek&amp;hl=cs&amp;biw=1366&amp;bih=651&amp;gbv=2&amp;tbm=isch&amp;tbnid=I7fqGajfvdbdpM:&amp;imgrefurl=http://www.mimibazar.cz/navod.php%3Fid%3D7358%26order%3D1&amp;docid=xeGhM5Q_lrpnVM&amp;imgurl=http://i.mimibazar.cz/h/bc/12/110720/14/p33828.jpg&amp;w=263&amp;h=257&amp;ei=kUlXT9atFs-SswagkNm1DA&amp;zoom=1&amp;iact=hc&amp;vpx=178&amp;vpy=97&amp;dur=46&amp;hovh=205&amp;hovw=210&amp;tx=120&amp;ty=105&amp;sig=104220742680185061166&amp;page=1&amp;tbnh=126&amp;tbnw=129&amp;start=0&amp;ndsp=21&amp;ved=1t:429,r:14,s:0</a:t>
            </a:r>
            <a:endParaRPr lang="pl-PL" i="1" dirty="0" smtClean="0"/>
          </a:p>
          <a:p>
            <a:endParaRPr lang="pl-PL" i="1" dirty="0"/>
          </a:p>
        </p:txBody>
      </p:sp>
    </p:spTree>
    <p:extLst>
      <p:ext uri="{BB962C8B-B14F-4D97-AF65-F5344CB8AC3E}">
        <p14:creationId xmlns:p14="http://schemas.microsoft.com/office/powerpoint/2010/main" val="3912882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789D7EE2-0CBA-4627-B779-9471EA22B9F7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163</TotalTime>
  <Words>293</Words>
  <Application>Microsoft Office PowerPoint</Application>
  <PresentationFormat>Předvádění na obrazovce (4:3)</PresentationFormat>
  <Paragraphs>62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Došky</vt:lpstr>
      <vt:lpstr>NÁZEV ŠKOLY: ZŠ Karla Klíče Hostinné AUTOR: Mgr. Lenka Stará NÁZEV: VY_32_INOVACE_12_B_10_Hodiny TÉMA: Hodiny ČÍSLO PROJEKTU: CZ.1.07/1.4.00/21.2131</vt:lpstr>
      <vt:lpstr>Prezentace aplikace PowerPoint</vt:lpstr>
      <vt:lpstr>Mgr. Lenka Stará datum 15.2.2012 Určeno pro 1. ročník Prezentace obsahuje animace.</vt:lpstr>
      <vt:lpstr>Hodiny</vt:lpstr>
      <vt:lpstr>Hodiny</vt:lpstr>
      <vt:lpstr>Hodiny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Stará</dc:creator>
  <cp:lastModifiedBy>Lenka Stará</cp:lastModifiedBy>
  <cp:revision>38</cp:revision>
  <dcterms:created xsi:type="dcterms:W3CDTF">2012-01-28T15:29:40Z</dcterms:created>
  <dcterms:modified xsi:type="dcterms:W3CDTF">2012-03-16T08:07:21Z</dcterms:modified>
</cp:coreProperties>
</file>