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3" r:id="rId3"/>
    <p:sldId id="264" r:id="rId4"/>
    <p:sldId id="257" r:id="rId5"/>
    <p:sldId id="259" r:id="rId6"/>
    <p:sldId id="260" r:id="rId7"/>
    <p:sldId id="261" r:id="rId8"/>
    <p:sldId id="262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4" autoAdjust="0"/>
    <p:restoredTop sz="93287" autoAdjust="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07C12C-41FD-414C-A5BE-4A1ECEB0B096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9ADEA-6C7F-41E7-8486-BE9702B22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5760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Odlišnosti</a:t>
            </a:r>
            <a:r>
              <a:rPr lang="cs-CZ" baseline="0" dirty="0" smtClean="0"/>
              <a:t> chrupu dospělého a dítěte…řezáky, špičáky, třenové a stoličky</a:t>
            </a:r>
          </a:p>
          <a:p>
            <a:r>
              <a:rPr lang="cs-CZ" baseline="0" dirty="0" smtClean="0"/>
              <a:t>První zuby – mléčné – první se objevují v 6-12 měsíci dítěte</a:t>
            </a:r>
          </a:p>
          <a:p>
            <a:r>
              <a:rPr lang="cs-CZ" baseline="0" dirty="0" smtClean="0"/>
              <a:t>Druhé zuby – stálé – okolo šestého roku dítěte začínají vypadávat mléčné zuby, nahrazují je stálé</a:t>
            </a:r>
          </a:p>
          <a:p>
            <a:r>
              <a:rPr lang="cs-CZ" baseline="0" dirty="0" smtClean="0"/>
              <a:t>Dítě má zubů 20 – 10 nahoře, 10 dole</a:t>
            </a:r>
          </a:p>
          <a:p>
            <a:r>
              <a:rPr lang="cs-CZ" baseline="0" dirty="0" smtClean="0"/>
              <a:t>… zuby si v ústech sami spočítají, popř. povědí, kolik mají zubů nových, které jim dorůstají popř. zatím nejsou </a:t>
            </a:r>
          </a:p>
          <a:p>
            <a:r>
              <a:rPr lang="cs-CZ" baseline="0" dirty="0" smtClean="0"/>
              <a:t>Do pracovního listu společně vybarvíme zuby, které mají … řezáky, špičáky a stoličky</a:t>
            </a:r>
          </a:p>
          <a:p>
            <a:r>
              <a:rPr lang="cs-CZ" baseline="0" dirty="0" smtClean="0"/>
              <a:t>Dospělý má zubů 28-32… osmičky zuby moudrosti se prořezávají v 18-24 letech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9ADEA-6C7F-41E7-8486-BE9702B224F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460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popis částí zubu (výklad)  – nejprve A- část zubu,</a:t>
            </a:r>
            <a:r>
              <a:rPr lang="cs-CZ" baseline="0" dirty="0" smtClean="0"/>
              <a:t> která je vidět; B část zubu schovaná v dásni, vrostlá do čelisti</a:t>
            </a:r>
            <a:endParaRPr lang="cs-CZ" dirty="0" smtClean="0"/>
          </a:p>
          <a:p>
            <a:r>
              <a:rPr lang="cs-CZ" baseline="0" dirty="0" smtClean="0"/>
              <a:t>poté 1… pokrývá zub zvenčí – nejtvrdší kost v celém lidském těle</a:t>
            </a:r>
          </a:p>
          <a:p>
            <a:r>
              <a:rPr lang="cs-CZ" baseline="0" dirty="0" smtClean="0"/>
              <a:t>       2… zubovina vyplňuje zub</a:t>
            </a:r>
          </a:p>
          <a:p>
            <a:r>
              <a:rPr lang="cs-CZ" baseline="0" dirty="0" smtClean="0"/>
              <a:t>       3… v zubní dřeni jsou cévy a nervy</a:t>
            </a:r>
          </a:p>
          <a:p>
            <a:r>
              <a:rPr lang="cs-CZ" baseline="0" dirty="0" smtClean="0"/>
              <a:t>       4… dáseň</a:t>
            </a:r>
          </a:p>
          <a:p>
            <a:r>
              <a:rPr lang="cs-CZ" baseline="0" dirty="0" smtClean="0"/>
              <a:t>       5… zubní cement pokrývá zub vrostlý do čelistní kosti</a:t>
            </a:r>
          </a:p>
          <a:p>
            <a:r>
              <a:rPr lang="cs-CZ" baseline="0" dirty="0" smtClean="0"/>
              <a:t>       6… čelist (horní, dolní)</a:t>
            </a:r>
          </a:p>
          <a:p>
            <a:r>
              <a:rPr lang="cs-CZ" baseline="0" dirty="0" smtClean="0"/>
              <a:t>       7… cévy (krev)</a:t>
            </a:r>
          </a:p>
          <a:p>
            <a:r>
              <a:rPr lang="cs-CZ" baseline="0" dirty="0" smtClean="0"/>
              <a:t>       8… nervy</a:t>
            </a:r>
          </a:p>
          <a:p>
            <a:r>
              <a:rPr lang="cs-CZ" baseline="0" dirty="0" smtClean="0"/>
              <a:t>po kliknutí body 1-8 zmizí… pojmenuj části zubu, jejichž názvy sis zapamatoval…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9ADEA-6C7F-41E7-8486-BE9702B224F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5773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animace vzniku zubního kazu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9ADEA-6C7F-41E7-8486-BE9702B224F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935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Spoj,</a:t>
            </a:r>
            <a:r>
              <a:rPr lang="cs-CZ" baseline="0" dirty="0" smtClean="0"/>
              <a:t> vysvětli, k čemu se používá… na tabuli na pracovním listě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9ADEA-6C7F-41E7-8486-BE9702B224F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3028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Ověření</a:t>
            </a:r>
            <a:r>
              <a:rPr lang="cs-CZ" baseline="0" dirty="0" smtClean="0"/>
              <a:t> znalostí dětí – pokud je věta pravdivá, vybarví na pracovním listu </a:t>
            </a:r>
            <a:r>
              <a:rPr lang="cs-CZ" baseline="0" dirty="0" err="1" smtClean="0"/>
              <a:t>smajlíka</a:t>
            </a:r>
            <a:r>
              <a:rPr lang="cs-CZ" baseline="0" dirty="0" smtClean="0"/>
              <a:t> zeleně; pokud pravdivá není, červeně.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9ADEA-6C7F-41E7-8486-BE9702B224F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070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1B4D3A0-969E-411E-8D40-A3250F773780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647DA9E-F7C0-45A2-B5AB-BCC936F1868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ay1002.png" TargetMode="External"/><Relationship Id="rId2" Type="http://schemas.openxmlformats.org/officeDocument/2006/relationships/hyperlink" Target="http://cs.wikipedia.org/wiki/Soubor:Gray1004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Toothpaste.jpg" TargetMode="External"/><Relationship Id="rId5" Type="http://schemas.openxmlformats.org/officeDocument/2006/relationships/hyperlink" Target="http://cs.wikipedia.org/wiki/Soubor:Interdental-brushes.JPG" TargetMode="External"/><Relationship Id="rId4" Type="http://schemas.openxmlformats.org/officeDocument/2006/relationships/hyperlink" Target="http://cs.wikipedia.org/wiki/Soubor:Zubni_kaz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91680" y="1484784"/>
            <a:ext cx="7272808" cy="598218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NÁZEV ŠKOLY: ZŠ Karla Klíče Hostinné</a:t>
            </a:r>
            <a:br>
              <a:rPr lang="cs-CZ" sz="2400" dirty="0" smtClean="0"/>
            </a:br>
            <a:r>
              <a:rPr lang="cs-CZ" sz="2400" dirty="0" smtClean="0"/>
              <a:t>AUTOR: Mgr. Lenka Stará</a:t>
            </a:r>
            <a:br>
              <a:rPr lang="cs-CZ" sz="2400" dirty="0" smtClean="0"/>
            </a:br>
            <a:r>
              <a:rPr lang="cs-CZ" sz="2400" dirty="0" smtClean="0"/>
              <a:t>NÁZEV</a:t>
            </a:r>
            <a:r>
              <a:rPr lang="cs-CZ" sz="2400" smtClean="0"/>
              <a:t>: VY_32_INOVACE_12_B_3_Chrup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TÉMA: Chrup</a:t>
            </a:r>
            <a:br>
              <a:rPr lang="cs-CZ" sz="2400" dirty="0" smtClean="0"/>
            </a:br>
            <a:r>
              <a:rPr lang="cs-CZ" sz="2400" dirty="0" smtClean="0"/>
              <a:t>ČÍSLO PROJEKTU: </a:t>
            </a:r>
            <a:r>
              <a:rPr lang="cs-CZ" sz="2400" dirty="0"/>
              <a:t>CZ.1.07/1.4.00/21.2131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2708920"/>
            <a:ext cx="6172200" cy="1371600"/>
          </a:xfrm>
        </p:spPr>
        <p:txBody>
          <a:bodyPr>
            <a:normAutofit/>
          </a:bodyPr>
          <a:lstStyle/>
          <a:p>
            <a:r>
              <a:rPr lang="cs-CZ" sz="4400" i="1" dirty="0" smtClean="0"/>
              <a:t>Chrup</a:t>
            </a:r>
            <a:endParaRPr lang="cs-CZ" sz="4400" i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301208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96506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447292027"/>
              </p:ext>
            </p:extLst>
          </p:nvPr>
        </p:nvGraphicFramePr>
        <p:xfrm>
          <a:off x="457200" y="1600200"/>
          <a:ext cx="7467600" cy="368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800"/>
                <a:gridCol w="1244600"/>
                <a:gridCol w="1244600"/>
                <a:gridCol w="1244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21.1.2012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26.1.2012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Chrup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Zuby dospělého, zuby dítěte, zubní kaz, korunka, kořen, sklovina, pasta na zuby, zubní nit, mezizubní kartáček, kartáček na </a:t>
                      </a:r>
                      <a:r>
                        <a:rPr lang="cs-CZ" dirty="0" err="1" smtClean="0"/>
                        <a:t>zuby,ústní</a:t>
                      </a:r>
                      <a:r>
                        <a:rPr lang="cs-CZ" dirty="0" smtClean="0"/>
                        <a:t> voda, 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211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300" cap="none" dirty="0">
                <a:solidFill>
                  <a:prstClr val="black"/>
                </a:solidFill>
                <a:latin typeface="Calibri"/>
              </a:rPr>
              <a:t>Mgr. Lenka Stará</a:t>
            </a:r>
            <a:br>
              <a:rPr lang="cs-CZ" sz="2300" cap="none" dirty="0">
                <a:solidFill>
                  <a:prstClr val="black"/>
                </a:solidFill>
                <a:latin typeface="Calibri"/>
              </a:rPr>
            </a:br>
            <a:r>
              <a:rPr lang="cs-CZ" sz="2300" cap="none" dirty="0" smtClean="0">
                <a:solidFill>
                  <a:prstClr val="black"/>
                </a:solidFill>
                <a:latin typeface="Calibri"/>
              </a:rPr>
              <a:t>datum 21.1.2012</a:t>
            </a:r>
            <a:r>
              <a:rPr lang="cs-CZ" sz="2300" cap="none" dirty="0">
                <a:solidFill>
                  <a:prstClr val="black"/>
                </a:solidFill>
                <a:latin typeface="Calibri"/>
              </a:rPr>
              <a:t/>
            </a:r>
            <a:br>
              <a:rPr lang="cs-CZ" sz="2300" cap="none" dirty="0">
                <a:solidFill>
                  <a:prstClr val="black"/>
                </a:solidFill>
                <a:latin typeface="Calibri"/>
              </a:rPr>
            </a:br>
            <a:r>
              <a:rPr lang="cs-CZ" sz="2300" cap="none" dirty="0">
                <a:solidFill>
                  <a:prstClr val="black"/>
                </a:solidFill>
                <a:latin typeface="Calibri"/>
              </a:rPr>
              <a:t>Určeno pro 1. </a:t>
            </a:r>
            <a:r>
              <a:rPr lang="cs-CZ" sz="2300" cap="none" dirty="0" smtClean="0">
                <a:solidFill>
                  <a:prstClr val="black"/>
                </a:solidFill>
                <a:latin typeface="Calibri"/>
              </a:rPr>
              <a:t>ročník</a:t>
            </a:r>
            <a:br>
              <a:rPr lang="cs-CZ" sz="2300" cap="none" dirty="0" smtClean="0">
                <a:solidFill>
                  <a:prstClr val="black"/>
                </a:solidFill>
                <a:latin typeface="Calibri"/>
              </a:rPr>
            </a:br>
            <a:r>
              <a:rPr lang="cs-CZ" sz="2300" cap="none" smtClean="0">
                <a:solidFill>
                  <a:prstClr val="black"/>
                </a:solidFill>
                <a:latin typeface="Calibri"/>
              </a:rPr>
              <a:t>Prezentace obsahuje animace.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8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sz="18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Praktické činnosti:</a:t>
            </a:r>
            <a:endParaRPr lang="cs-CZ" sz="18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6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4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Děti odhadovaly, kolik zubů mají v ústech…. zjistily, že každý žáček má jiný počet – zuby se mění, dospělí jich mají více než děti… barevně jsme na tabuli a v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pracovním listu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označili řezáčky, špičáky a stoličky, spočítali, o kolik mají dospělí více zubů než děti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7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</a:t>
            </a:r>
            <a:r>
              <a:rPr lang="cs-CZ" sz="17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cs-CZ" sz="16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5 –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Popsání částí zubu – důležité pro prvňáčky je slovo</a:t>
            </a:r>
            <a:r>
              <a:rPr lang="cs-CZ" sz="16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korunka, kořen, sklovina</a:t>
            </a:r>
            <a:endParaRPr lang="cs-CZ" sz="1600" b="1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6 –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Animace vzniku zubního kazu – po kliknutí se postupně překryjí 4 zvětšující se obrázky s postupně se zvětšujícím zubním kazem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8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Praktické </a:t>
            </a: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činnosti:</a:t>
            </a:r>
            <a:endParaRPr lang="cs-CZ" sz="18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6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7</a:t>
            </a:r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Na tabuli a v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pracovním listu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spoj obrázky s pojmy</a:t>
            </a:r>
            <a:endParaRPr lang="cs-CZ" sz="16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6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8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Test - 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pracovní list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- skupinová práce – učitel čte dětem věty – pokud jsou pravdivé, děti vybarví kroužek zeleně, pokud učitel nemá pravdu, vybarví děti kroužek červeně.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Kontrola </a:t>
            </a:r>
            <a:r>
              <a:rPr lang="cs-CZ" sz="16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smajlíky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po kliknutí – kdo má puntík vybarvený dobře, nakreslí vedle něj čárku, za nejméně osm čárek děti za odměnu vybarvili velkého smějícího se </a:t>
            </a:r>
            <a:r>
              <a:rPr lang="cs-CZ" sz="16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smajlíka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Tentokrát bylo v hodině méně praktických činností na tabuli a více na pracovním listu. Děti si prohlédly sádrový odlitek chrupu dospělého člověka a zub s kazem. </a:t>
            </a:r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e skupinách byly rovnoměrně rozděleny, test na konci hodiny dopadl oproti mým očekáváním dobře, jediný chlapec nemohl vybarvit velkého </a:t>
            </a:r>
            <a:r>
              <a:rPr lang="cs-CZ" sz="16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smajlíka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 protože nespolupracoval se skupinou. </a:t>
            </a:r>
          </a:p>
          <a:p>
            <a:pPr marL="0" lvl="0" indent="0">
              <a:spcBef>
                <a:spcPct val="20000"/>
              </a:spcBef>
              <a:buClrTx/>
              <a:buSzTx/>
              <a:buNone/>
            </a:pPr>
            <a:endParaRPr lang="cs-CZ" sz="16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716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cs-CZ" b="1" i="1" dirty="0"/>
              <a:t>C</a:t>
            </a:r>
            <a:r>
              <a:rPr lang="cs-CZ" b="1" i="1" dirty="0" smtClean="0"/>
              <a:t>hrup</a:t>
            </a:r>
            <a:endParaRPr lang="cs-CZ" b="1" i="1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4944"/>
            <a:ext cx="4608512" cy="3090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24944"/>
            <a:ext cx="3134132" cy="2544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 descr="C:\Users\Lenka\AppData\Local\Microsoft\Windows\Temporary Internet Files\Content.IE5\MWPBBGB1\MP900422222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731" t="-3519" r="27506" b="-208"/>
          <a:stretch/>
        </p:blipFill>
        <p:spPr bwMode="auto">
          <a:xfrm>
            <a:off x="1331640" y="247509"/>
            <a:ext cx="1928742" cy="201310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00028" y="2163135"/>
            <a:ext cx="1960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dospělý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38" name="Picture 14" descr="C:\Users\Lenka\AppData\Local\Microsoft\Windows\Temporary Internet Files\Content.IE5\OMPPDY13\MP90040029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0783" y="480758"/>
            <a:ext cx="2320813" cy="154660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69021" y="2080343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dítě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585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467600" cy="580926"/>
          </a:xfrm>
        </p:spPr>
        <p:txBody>
          <a:bodyPr/>
          <a:lstStyle/>
          <a:p>
            <a:pPr algn="ctr"/>
            <a:r>
              <a:rPr lang="cs-CZ" b="1" i="1" dirty="0" smtClean="0"/>
              <a:t>Chrup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7467600" cy="4873752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40632"/>
            <a:ext cx="4032448" cy="4876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444208" y="1844824"/>
            <a:ext cx="237626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sz="2000" b="1" dirty="0" smtClean="0"/>
              <a:t>1 zubní sklovina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2 zubovina</a:t>
            </a:r>
          </a:p>
          <a:p>
            <a:r>
              <a:rPr lang="cs-CZ" sz="2000" b="1" dirty="0" smtClean="0"/>
              <a:t>3 zubní dřeň</a:t>
            </a:r>
          </a:p>
          <a:p>
            <a:r>
              <a:rPr lang="cs-CZ" sz="2000" b="1" dirty="0" smtClean="0"/>
              <a:t>4 dáseň</a:t>
            </a:r>
          </a:p>
          <a:p>
            <a:r>
              <a:rPr lang="cs-CZ" sz="2000" b="1" dirty="0" smtClean="0"/>
              <a:t>5 zubní cement</a:t>
            </a:r>
          </a:p>
          <a:p>
            <a:endParaRPr lang="cs-CZ" sz="2000" b="1" dirty="0"/>
          </a:p>
          <a:p>
            <a:endParaRPr lang="cs-CZ" sz="2000" b="1" dirty="0" smtClean="0"/>
          </a:p>
          <a:p>
            <a:r>
              <a:rPr lang="cs-CZ" sz="2000" b="1" dirty="0" smtClean="0"/>
              <a:t>6 čelistní kost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7 céva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8 nerv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1512" y="2564904"/>
            <a:ext cx="15841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 korunka</a:t>
            </a:r>
          </a:p>
          <a:p>
            <a:pPr algn="ctr"/>
            <a:endParaRPr lang="cs-CZ" sz="2000" b="1" dirty="0"/>
          </a:p>
          <a:p>
            <a:pPr algn="ctr"/>
            <a:endParaRPr lang="cs-CZ" sz="2000" b="1" dirty="0" smtClean="0"/>
          </a:p>
          <a:p>
            <a:pPr algn="ctr"/>
            <a:endParaRPr lang="cs-CZ" sz="2000" b="1" dirty="0"/>
          </a:p>
          <a:p>
            <a:pPr algn="ctr"/>
            <a:endParaRPr lang="cs-CZ" sz="2000" b="1" dirty="0" smtClean="0"/>
          </a:p>
          <a:p>
            <a:pPr algn="ctr"/>
            <a:endParaRPr lang="cs-CZ" sz="2000" b="1" dirty="0" smtClean="0"/>
          </a:p>
          <a:p>
            <a:pPr algn="ctr"/>
            <a:r>
              <a:rPr lang="cs-CZ" sz="2000" b="1" dirty="0" smtClean="0"/>
              <a:t> kořen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232678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1983" y="188640"/>
            <a:ext cx="8229600" cy="652934"/>
          </a:xfrm>
        </p:spPr>
        <p:txBody>
          <a:bodyPr>
            <a:normAutofit/>
          </a:bodyPr>
          <a:lstStyle/>
          <a:p>
            <a:pPr algn="ctr"/>
            <a:r>
              <a:rPr lang="cs-CZ" b="1" i="1" dirty="0" smtClean="0"/>
              <a:t>Chrup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219256" cy="5145435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02675"/>
            <a:ext cx="2581900" cy="1778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9203" y="2459555"/>
            <a:ext cx="3659222" cy="2464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047868"/>
            <a:ext cx="4781575" cy="3287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7951" y="1578076"/>
            <a:ext cx="6153128" cy="4227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6147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467600" cy="648072"/>
          </a:xfrm>
        </p:spPr>
        <p:txBody>
          <a:bodyPr/>
          <a:lstStyle/>
          <a:p>
            <a:pPr algn="ctr"/>
            <a:r>
              <a:rPr lang="cs-CZ" b="1" i="1" dirty="0" smtClean="0"/>
              <a:t>Chrup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800" dirty="0" smtClean="0"/>
              <a:t>zubní pasta</a:t>
            </a:r>
          </a:p>
          <a:p>
            <a:pPr marL="0" indent="0" algn="ctr">
              <a:buNone/>
            </a:pPr>
            <a:r>
              <a:rPr lang="cs-CZ" sz="2800" dirty="0" smtClean="0"/>
              <a:t>zubní kartáčky</a:t>
            </a:r>
          </a:p>
          <a:p>
            <a:pPr marL="0" indent="0" algn="ctr">
              <a:buNone/>
            </a:pPr>
            <a:r>
              <a:rPr lang="cs-CZ" sz="2800" dirty="0" smtClean="0"/>
              <a:t>ústní voda</a:t>
            </a:r>
          </a:p>
          <a:p>
            <a:pPr marL="0" indent="0" algn="ctr">
              <a:buNone/>
            </a:pPr>
            <a:r>
              <a:rPr lang="cs-CZ" sz="2800" dirty="0" smtClean="0"/>
              <a:t>zubní nit</a:t>
            </a:r>
          </a:p>
          <a:p>
            <a:pPr marL="0" indent="0" algn="ctr">
              <a:buNone/>
            </a:pPr>
            <a:r>
              <a:rPr lang="cs-CZ" sz="2800" dirty="0" smtClean="0"/>
              <a:t>mezizubní kartáčky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5103" y="4797152"/>
            <a:ext cx="2454547" cy="1699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9896"/>
            <a:ext cx="2232248" cy="1520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940" y="3793408"/>
            <a:ext cx="1800200" cy="1701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 descr="http://upload.wikimedia.org/wikipedia/commons/6/66/Toothbrush_x3_20050716_0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80728"/>
            <a:ext cx="2744456" cy="205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enka\AppData\Local\Microsoft\Windows\Temporary Internet Files\Content.IE5\SCULD85L\MC9003488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5579" y="3407438"/>
            <a:ext cx="1208747" cy="2779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109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Autofit/>
          </a:bodyPr>
          <a:lstStyle/>
          <a:p>
            <a:pPr algn="ctr"/>
            <a:r>
              <a:rPr lang="cs-CZ" b="1" i="1" dirty="0" smtClean="0"/>
              <a:t>Chrup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836712"/>
            <a:ext cx="6840760" cy="561662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Zuby si čistíme nejméně 2 krát denně.</a:t>
            </a:r>
          </a:p>
          <a:p>
            <a:r>
              <a:rPr lang="cs-CZ" dirty="0" smtClean="0"/>
              <a:t>K zubaři chodíme na preventivní prohlídky </a:t>
            </a:r>
            <a:r>
              <a:rPr lang="cs-CZ" dirty="0" smtClean="0"/>
              <a:t>             2 </a:t>
            </a:r>
            <a:r>
              <a:rPr lang="cs-CZ" dirty="0" smtClean="0"/>
              <a:t>krát ročně.</a:t>
            </a:r>
          </a:p>
          <a:p>
            <a:r>
              <a:rPr lang="cs-CZ" dirty="0" smtClean="0"/>
              <a:t>Zuby si čistíme žvýkačkou.</a:t>
            </a:r>
          </a:p>
          <a:p>
            <a:r>
              <a:rPr lang="cs-CZ" dirty="0" smtClean="0"/>
              <a:t>Zub má korunku a kořen.</a:t>
            </a:r>
          </a:p>
          <a:p>
            <a:r>
              <a:rPr lang="cs-CZ" dirty="0" smtClean="0"/>
              <a:t>Jíme zdravě, omezíme sladkosti.</a:t>
            </a:r>
          </a:p>
          <a:p>
            <a:r>
              <a:rPr lang="cs-CZ" dirty="0" smtClean="0"/>
              <a:t>Používáme měkký dětský zubní kartáček.</a:t>
            </a:r>
          </a:p>
          <a:p>
            <a:r>
              <a:rPr lang="cs-CZ" dirty="0" smtClean="0"/>
              <a:t>Děti mají 30 mléčných zubů.</a:t>
            </a:r>
          </a:p>
          <a:p>
            <a:r>
              <a:rPr lang="cs-CZ" dirty="0" smtClean="0"/>
              <a:t>Dospělí mají 32 zubů.</a:t>
            </a:r>
          </a:p>
          <a:p>
            <a:r>
              <a:rPr lang="cs-CZ" dirty="0" smtClean="0"/>
              <a:t>Zuby si čistíme jednou denně.</a:t>
            </a:r>
          </a:p>
          <a:p>
            <a:r>
              <a:rPr lang="cs-CZ" dirty="0" smtClean="0"/>
              <a:t>K zubaři chodíme na prohlídku jednou za dva roky. </a:t>
            </a:r>
          </a:p>
          <a:p>
            <a:r>
              <a:rPr lang="cs-CZ" dirty="0" smtClean="0"/>
              <a:t>Sladkosti zubům neškodí.</a:t>
            </a:r>
          </a:p>
          <a:p>
            <a:r>
              <a:rPr lang="cs-CZ" dirty="0" smtClean="0"/>
              <a:t>Děti mají 20 mléčných zubů.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Veselý obličej 4"/>
          <p:cNvSpPr/>
          <p:nvPr/>
        </p:nvSpPr>
        <p:spPr>
          <a:xfrm>
            <a:off x="6372080" y="870144"/>
            <a:ext cx="360160" cy="31318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1379" y="5949279"/>
            <a:ext cx="384175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5624" y="3986213"/>
            <a:ext cx="384175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177064"/>
            <a:ext cx="384175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512" y="2715653"/>
            <a:ext cx="384175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7555" y="2374340"/>
            <a:ext cx="384175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10072"/>
            <a:ext cx="384175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Veselý obličej 5"/>
          <p:cNvSpPr/>
          <p:nvPr/>
        </p:nvSpPr>
        <p:spPr>
          <a:xfrm>
            <a:off x="4644008" y="1951386"/>
            <a:ext cx="369458" cy="37804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3483" y="3593149"/>
            <a:ext cx="390525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6250" y="5134575"/>
            <a:ext cx="390525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8212" y="5534307"/>
            <a:ext cx="390525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2986" y="4327526"/>
            <a:ext cx="390525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8824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cs-CZ" b="1" i="1" dirty="0" smtClean="0"/>
              <a:t>Chrup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908720"/>
            <a:ext cx="8280920" cy="5544616"/>
          </a:xfrm>
          <a:ln>
            <a:solidFill>
              <a:schemeClr val="accent1"/>
            </a:solidFill>
          </a:ln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pl-PL" sz="3800" b="1" dirty="0" smtClean="0">
                <a:effectLst/>
              </a:rPr>
              <a:t>Použité zdroje:</a:t>
            </a:r>
          </a:p>
          <a:p>
            <a:pPr marL="0" indent="0">
              <a:buNone/>
            </a:pPr>
            <a:endParaRPr lang="pl-PL" b="1" dirty="0" smtClean="0">
              <a:effectLst/>
            </a:endParaRPr>
          </a:p>
          <a:p>
            <a:pPr marL="0" indent="0">
              <a:buNone/>
            </a:pPr>
            <a:r>
              <a:rPr lang="pl-PL" sz="2500" dirty="0" smtClean="0"/>
              <a:t>Otevřená galerie Microsoft.com</a:t>
            </a:r>
            <a:endParaRPr lang="pl-PL" sz="2500" dirty="0"/>
          </a:p>
          <a:p>
            <a:pPr marL="0" indent="0">
              <a:buNone/>
            </a:pPr>
            <a:r>
              <a:rPr lang="en-US" sz="2500" dirty="0"/>
              <a:t>Gray1004.png. In: </a:t>
            </a:r>
            <a:r>
              <a:rPr lang="en-US" sz="2500" i="1" dirty="0"/>
              <a:t>Wikipedia</a:t>
            </a:r>
            <a:r>
              <a:rPr lang="en-US" sz="2500" dirty="0"/>
              <a:t>: </a:t>
            </a:r>
            <a:r>
              <a:rPr lang="en-US" sz="2500" i="1" dirty="0"/>
              <a:t>the free encyclopedia</a:t>
            </a:r>
            <a:r>
              <a:rPr lang="en-US" sz="2500" dirty="0"/>
              <a:t> [online]. San Francisco (CA): Wikimedia Foundation, 2001- [cit. 2012-01-21]. </a:t>
            </a:r>
            <a:r>
              <a:rPr lang="en-US" sz="2500" dirty="0" err="1"/>
              <a:t>Dostupné</a:t>
            </a:r>
            <a:r>
              <a:rPr lang="en-US" sz="2500" dirty="0"/>
              <a:t> z: </a:t>
            </a:r>
            <a:r>
              <a:rPr lang="en-US" sz="2500" dirty="0">
                <a:hlinkClick r:id="rId2"/>
              </a:rPr>
              <a:t>http://</a:t>
            </a:r>
            <a:r>
              <a:rPr lang="en-US" sz="2500" dirty="0" smtClean="0">
                <a:hlinkClick r:id="rId2"/>
              </a:rPr>
              <a:t>cs.wikipedia.org/wiki/Soubor:Gray1004.png</a:t>
            </a:r>
            <a:endParaRPr lang="cs-CZ" sz="2500" dirty="0" smtClean="0"/>
          </a:p>
          <a:p>
            <a:pPr marL="0" indent="0">
              <a:buNone/>
            </a:pPr>
            <a:r>
              <a:rPr lang="en-US" sz="2500" dirty="0" smtClean="0"/>
              <a:t>Gray1002.png</a:t>
            </a:r>
            <a:r>
              <a:rPr lang="en-US" sz="2500" dirty="0"/>
              <a:t>. In: </a:t>
            </a:r>
            <a:r>
              <a:rPr lang="en-US" sz="2500" i="1" dirty="0"/>
              <a:t>Wikipedia</a:t>
            </a:r>
            <a:r>
              <a:rPr lang="en-US" sz="2500" dirty="0"/>
              <a:t>: </a:t>
            </a:r>
            <a:r>
              <a:rPr lang="en-US" sz="2500" i="1" dirty="0"/>
              <a:t>the free encyclopedia</a:t>
            </a:r>
            <a:r>
              <a:rPr lang="en-US" sz="2500" dirty="0"/>
              <a:t> [online]. San Francisco (CA): Wikimedia Foundation, 2001- [cit. 2012-01-21]. </a:t>
            </a:r>
            <a:r>
              <a:rPr lang="en-US" sz="2500" dirty="0" err="1"/>
              <a:t>Dostupné</a:t>
            </a:r>
            <a:r>
              <a:rPr lang="en-US" sz="2500" dirty="0"/>
              <a:t> z: </a:t>
            </a:r>
            <a:r>
              <a:rPr lang="en-US" sz="2500" dirty="0">
                <a:hlinkClick r:id="rId3"/>
              </a:rPr>
              <a:t>http://</a:t>
            </a:r>
            <a:r>
              <a:rPr lang="en-US" sz="2500" dirty="0" smtClean="0">
                <a:hlinkClick r:id="rId3"/>
              </a:rPr>
              <a:t>cs.wikipedia.org/wiki/Soubor:Gray1002.png</a:t>
            </a:r>
            <a:endParaRPr lang="cs-CZ" sz="2500" dirty="0" smtClean="0"/>
          </a:p>
          <a:p>
            <a:pPr marL="0" indent="0">
              <a:buNone/>
            </a:pPr>
            <a:r>
              <a:rPr lang="cs-CZ" sz="2500" dirty="0" err="1"/>
              <a:t>Zubni</a:t>
            </a:r>
            <a:r>
              <a:rPr lang="cs-CZ" sz="2500" dirty="0"/>
              <a:t> kaz1.jpg. In: </a:t>
            </a:r>
            <a:r>
              <a:rPr lang="cs-CZ" sz="2500" i="1" dirty="0" err="1"/>
              <a:t>Wikipedia</a:t>
            </a:r>
            <a:r>
              <a:rPr lang="cs-CZ" sz="2500" dirty="0"/>
              <a:t>: </a:t>
            </a:r>
            <a:r>
              <a:rPr lang="cs-CZ" sz="2500" i="1" dirty="0" err="1"/>
              <a:t>the</a:t>
            </a:r>
            <a:r>
              <a:rPr lang="cs-CZ" sz="2500" i="1" dirty="0"/>
              <a:t> free </a:t>
            </a:r>
            <a:r>
              <a:rPr lang="cs-CZ" sz="2500" i="1" dirty="0" err="1"/>
              <a:t>encyclopedia</a:t>
            </a:r>
            <a:r>
              <a:rPr lang="cs-CZ" sz="2500" dirty="0"/>
              <a:t> [online]. San Francisco (CA): </a:t>
            </a:r>
            <a:r>
              <a:rPr lang="cs-CZ" sz="2500" dirty="0" err="1"/>
              <a:t>Wikimedia</a:t>
            </a:r>
            <a:r>
              <a:rPr lang="cs-CZ" sz="2500" dirty="0"/>
              <a:t> </a:t>
            </a:r>
            <a:r>
              <a:rPr lang="cs-CZ" sz="2500" dirty="0" err="1"/>
              <a:t>Foundation</a:t>
            </a:r>
            <a:r>
              <a:rPr lang="cs-CZ" sz="2500" dirty="0"/>
              <a:t>, 2001- [cit. </a:t>
            </a:r>
            <a:r>
              <a:rPr lang="cs-CZ" sz="2500" dirty="0" smtClean="0"/>
              <a:t>2012-01-21]. </a:t>
            </a:r>
            <a:r>
              <a:rPr lang="cs-CZ" sz="2500" dirty="0"/>
              <a:t>Dostupné z: http://cs.wikipedia.org/wiki/Soubor:Zubni_kaz1.jpg</a:t>
            </a:r>
            <a:endParaRPr lang="cs-CZ" sz="2500" dirty="0" smtClean="0"/>
          </a:p>
          <a:p>
            <a:pPr marL="0" indent="0">
              <a:buNone/>
            </a:pPr>
            <a:r>
              <a:rPr lang="cs-CZ" sz="2500" dirty="0" err="1"/>
              <a:t>Zubni</a:t>
            </a:r>
            <a:r>
              <a:rPr lang="cs-CZ" sz="2500" dirty="0"/>
              <a:t> kaz2.jpg. In: </a:t>
            </a:r>
            <a:r>
              <a:rPr lang="cs-CZ" sz="2500" i="1" dirty="0" err="1"/>
              <a:t>Wikipedia</a:t>
            </a:r>
            <a:r>
              <a:rPr lang="cs-CZ" sz="2500" dirty="0"/>
              <a:t>: </a:t>
            </a:r>
            <a:r>
              <a:rPr lang="cs-CZ" sz="2500" i="1" dirty="0" err="1"/>
              <a:t>the</a:t>
            </a:r>
            <a:r>
              <a:rPr lang="cs-CZ" sz="2500" i="1" dirty="0"/>
              <a:t> free </a:t>
            </a:r>
            <a:r>
              <a:rPr lang="cs-CZ" sz="2500" i="1" dirty="0" err="1"/>
              <a:t>encyclopedia</a:t>
            </a:r>
            <a:r>
              <a:rPr lang="cs-CZ" sz="2500" dirty="0"/>
              <a:t> [online]. San Francisco (CA): </a:t>
            </a:r>
            <a:r>
              <a:rPr lang="cs-CZ" sz="2500" dirty="0" err="1"/>
              <a:t>Wikimedia</a:t>
            </a:r>
            <a:r>
              <a:rPr lang="cs-CZ" sz="2500" dirty="0"/>
              <a:t> </a:t>
            </a:r>
            <a:r>
              <a:rPr lang="cs-CZ" sz="2500" dirty="0" err="1"/>
              <a:t>Foundation</a:t>
            </a:r>
            <a:r>
              <a:rPr lang="cs-CZ" sz="2500" dirty="0"/>
              <a:t>, 2001- [cit. 2012-01-21]. Dostupné z: </a:t>
            </a:r>
            <a:r>
              <a:rPr lang="cs-CZ" sz="2500" dirty="0">
                <a:hlinkClick r:id="rId4"/>
              </a:rPr>
              <a:t>http://</a:t>
            </a:r>
            <a:r>
              <a:rPr lang="cs-CZ" sz="2500" dirty="0" smtClean="0">
                <a:hlinkClick r:id="rId4"/>
              </a:rPr>
              <a:t>cs.wikipedia.org/wiki/Soubor:Zubni_kaz2.jpg</a:t>
            </a:r>
            <a:endParaRPr lang="cs-CZ" sz="2500" dirty="0" smtClean="0"/>
          </a:p>
          <a:p>
            <a:pPr marL="0" indent="0">
              <a:buNone/>
            </a:pPr>
            <a:r>
              <a:rPr lang="cs-CZ" sz="2500" dirty="0" err="1"/>
              <a:t>Zubni</a:t>
            </a:r>
            <a:r>
              <a:rPr lang="cs-CZ" sz="2500" dirty="0"/>
              <a:t> kaz3.jpg. In: </a:t>
            </a:r>
            <a:r>
              <a:rPr lang="cs-CZ" sz="2500" i="1" dirty="0" err="1"/>
              <a:t>Wikipedia</a:t>
            </a:r>
            <a:r>
              <a:rPr lang="cs-CZ" sz="2500" dirty="0"/>
              <a:t>: </a:t>
            </a:r>
            <a:r>
              <a:rPr lang="cs-CZ" sz="2500" i="1" dirty="0" err="1"/>
              <a:t>the</a:t>
            </a:r>
            <a:r>
              <a:rPr lang="cs-CZ" sz="2500" i="1" dirty="0"/>
              <a:t> free </a:t>
            </a:r>
            <a:r>
              <a:rPr lang="cs-CZ" sz="2500" i="1" dirty="0" err="1"/>
              <a:t>encyclopedia</a:t>
            </a:r>
            <a:r>
              <a:rPr lang="cs-CZ" sz="2500" dirty="0"/>
              <a:t> [online]. San Francisco (CA): </a:t>
            </a:r>
            <a:r>
              <a:rPr lang="cs-CZ" sz="2500" dirty="0" err="1"/>
              <a:t>Wikimedia</a:t>
            </a:r>
            <a:r>
              <a:rPr lang="cs-CZ" sz="2500" dirty="0"/>
              <a:t> </a:t>
            </a:r>
            <a:r>
              <a:rPr lang="cs-CZ" sz="2500" dirty="0" err="1"/>
              <a:t>Foundation</a:t>
            </a:r>
            <a:r>
              <a:rPr lang="cs-CZ" sz="2500" dirty="0"/>
              <a:t>, 2001- [cit. 2012-01-21]. Dostupné z: http://cs.wikipedia.org/wiki/Soubor:Zubni_kaz3.jpg</a:t>
            </a:r>
            <a:endParaRPr lang="cs-CZ" sz="2500" i="1" dirty="0">
              <a:effectLst/>
            </a:endParaRPr>
          </a:p>
          <a:p>
            <a:pPr marL="0" indent="0">
              <a:buNone/>
            </a:pPr>
            <a:r>
              <a:rPr lang="cs-CZ" sz="2500" dirty="0"/>
              <a:t>Kaz4.jpg. In: </a:t>
            </a:r>
            <a:r>
              <a:rPr lang="cs-CZ" sz="2500" i="1" dirty="0" err="1"/>
              <a:t>Wikipedia</a:t>
            </a:r>
            <a:r>
              <a:rPr lang="cs-CZ" sz="2500" dirty="0"/>
              <a:t>: </a:t>
            </a:r>
            <a:r>
              <a:rPr lang="cs-CZ" sz="2500" i="1" dirty="0" err="1"/>
              <a:t>the</a:t>
            </a:r>
            <a:r>
              <a:rPr lang="cs-CZ" sz="2500" i="1" dirty="0"/>
              <a:t> free </a:t>
            </a:r>
            <a:r>
              <a:rPr lang="cs-CZ" sz="2500" i="1" dirty="0" err="1"/>
              <a:t>encyclopedia</a:t>
            </a:r>
            <a:r>
              <a:rPr lang="cs-CZ" sz="2500" dirty="0"/>
              <a:t> [online]. San Francisco (CA): </a:t>
            </a:r>
            <a:r>
              <a:rPr lang="cs-CZ" sz="2500" dirty="0" err="1"/>
              <a:t>Wikimedia</a:t>
            </a:r>
            <a:r>
              <a:rPr lang="cs-CZ" sz="2500" dirty="0"/>
              <a:t> </a:t>
            </a:r>
            <a:r>
              <a:rPr lang="cs-CZ" sz="2500" dirty="0" err="1"/>
              <a:t>Foundation</a:t>
            </a:r>
            <a:r>
              <a:rPr lang="cs-CZ" sz="2500" dirty="0"/>
              <a:t>, 2001- [cit. 2012-01-21]. Dostupné z: http://cs.wikipedia.org/wiki/Soubor:Kaz4.jpg</a:t>
            </a:r>
            <a:endParaRPr lang="pl-PL" sz="2500" i="1" dirty="0" smtClean="0">
              <a:effectLst/>
            </a:endParaRPr>
          </a:p>
          <a:p>
            <a:pPr marL="0" indent="0">
              <a:buNone/>
            </a:pPr>
            <a:r>
              <a:rPr lang="cs-CZ" sz="2500" dirty="0"/>
              <a:t>Interdental-brushes.jpg. In: </a:t>
            </a:r>
            <a:r>
              <a:rPr lang="cs-CZ" sz="2500" i="1" dirty="0" err="1"/>
              <a:t>Wikipedia</a:t>
            </a:r>
            <a:r>
              <a:rPr lang="cs-CZ" sz="2500" dirty="0"/>
              <a:t>: </a:t>
            </a:r>
            <a:r>
              <a:rPr lang="cs-CZ" sz="2500" i="1" dirty="0" err="1"/>
              <a:t>the</a:t>
            </a:r>
            <a:r>
              <a:rPr lang="cs-CZ" sz="2500" i="1" dirty="0"/>
              <a:t> free </a:t>
            </a:r>
            <a:r>
              <a:rPr lang="cs-CZ" sz="2500" i="1" dirty="0" err="1"/>
              <a:t>encyclopedia</a:t>
            </a:r>
            <a:r>
              <a:rPr lang="cs-CZ" sz="2500" dirty="0"/>
              <a:t> [online]. San Francisco (CA): </a:t>
            </a:r>
            <a:r>
              <a:rPr lang="cs-CZ" sz="2500" dirty="0" err="1"/>
              <a:t>Wikimedia</a:t>
            </a:r>
            <a:r>
              <a:rPr lang="cs-CZ" sz="2500" dirty="0"/>
              <a:t> </a:t>
            </a:r>
            <a:r>
              <a:rPr lang="cs-CZ" sz="2500" dirty="0" err="1"/>
              <a:t>Foundation</a:t>
            </a:r>
            <a:r>
              <a:rPr lang="cs-CZ" sz="2500" dirty="0"/>
              <a:t>, 2001- [cit. 2012-01-21]. Dostupné z: </a:t>
            </a:r>
            <a:r>
              <a:rPr lang="cs-CZ" sz="2500" dirty="0">
                <a:hlinkClick r:id="rId5"/>
              </a:rPr>
              <a:t>http://</a:t>
            </a:r>
            <a:r>
              <a:rPr lang="cs-CZ" sz="2500" dirty="0" smtClean="0">
                <a:hlinkClick r:id="rId5"/>
              </a:rPr>
              <a:t>cs.wikipedia.org/wiki/Soubor:Interdental-brushes.JPG</a:t>
            </a:r>
            <a:endParaRPr lang="cs-CZ" sz="2500" dirty="0" smtClean="0"/>
          </a:p>
          <a:p>
            <a:pPr marL="0" indent="0">
              <a:buNone/>
            </a:pPr>
            <a:r>
              <a:rPr lang="cs-CZ" sz="2500" dirty="0"/>
              <a:t>Toothpaste.jpg. In: </a:t>
            </a:r>
            <a:r>
              <a:rPr lang="cs-CZ" sz="2500" i="1" dirty="0" err="1"/>
              <a:t>Wikipedia</a:t>
            </a:r>
            <a:r>
              <a:rPr lang="cs-CZ" sz="2500" dirty="0"/>
              <a:t>: </a:t>
            </a:r>
            <a:r>
              <a:rPr lang="cs-CZ" sz="2500" i="1" dirty="0" err="1"/>
              <a:t>the</a:t>
            </a:r>
            <a:r>
              <a:rPr lang="cs-CZ" sz="2500" i="1" dirty="0"/>
              <a:t> free </a:t>
            </a:r>
            <a:r>
              <a:rPr lang="cs-CZ" sz="2500" i="1" dirty="0" err="1"/>
              <a:t>encyclopedia</a:t>
            </a:r>
            <a:r>
              <a:rPr lang="cs-CZ" sz="2500" dirty="0"/>
              <a:t> [online]. San Francisco (CA): </a:t>
            </a:r>
            <a:r>
              <a:rPr lang="cs-CZ" sz="2500" dirty="0" err="1"/>
              <a:t>Wikimedia</a:t>
            </a:r>
            <a:r>
              <a:rPr lang="cs-CZ" sz="2500" dirty="0"/>
              <a:t> </a:t>
            </a:r>
            <a:r>
              <a:rPr lang="cs-CZ" sz="2500" dirty="0" err="1"/>
              <a:t>Foundation</a:t>
            </a:r>
            <a:r>
              <a:rPr lang="cs-CZ" sz="2500" dirty="0"/>
              <a:t>, 2001- [cit. 2012-01-21]. Dostupné z: </a:t>
            </a:r>
            <a:r>
              <a:rPr lang="cs-CZ" sz="2500" dirty="0">
                <a:hlinkClick r:id="rId6"/>
              </a:rPr>
              <a:t>http://</a:t>
            </a:r>
            <a:r>
              <a:rPr lang="cs-CZ" sz="2500" dirty="0" smtClean="0">
                <a:hlinkClick r:id="rId6"/>
              </a:rPr>
              <a:t>cs.wikipedia.org/wiki/Soubor:Toothpaste.jpg</a:t>
            </a:r>
            <a:endParaRPr lang="cs-CZ" sz="2500" dirty="0" smtClean="0"/>
          </a:p>
          <a:p>
            <a:pPr marL="0" indent="0">
              <a:buNone/>
            </a:pPr>
            <a:r>
              <a:rPr lang="en-US" sz="2500" dirty="0"/>
              <a:t>Dental floss(whole).jpg. In: </a:t>
            </a:r>
            <a:r>
              <a:rPr lang="en-US" sz="2500" i="1" dirty="0"/>
              <a:t>Wikipedia</a:t>
            </a:r>
            <a:r>
              <a:rPr lang="en-US" sz="2500" dirty="0"/>
              <a:t>: </a:t>
            </a:r>
            <a:r>
              <a:rPr lang="en-US" sz="2500" i="1" dirty="0"/>
              <a:t>the free encyclopedia</a:t>
            </a:r>
            <a:r>
              <a:rPr lang="en-US" sz="2500" dirty="0"/>
              <a:t> [online]. San Francisco (CA): Wikimedia Foundation, 2001- [cit. 2012-01-21]. </a:t>
            </a:r>
            <a:r>
              <a:rPr lang="en-US" sz="2500" dirty="0" err="1"/>
              <a:t>Dostupné</a:t>
            </a:r>
            <a:r>
              <a:rPr lang="en-US" sz="2500" dirty="0"/>
              <a:t> z: http://cs.wikipedia.org/wiki/Soubor:Dental_floss_(whole).jpg</a:t>
            </a:r>
            <a:endParaRPr lang="pl-PL" sz="2500" i="1" dirty="0" smtClean="0">
              <a:effectLst/>
            </a:endParaRPr>
          </a:p>
          <a:p>
            <a:pPr marL="0" indent="0">
              <a:buNone/>
            </a:pPr>
            <a:r>
              <a:rPr lang="cs-CZ" sz="2500" dirty="0"/>
              <a:t>Toothbrushx3 20050716 002.jpg. In: </a:t>
            </a:r>
            <a:r>
              <a:rPr lang="cs-CZ" sz="2500" i="1" dirty="0" err="1"/>
              <a:t>Wikipedia</a:t>
            </a:r>
            <a:r>
              <a:rPr lang="cs-CZ" sz="2500" dirty="0"/>
              <a:t>: </a:t>
            </a:r>
            <a:r>
              <a:rPr lang="cs-CZ" sz="2500" i="1" dirty="0" err="1"/>
              <a:t>the</a:t>
            </a:r>
            <a:r>
              <a:rPr lang="cs-CZ" sz="2500" i="1" dirty="0"/>
              <a:t> free </a:t>
            </a:r>
            <a:r>
              <a:rPr lang="cs-CZ" sz="2500" i="1" dirty="0" err="1"/>
              <a:t>encyclopedia</a:t>
            </a:r>
            <a:r>
              <a:rPr lang="cs-CZ" sz="2500" dirty="0"/>
              <a:t> [online]. San Francisco (CA): </a:t>
            </a:r>
            <a:r>
              <a:rPr lang="cs-CZ" sz="2500" dirty="0" err="1"/>
              <a:t>Wikimedia</a:t>
            </a:r>
            <a:r>
              <a:rPr lang="cs-CZ" sz="2500" dirty="0"/>
              <a:t> </a:t>
            </a:r>
            <a:r>
              <a:rPr lang="cs-CZ" sz="2500" dirty="0" err="1"/>
              <a:t>Foundation</a:t>
            </a:r>
            <a:r>
              <a:rPr lang="cs-CZ" sz="2500" dirty="0"/>
              <a:t>, 2001- [cit. 2012-03-07]. Dostupné z: http://cs.wikipedia.org/wiki/Soubor:Toothbrush_x3_20050716_002.jpg</a:t>
            </a:r>
            <a:endParaRPr lang="cs-CZ" sz="2500" i="1" dirty="0" smtClean="0">
              <a:effectLst/>
            </a:endParaRPr>
          </a:p>
          <a:p>
            <a:pPr marL="0" indent="0">
              <a:buNone/>
            </a:pPr>
            <a:endParaRPr lang="cs-CZ" sz="2000" i="1" dirty="0"/>
          </a:p>
          <a:p>
            <a:pPr marL="0" indent="0">
              <a:buNone/>
            </a:pPr>
            <a:r>
              <a:rPr lang="cs-CZ" sz="2000" i="1" dirty="0" smtClean="0"/>
              <a:t> </a:t>
            </a:r>
            <a:endParaRPr lang="pl-PL" sz="1600" i="1" dirty="0" smtClean="0">
              <a:effectLst/>
            </a:endParaRPr>
          </a:p>
          <a:p>
            <a:pPr marL="0" indent="0">
              <a:buNone/>
            </a:pPr>
            <a:endParaRPr lang="pl-PL" sz="1600" i="1" dirty="0" smtClean="0">
              <a:effectLst/>
            </a:endParaRP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 smtClean="0">
              <a:effectLst/>
            </a:endParaRPr>
          </a:p>
          <a:p>
            <a:pPr marL="0" indent="0">
              <a:buNone/>
            </a:pPr>
            <a:endParaRPr lang="cs-CZ" sz="1600" dirty="0" smtClean="0">
              <a:effectLst/>
            </a:endParaRP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89393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286</TotalTime>
  <Words>1024</Words>
  <Application>Microsoft Office PowerPoint</Application>
  <PresentationFormat>Předvádění na obrazovce (4:3)</PresentationFormat>
  <Paragraphs>122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NÁZEV ŠKOLY: ZŠ Karla Klíče Hostinné AUTOR: Mgr. Lenka Stará NÁZEV: VY_32_INOVACE_12_B_3_Chrup TÉMA: Chrup ČÍSLO PROJEKTU: CZ.1.07/1.4.00/21.2131</vt:lpstr>
      <vt:lpstr>Snímek 2</vt:lpstr>
      <vt:lpstr>Mgr. Lenka Stará datum 21.1.2012 Určeno pro 1. ročník Prezentace obsahuje animace.</vt:lpstr>
      <vt:lpstr>Chrup</vt:lpstr>
      <vt:lpstr>Chrup</vt:lpstr>
      <vt:lpstr>Chrup</vt:lpstr>
      <vt:lpstr>Chrup</vt:lpstr>
      <vt:lpstr>Chrup</vt:lpstr>
      <vt:lpstr>Chrup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Stará</dc:creator>
  <cp:lastModifiedBy>Dum</cp:lastModifiedBy>
  <cp:revision>44</cp:revision>
  <dcterms:created xsi:type="dcterms:W3CDTF">2012-01-21T09:42:19Z</dcterms:created>
  <dcterms:modified xsi:type="dcterms:W3CDTF">2012-03-16T10:52:18Z</dcterms:modified>
</cp:coreProperties>
</file>