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sldIdLst>
    <p:sldId id="256" r:id="rId2"/>
    <p:sldId id="257" r:id="rId3"/>
    <p:sldId id="259" r:id="rId4"/>
    <p:sldId id="260" r:id="rId5"/>
    <p:sldId id="258" r:id="rId6"/>
    <p:sldId id="261" r:id="rId7"/>
    <p:sldId id="262" r:id="rId8"/>
    <p:sldId id="263" r:id="rId9"/>
    <p:sldId id="264" r:id="rId10"/>
    <p:sldId id="26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1" d="100"/>
          <a:sy n="51" d="100"/>
        </p:scale>
        <p:origin x="-101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1"/>
      </p:bgRef>
    </p:bg>
    <p:spTree>
      <p:nvGrpSpPr>
        <p:cNvPr id="1" name=""/>
        <p:cNvGrpSpPr/>
        <p:nvPr/>
      </p:nvGrpSpPr>
      <p:grpSpPr>
        <a:xfrm>
          <a:off x="0" y="0"/>
          <a:ext cx="0" cy="0"/>
          <a:chOff x="0" y="0"/>
          <a:chExt cx="0" cy="0"/>
        </a:xfrm>
      </p:grpSpPr>
      <p:sp>
        <p:nvSpPr>
          <p:cNvPr id="8" name="Obdélník 7"/>
          <p:cNvSpPr/>
          <p:nvPr/>
        </p:nvSpPr>
        <p:spPr>
          <a:xfrm flipH="1">
            <a:off x="2667000" y="0"/>
            <a:ext cx="6477000" cy="6858000"/>
          </a:xfrm>
          <a:prstGeom prst="rect">
            <a:avLst/>
          </a:prstGeom>
          <a:blipFill>
            <a:blip r:embed="rId2"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Přímá spojovací čára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Nadpis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cs-CZ" smtClean="0"/>
              <a:t>Klepnutím lze upravit styl předlohy nadpisů.</a:t>
            </a:r>
            <a:endParaRPr kumimoji="0" lang="en-US"/>
          </a:p>
        </p:txBody>
      </p:sp>
      <p:sp>
        <p:nvSpPr>
          <p:cNvPr id="25" name="Podnadpis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31" name="Zástupný symbol pro datum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FF608682-7AF5-45BA-B1EC-513E4E260654}" type="datetimeFigureOut">
              <a:rPr lang="cs-CZ" smtClean="0"/>
              <a:pPr/>
              <a:t>4.5.2012</a:t>
            </a:fld>
            <a:endParaRPr lang="cs-CZ"/>
          </a:p>
        </p:txBody>
      </p:sp>
      <p:sp>
        <p:nvSpPr>
          <p:cNvPr id="18" name="Zástupný symbol pro zápatí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cs-CZ"/>
          </a:p>
        </p:txBody>
      </p:sp>
      <p:sp>
        <p:nvSpPr>
          <p:cNvPr id="29" name="Zástupný symbol pro číslo snímku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1E96AB26-9927-4DA8-9761-BDB55D440D51}"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FF608682-7AF5-45BA-B1EC-513E4E260654}" type="datetimeFigureOut">
              <a:rPr lang="cs-CZ" smtClean="0"/>
              <a:pPr/>
              <a:t>4.5.2012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1E96AB26-9927-4DA8-9761-BDB55D440D51}"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FF608682-7AF5-45BA-B1EC-513E4E260654}" type="datetimeFigureOut">
              <a:rPr lang="cs-CZ" smtClean="0"/>
              <a:pPr/>
              <a:t>4.5.2012</a:t>
            </a:fld>
            <a:endParaRPr lang="cs-CZ"/>
          </a:p>
        </p:txBody>
      </p:sp>
      <p:sp>
        <p:nvSpPr>
          <p:cNvPr id="5" name="Zástupný symbol pro zápatí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cs-CZ"/>
          </a:p>
        </p:txBody>
      </p:sp>
      <p:sp>
        <p:nvSpPr>
          <p:cNvPr id="6" name="Zástupný symbol pro číslo snímku 5"/>
          <p:cNvSpPr>
            <a:spLocks noGrp="1"/>
          </p:cNvSpPr>
          <p:nvPr>
            <p:ph type="sldNum" sz="quarter" idx="12"/>
          </p:nvPr>
        </p:nvSpPr>
        <p:spPr>
          <a:xfrm>
            <a:off x="6733952" y="6555112"/>
            <a:ext cx="588336" cy="228600"/>
          </a:xfrm>
        </p:spPr>
        <p:txBody>
          <a:bodyPr/>
          <a:lstStyle>
            <a:extLst/>
          </a:lstStyle>
          <a:p>
            <a:fld id="{1E96AB26-9927-4DA8-9761-BDB55D440D51}"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FF608682-7AF5-45BA-B1EC-513E4E260654}" type="datetimeFigureOut">
              <a:rPr lang="cs-CZ" smtClean="0"/>
              <a:pPr/>
              <a:t>4.5.2012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1E96AB26-9927-4DA8-9761-BDB55D440D51}"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FF608682-7AF5-45BA-B1EC-513E4E260654}" type="datetimeFigureOut">
              <a:rPr lang="cs-CZ" smtClean="0"/>
              <a:pPr/>
              <a:t>4.5.2012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1E96AB26-9927-4DA8-9761-BDB55D440D51}"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FF608682-7AF5-45BA-B1EC-513E4E260654}" type="datetimeFigureOut">
              <a:rPr lang="cs-CZ" smtClean="0"/>
              <a:pPr/>
              <a:t>4.5.2012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1E96AB26-9927-4DA8-9761-BDB55D440D51}"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solidFill>
                  <a:schemeClr val="tx2"/>
                </a:solidFill>
              </a:defRPr>
            </a:lvl1pPr>
            <a:extLst/>
          </a:lstStyle>
          <a:p>
            <a:fld id="{FF608682-7AF5-45BA-B1EC-513E4E260654}" type="datetimeFigureOut">
              <a:rPr lang="cs-CZ" smtClean="0"/>
              <a:pPr/>
              <a:t>4.5.2012</a:t>
            </a:fld>
            <a:endParaRPr lang="cs-CZ"/>
          </a:p>
        </p:txBody>
      </p:sp>
      <p:sp>
        <p:nvSpPr>
          <p:cNvPr id="3" name="Zástupný symbol pro zápatí 2"/>
          <p:cNvSpPr>
            <a:spLocks noGrp="1"/>
          </p:cNvSpPr>
          <p:nvPr>
            <p:ph type="ftr" sz="quarter" idx="11"/>
          </p:nvPr>
        </p:nvSpPr>
        <p:spPr/>
        <p:txBody>
          <a:bodyPr/>
          <a:lstStyle>
            <a:lvl1pPr>
              <a:defRPr>
                <a:solidFill>
                  <a:schemeClr val="tx2"/>
                </a:solidFill>
              </a:defRPr>
            </a:lvl1pPr>
            <a:extLst/>
          </a:lstStyle>
          <a:p>
            <a:endParaRPr lang="cs-CZ"/>
          </a:p>
        </p:txBody>
      </p:sp>
      <p:sp>
        <p:nvSpPr>
          <p:cNvPr id="4" name="Zástupný symbol pro číslo snímku 3"/>
          <p:cNvSpPr>
            <a:spLocks noGrp="1"/>
          </p:cNvSpPr>
          <p:nvPr>
            <p:ph type="sldNum" sz="quarter" idx="12"/>
          </p:nvPr>
        </p:nvSpPr>
        <p:spPr/>
        <p:txBody>
          <a:bodyPr/>
          <a:lstStyle>
            <a:extLst/>
          </a:lstStyle>
          <a:p>
            <a:fld id="{1E96AB26-9927-4DA8-9761-BDB55D440D51}"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FF608682-7AF5-45BA-B1EC-513E4E260654}" type="datetimeFigureOut">
              <a:rPr lang="cs-CZ" smtClean="0"/>
              <a:pPr/>
              <a:t>4.5.2012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1E96AB26-9927-4DA8-9761-BDB55D440D51}"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2"/>
      </p:bgRef>
    </p:bg>
    <p:spTree>
      <p:nvGrpSpPr>
        <p:cNvPr id="1" name=""/>
        <p:cNvGrpSpPr/>
        <p:nvPr/>
      </p:nvGrpSpPr>
      <p:grpSpPr>
        <a:xfrm>
          <a:off x="0" y="0"/>
          <a:ext cx="0" cy="0"/>
          <a:chOff x="0" y="0"/>
          <a:chExt cx="0" cy="0"/>
        </a:xfrm>
      </p:grpSpPr>
      <p:sp>
        <p:nvSpPr>
          <p:cNvPr id="8" name="Obdélník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cs-CZ" smtClean="0"/>
              <a:t>Klepnutím lze upravit styl předlohy nadpisů.</a:t>
            </a:r>
            <a:endParaRPr kumimoji="0" lang="en-US" dirty="0"/>
          </a:p>
        </p:txBody>
      </p:sp>
      <p:sp>
        <p:nvSpPr>
          <p:cNvPr id="4" name="Zástupný symbol pro text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cs-CZ" smtClean="0"/>
              <a:t>Klepnutím lze upravit styly předlohy textu.</a:t>
            </a:r>
          </a:p>
        </p:txBody>
      </p:sp>
      <p:sp>
        <p:nvSpPr>
          <p:cNvPr id="5" name="Zástupný symbol pro datum 4"/>
          <p:cNvSpPr>
            <a:spLocks noGrp="1"/>
          </p:cNvSpPr>
          <p:nvPr>
            <p:ph type="dt" sz="half" idx="10"/>
          </p:nvPr>
        </p:nvSpPr>
        <p:spPr/>
        <p:txBody>
          <a:bodyPr/>
          <a:lstStyle>
            <a:extLst/>
          </a:lstStyle>
          <a:p>
            <a:fld id="{FF608682-7AF5-45BA-B1EC-513E4E260654}" type="datetimeFigureOut">
              <a:rPr lang="cs-CZ" smtClean="0"/>
              <a:pPr/>
              <a:t>4.5.2012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1E96AB26-9927-4DA8-9761-BDB55D440D51}" type="slidenum">
              <a:rPr lang="cs-CZ" smtClean="0"/>
              <a:pPr/>
              <a:t>‹#›</a:t>
            </a:fld>
            <a:endParaRPr lang="cs-CZ"/>
          </a:p>
        </p:txBody>
      </p:sp>
      <p:sp>
        <p:nvSpPr>
          <p:cNvPr id="10" name="Zástupný symbol pro obrázek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cs-CZ" smtClean="0"/>
              <a:t>Klepnutím na ikonu přidáte obrázek.</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FF608682-7AF5-45BA-B1EC-513E4E260654}" type="datetimeFigureOut">
              <a:rPr lang="cs-CZ" smtClean="0"/>
              <a:pPr/>
              <a:t>4.5.2012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1E96AB26-9927-4DA8-9761-BDB55D440D51}"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274955"/>
            <a:ext cx="1524000" cy="5851525"/>
          </a:xfrm>
        </p:spPr>
        <p:txBody>
          <a:bodyPr vert="eaVert" ancho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42"/>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242816" y="6557946"/>
            <a:ext cx="2002464" cy="226902"/>
          </a:xfrm>
        </p:spPr>
        <p:txBody>
          <a:bodyPr/>
          <a:lstStyle>
            <a:extLst/>
          </a:lstStyle>
          <a:p>
            <a:fld id="{FF608682-7AF5-45BA-B1EC-513E4E260654}" type="datetimeFigureOut">
              <a:rPr lang="cs-CZ" smtClean="0"/>
              <a:pPr/>
              <a:t>4.5.2012</a:t>
            </a:fld>
            <a:endParaRPr lang="cs-CZ"/>
          </a:p>
        </p:txBody>
      </p:sp>
      <p:sp>
        <p:nvSpPr>
          <p:cNvPr id="5" name="Zástupný symbol pro zápatí 4"/>
          <p:cNvSpPr>
            <a:spLocks noGrp="1"/>
          </p:cNvSpPr>
          <p:nvPr>
            <p:ph type="ftr" sz="quarter" idx="11"/>
          </p:nvPr>
        </p:nvSpPr>
        <p:spPr>
          <a:xfrm>
            <a:off x="457200" y="6556248"/>
            <a:ext cx="3657600" cy="228600"/>
          </a:xfrm>
        </p:spPr>
        <p:txBody>
          <a:bodyPr/>
          <a:lstStyle>
            <a:extLst/>
          </a:lstStyle>
          <a:p>
            <a:endParaRPr lang="cs-CZ"/>
          </a:p>
        </p:txBody>
      </p:sp>
      <p:sp>
        <p:nvSpPr>
          <p:cNvPr id="6" name="Zástupný symbol pro číslo snímku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1E96AB26-9927-4DA8-9761-BDB55D440D51}"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flipH="1">
            <a:off x="8153400" y="0"/>
            <a:ext cx="990600" cy="6858000"/>
          </a:xfrm>
          <a:prstGeom prst="rect">
            <a:avLst/>
          </a:prstGeom>
          <a:blipFill>
            <a:blip r:embed="rId13"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nadpis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cs-CZ" smtClean="0"/>
              <a:t>Klepnutím lze upravit styl předlohy nadpisů.</a:t>
            </a:r>
            <a:endParaRPr kumimoji="0" lang="en-US"/>
          </a:p>
        </p:txBody>
      </p:sp>
      <p:sp>
        <p:nvSpPr>
          <p:cNvPr id="31" name="Zástupný symbol pro text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7" name="Zástupný symbol pro datum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FF608682-7AF5-45BA-B1EC-513E4E260654}" type="datetimeFigureOut">
              <a:rPr lang="cs-CZ" smtClean="0"/>
              <a:pPr/>
              <a:t>4.5.2012</a:t>
            </a:fld>
            <a:endParaRPr lang="cs-CZ"/>
          </a:p>
        </p:txBody>
      </p:sp>
      <p:sp>
        <p:nvSpPr>
          <p:cNvPr id="4" name="Zástupný symbol pro zápatí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cs-CZ"/>
          </a:p>
        </p:txBody>
      </p:sp>
      <p:sp>
        <p:nvSpPr>
          <p:cNvPr id="16" name="Zástupný symbol pro číslo snímku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1E96AB26-9927-4DA8-9761-BDB55D440D51}"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google.cz/imgres?hl=cs&amp;sa=X&amp;gbv=2&amp;biw=1366&amp;bih=643&amp;tbs=itp:clipart&amp;tbm=isch&amp;tbnid=MqHmBj25CWXheM:&amp;imgrefurl=http://www.rosiepiter.com/clipart_illustrations/assorted_candies_in_bright_colors_0071-0909-1914-0623.html&amp;docid=0uQQgE2tQ4fNTM&amp;imgurl=http://www.rosiepiter.com/clipart_illustrations/assorted_candies_in_bright_colors_0071-0909-1914-0623_SMU.jpg&amp;w=300&amp;h=263&amp;ei=CK6VT7-cBsnVtAbt2ej-Dg&amp;zoom=1&amp;iact=hc&amp;vpx=656&amp;vpy=169&amp;dur=94&amp;hovh=210&amp;hovw=240&amp;tx=179&amp;ty=104&amp;sig=106104419206657369877&amp;page=1&amp;tbnh=122&amp;tbnw=139&amp;start=0&amp;ndsp=22&amp;ved=1t:429,r:3,s:0,i:7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11560" y="476672"/>
            <a:ext cx="7772400" cy="2880320"/>
          </a:xfrm>
        </p:spPr>
        <p:txBody>
          <a:bodyPr/>
          <a:lstStyle/>
          <a:p>
            <a:pPr algn="ctr"/>
            <a:r>
              <a:rPr lang="cs-CZ" sz="2800" dirty="0" smtClean="0"/>
              <a:t/>
            </a:r>
            <a:br>
              <a:rPr lang="cs-CZ" sz="2800" dirty="0" smtClean="0"/>
            </a:br>
            <a:r>
              <a:rPr lang="cs-CZ" sz="2800" dirty="0" smtClean="0"/>
              <a:t/>
            </a:r>
            <a:br>
              <a:rPr lang="cs-CZ" sz="2800" dirty="0" smtClean="0"/>
            </a:br>
            <a:r>
              <a:rPr lang="cs-CZ" sz="2800" dirty="0" smtClean="0"/>
              <a:t/>
            </a:r>
            <a:br>
              <a:rPr lang="cs-CZ" sz="2800" dirty="0" smtClean="0"/>
            </a:br>
            <a:r>
              <a:rPr lang="cs-CZ" sz="2800" dirty="0" smtClean="0"/>
              <a:t/>
            </a:r>
            <a:br>
              <a:rPr lang="cs-CZ" sz="2800" dirty="0" smtClean="0"/>
            </a:br>
            <a:r>
              <a:rPr lang="cs-CZ" sz="4400" dirty="0" smtClean="0"/>
              <a:t/>
            </a:r>
            <a:br>
              <a:rPr lang="cs-CZ" sz="4400" dirty="0" smtClean="0"/>
            </a:br>
            <a:r>
              <a:rPr lang="cs-CZ" sz="5400" dirty="0" smtClean="0"/>
              <a:t>MISKA NA SLADKOSTI</a:t>
            </a:r>
            <a:r>
              <a:rPr lang="cs-CZ" sz="4400" dirty="0" smtClean="0"/>
              <a:t/>
            </a:r>
            <a:br>
              <a:rPr lang="cs-CZ" sz="4400" dirty="0" smtClean="0"/>
            </a:br>
            <a:r>
              <a:rPr lang="cs-CZ" sz="4400" dirty="0" smtClean="0"/>
              <a:t/>
            </a:r>
            <a:br>
              <a:rPr lang="cs-CZ" sz="4400" dirty="0" smtClean="0"/>
            </a:br>
            <a:r>
              <a:rPr lang="cs-CZ" sz="2800" smtClean="0"/>
              <a:t/>
            </a:r>
            <a:br>
              <a:rPr lang="cs-CZ" sz="2800" smtClean="0"/>
            </a:br>
            <a:r>
              <a:rPr lang="cs-CZ" sz="2800" smtClean="0"/>
              <a:t>vy_32_Inovace_07MD-2</a:t>
            </a:r>
            <a:endParaRPr lang="cs-CZ" sz="2800" dirty="0"/>
          </a:p>
        </p:txBody>
      </p:sp>
      <p:sp>
        <p:nvSpPr>
          <p:cNvPr id="3" name="Podnadpis 2"/>
          <p:cNvSpPr>
            <a:spLocks noGrp="1"/>
          </p:cNvSpPr>
          <p:nvPr>
            <p:ph type="subTitle" idx="1"/>
          </p:nvPr>
        </p:nvSpPr>
        <p:spPr>
          <a:xfrm>
            <a:off x="1403648" y="3717032"/>
            <a:ext cx="6400800" cy="1152128"/>
          </a:xfrm>
        </p:spPr>
        <p:txBody>
          <a:bodyPr>
            <a:normAutofit/>
          </a:bodyPr>
          <a:lstStyle/>
          <a:p>
            <a:pPr algn="ctr"/>
            <a:r>
              <a:rPr lang="cs-CZ" sz="2400" b="1" dirty="0" smtClean="0"/>
              <a:t>Dagmar </a:t>
            </a:r>
            <a:r>
              <a:rPr lang="cs-CZ" sz="2400" b="1" dirty="0" err="1" smtClean="0"/>
              <a:t>Matúšů</a:t>
            </a:r>
            <a:endParaRPr lang="cs-CZ" sz="2400" b="1" dirty="0" smtClean="0"/>
          </a:p>
          <a:p>
            <a:pPr algn="ctr"/>
            <a:r>
              <a:rPr lang="cs-CZ" sz="2400" b="1" dirty="0" smtClean="0"/>
              <a:t>ZŠ a MŠ </a:t>
            </a:r>
            <a:r>
              <a:rPr lang="cs-CZ" sz="2400" b="1" dirty="0" err="1" smtClean="0"/>
              <a:t>Nedašov</a:t>
            </a:r>
            <a:endParaRPr lang="cs-CZ" sz="2400" b="1" dirty="0"/>
          </a:p>
        </p:txBody>
      </p:sp>
      <p:pic>
        <p:nvPicPr>
          <p:cNvPr id="4" name="Picture 2"/>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547664" y="4653136"/>
            <a:ext cx="6081712" cy="1485900"/>
          </a:xfrm>
          <a:prstGeom prst="rect">
            <a:avLst/>
          </a:prstGeom>
          <a:noFill/>
          <a:ln>
            <a:noFill/>
            <a:headEnd/>
            <a:tailEnd/>
          </a:ln>
        </p:spPr>
        <p:style>
          <a:lnRef idx="1">
            <a:schemeClr val="accent3"/>
          </a:lnRef>
          <a:fillRef idx="2">
            <a:schemeClr val="accent3"/>
          </a:fillRef>
          <a:effectRef idx="1">
            <a:schemeClr val="accent3"/>
          </a:effectRef>
          <a:fontRef idx="minor">
            <a:schemeClr val="dk1"/>
          </a:fontRef>
        </p:style>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0" y="836712"/>
            <a:ext cx="8208912" cy="5112568"/>
          </a:xfrm>
        </p:spPr>
        <p:txBody>
          <a:bodyPr>
            <a:normAutofit fontScale="62500" lnSpcReduction="20000"/>
          </a:bodyPr>
          <a:lstStyle/>
          <a:p>
            <a:pPr fontAlgn="b"/>
            <a:r>
              <a:rPr lang="cs-CZ" sz="2800" b="1" dirty="0" smtClean="0">
                <a:latin typeface="Times New Roman" pitchFamily="18" charset="0"/>
                <a:cs typeface="Times New Roman" pitchFamily="18" charset="0"/>
              </a:rPr>
              <a:t>Anotace</a:t>
            </a:r>
            <a:r>
              <a:rPr lang="cs-CZ" sz="2800" dirty="0" smtClean="0">
                <a:latin typeface="Times New Roman" pitchFamily="18" charset="0"/>
                <a:cs typeface="Times New Roman" pitchFamily="18" charset="0"/>
              </a:rPr>
              <a:t>                                           </a:t>
            </a:r>
            <a:r>
              <a:rPr lang="cs-CZ" sz="2800" dirty="0" smtClean="0">
                <a:solidFill>
                  <a:srgbClr val="000000"/>
                </a:solidFill>
                <a:latin typeface="Times New Roman" pitchFamily="18" charset="0"/>
                <a:cs typeface="Times New Roman" pitchFamily="18" charset="0"/>
              </a:rPr>
              <a:t>tento výukový materiál obsahuje pracovní </a:t>
            </a:r>
          </a:p>
          <a:p>
            <a:pPr fontAlgn="b">
              <a:buNone/>
            </a:pPr>
            <a:r>
              <a:rPr lang="cs-CZ" sz="2800" dirty="0" smtClean="0">
                <a:solidFill>
                  <a:srgbClr val="000000"/>
                </a:solidFill>
                <a:latin typeface="Times New Roman" pitchFamily="18" charset="0"/>
                <a:cs typeface="Times New Roman" pitchFamily="18" charset="0"/>
              </a:rPr>
              <a:t>                                                              postup výroby misky z papíru formou </a:t>
            </a:r>
          </a:p>
          <a:p>
            <a:pPr fontAlgn="b">
              <a:buNone/>
            </a:pPr>
            <a:r>
              <a:rPr lang="cs-CZ" sz="2800" dirty="0" smtClean="0">
                <a:solidFill>
                  <a:srgbClr val="000000"/>
                </a:solidFill>
                <a:latin typeface="Times New Roman" pitchFamily="18" charset="0"/>
                <a:cs typeface="Times New Roman" pitchFamily="18" charset="0"/>
              </a:rPr>
              <a:t>                                                              prezentace</a:t>
            </a:r>
          </a:p>
          <a:p>
            <a:pPr fontAlgn="b"/>
            <a:r>
              <a:rPr lang="cs-CZ" sz="2800" b="1" dirty="0" smtClean="0">
                <a:latin typeface="Times New Roman" pitchFamily="18" charset="0"/>
                <a:cs typeface="Times New Roman" pitchFamily="18" charset="0"/>
              </a:rPr>
              <a:t>Autor</a:t>
            </a:r>
            <a:r>
              <a:rPr lang="cs-CZ" sz="2800" dirty="0" smtClean="0">
                <a:latin typeface="Times New Roman" pitchFamily="18" charset="0"/>
                <a:cs typeface="Times New Roman" pitchFamily="18" charset="0"/>
              </a:rPr>
              <a:t>                                               Dagmar </a:t>
            </a:r>
            <a:r>
              <a:rPr lang="cs-CZ" sz="2800" dirty="0" err="1" smtClean="0">
                <a:latin typeface="Times New Roman" pitchFamily="18" charset="0"/>
                <a:cs typeface="Times New Roman" pitchFamily="18" charset="0"/>
              </a:rPr>
              <a:t>Matúšů</a:t>
            </a:r>
            <a:endParaRPr lang="cs-CZ" sz="2800" dirty="0" smtClean="0">
              <a:latin typeface="Times New Roman" pitchFamily="18" charset="0"/>
              <a:cs typeface="Times New Roman" pitchFamily="18" charset="0"/>
            </a:endParaRPr>
          </a:p>
          <a:p>
            <a:pPr fontAlgn="b"/>
            <a:r>
              <a:rPr lang="cs-CZ" sz="2800" b="1" dirty="0" smtClean="0">
                <a:latin typeface="Times New Roman" pitchFamily="18" charset="0"/>
                <a:cs typeface="Times New Roman" pitchFamily="18" charset="0"/>
              </a:rPr>
              <a:t>Datum zhotovení                            </a:t>
            </a:r>
            <a:r>
              <a:rPr lang="cs-CZ" sz="2800" dirty="0" smtClean="0">
                <a:latin typeface="Times New Roman" pitchFamily="18" charset="0"/>
                <a:cs typeface="Times New Roman" pitchFamily="18" charset="0"/>
              </a:rPr>
              <a:t>duben 2012</a:t>
            </a:r>
          </a:p>
          <a:p>
            <a:r>
              <a:rPr lang="cs-CZ" sz="2800" b="1" dirty="0" smtClean="0">
                <a:latin typeface="Times New Roman" pitchFamily="18" charset="0"/>
                <a:cs typeface="Times New Roman" pitchFamily="18" charset="0"/>
              </a:rPr>
              <a:t>Jazyk</a:t>
            </a:r>
            <a:r>
              <a:rPr lang="cs-CZ" sz="2800" dirty="0" smtClean="0">
                <a:latin typeface="Times New Roman" pitchFamily="18" charset="0"/>
                <a:cs typeface="Times New Roman" pitchFamily="18" charset="0"/>
              </a:rPr>
              <a:t>                                               český</a:t>
            </a:r>
          </a:p>
          <a:p>
            <a:r>
              <a:rPr lang="cs-CZ" sz="2800" b="1" dirty="0" smtClean="0">
                <a:latin typeface="Times New Roman" pitchFamily="18" charset="0"/>
                <a:cs typeface="Times New Roman" pitchFamily="18" charset="0"/>
              </a:rPr>
              <a:t>Očekávaný výstup</a:t>
            </a:r>
            <a:r>
              <a:rPr lang="cs-CZ" sz="2800" dirty="0" smtClean="0">
                <a:latin typeface="Times New Roman" pitchFamily="18" charset="0"/>
                <a:cs typeface="Times New Roman" pitchFamily="18" charset="0"/>
              </a:rPr>
              <a:t>                          pracuje se podle jednoduchého slovního návodu  </a:t>
            </a:r>
          </a:p>
          <a:p>
            <a:pPr>
              <a:buNone/>
            </a:pPr>
            <a:r>
              <a:rPr lang="cs-CZ" sz="2800" dirty="0" smtClean="0">
                <a:latin typeface="Times New Roman" pitchFamily="18" charset="0"/>
                <a:cs typeface="Times New Roman" pitchFamily="18" charset="0"/>
              </a:rPr>
              <a:t>                                                              a předlohy</a:t>
            </a:r>
          </a:p>
          <a:p>
            <a:r>
              <a:rPr lang="cs-CZ" sz="2800" b="1" dirty="0" smtClean="0">
                <a:latin typeface="Times New Roman" pitchFamily="18" charset="0"/>
                <a:cs typeface="Times New Roman" pitchFamily="18" charset="0"/>
              </a:rPr>
              <a:t>Speciální vzdělávací potřeby         </a:t>
            </a:r>
            <a:r>
              <a:rPr lang="cs-CZ" sz="2800" dirty="0" smtClean="0">
                <a:latin typeface="Times New Roman" pitchFamily="18" charset="0"/>
                <a:cs typeface="Times New Roman" pitchFamily="18" charset="0"/>
              </a:rPr>
              <a:t>žádné</a:t>
            </a:r>
          </a:p>
          <a:p>
            <a:r>
              <a:rPr lang="cs-CZ" sz="2800" b="1" dirty="0" smtClean="0">
                <a:latin typeface="Times New Roman" pitchFamily="18" charset="0"/>
                <a:cs typeface="Times New Roman" pitchFamily="18" charset="0"/>
              </a:rPr>
              <a:t>Klíčová slova                                   </a:t>
            </a:r>
            <a:r>
              <a:rPr lang="cs-CZ" sz="2800" dirty="0" smtClean="0">
                <a:latin typeface="Times New Roman" pitchFamily="18" charset="0"/>
                <a:cs typeface="Times New Roman" pitchFamily="18" charset="0"/>
              </a:rPr>
              <a:t>miska, pracovní postup, práce s lepidlem, práce </a:t>
            </a:r>
          </a:p>
          <a:p>
            <a:r>
              <a:rPr lang="cs-CZ" sz="2800" dirty="0" smtClean="0">
                <a:latin typeface="Times New Roman" pitchFamily="18" charset="0"/>
                <a:cs typeface="Times New Roman" pitchFamily="18" charset="0"/>
              </a:rPr>
              <a:t>                                                          s papírem, barvami</a:t>
            </a:r>
          </a:p>
          <a:p>
            <a:r>
              <a:rPr lang="cs-CZ" sz="2800" b="1" dirty="0" smtClean="0">
                <a:latin typeface="Times New Roman" pitchFamily="18" charset="0"/>
                <a:cs typeface="Times New Roman" pitchFamily="18" charset="0"/>
              </a:rPr>
              <a:t>Druh učebního materiálu              </a:t>
            </a:r>
            <a:r>
              <a:rPr lang="cs-CZ" sz="2800" dirty="0" smtClean="0">
                <a:latin typeface="Times New Roman" pitchFamily="18" charset="0"/>
                <a:cs typeface="Times New Roman" pitchFamily="18" charset="0"/>
              </a:rPr>
              <a:t>prezentace</a:t>
            </a:r>
          </a:p>
          <a:p>
            <a:r>
              <a:rPr lang="cs-CZ" sz="2800" b="1" dirty="0" smtClean="0">
                <a:latin typeface="Times New Roman" pitchFamily="18" charset="0"/>
                <a:cs typeface="Times New Roman" pitchFamily="18" charset="0"/>
              </a:rPr>
              <a:t>Druh </a:t>
            </a:r>
            <a:r>
              <a:rPr lang="cs-CZ" sz="2800" b="1" dirty="0" err="1" smtClean="0">
                <a:latin typeface="Times New Roman" pitchFamily="18" charset="0"/>
                <a:cs typeface="Times New Roman" pitchFamily="18" charset="0"/>
              </a:rPr>
              <a:t>interaktivity</a:t>
            </a:r>
            <a:r>
              <a:rPr lang="cs-CZ" sz="2800" b="1"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aktivita</a:t>
            </a:r>
          </a:p>
          <a:p>
            <a:r>
              <a:rPr lang="cs-CZ" sz="2800" b="1" dirty="0" smtClean="0">
                <a:latin typeface="Times New Roman" pitchFamily="18" charset="0"/>
                <a:cs typeface="Times New Roman" pitchFamily="18" charset="0"/>
              </a:rPr>
              <a:t>Cílová skupina                                </a:t>
            </a:r>
            <a:r>
              <a:rPr lang="cs-CZ" sz="2800" dirty="0" smtClean="0">
                <a:latin typeface="Times New Roman" pitchFamily="18" charset="0"/>
                <a:cs typeface="Times New Roman" pitchFamily="18" charset="0"/>
              </a:rPr>
              <a:t>žák</a:t>
            </a:r>
          </a:p>
          <a:p>
            <a:r>
              <a:rPr lang="cs-CZ" sz="2800" b="1" dirty="0" smtClean="0">
                <a:latin typeface="Times New Roman" pitchFamily="18" charset="0"/>
                <a:cs typeface="Times New Roman" pitchFamily="18" charset="0"/>
              </a:rPr>
              <a:t>Stupeň a typ vzdělání                     </a:t>
            </a:r>
            <a:r>
              <a:rPr lang="cs-CZ" sz="2800" dirty="0" smtClean="0">
                <a:latin typeface="Times New Roman" pitchFamily="18" charset="0"/>
                <a:cs typeface="Times New Roman" pitchFamily="18" charset="0"/>
              </a:rPr>
              <a:t>základní vzdělávání – první stupeň</a:t>
            </a:r>
          </a:p>
          <a:p>
            <a:r>
              <a:rPr lang="cs-CZ" sz="2800" b="1" dirty="0" smtClean="0">
                <a:latin typeface="Times New Roman" pitchFamily="18" charset="0"/>
                <a:cs typeface="Times New Roman" pitchFamily="18" charset="0"/>
              </a:rPr>
              <a:t>Typická věková skupina                </a:t>
            </a:r>
            <a:r>
              <a:rPr lang="cs-CZ" sz="2800" dirty="0" smtClean="0">
                <a:latin typeface="Times New Roman" pitchFamily="18" charset="0"/>
                <a:cs typeface="Times New Roman" pitchFamily="18" charset="0"/>
              </a:rPr>
              <a:t>4. </a:t>
            </a:r>
            <a:r>
              <a:rPr lang="cs-CZ" sz="2800" b="1"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5. třída</a:t>
            </a:r>
          </a:p>
          <a:p>
            <a:r>
              <a:rPr lang="cs-CZ" sz="2800" b="1" dirty="0" smtClean="0">
                <a:latin typeface="Times New Roman" pitchFamily="18" charset="0"/>
                <a:cs typeface="Times New Roman" pitchFamily="18" charset="0"/>
              </a:rPr>
              <a:t>Celková velikost                              </a:t>
            </a:r>
            <a:r>
              <a:rPr lang="cs-CZ" sz="2800" dirty="0" smtClean="0">
                <a:latin typeface="Times New Roman" pitchFamily="18" charset="0"/>
                <a:cs typeface="Times New Roman" pitchFamily="18" charset="0"/>
              </a:rPr>
              <a:t>1,7 MB</a:t>
            </a:r>
          </a:p>
          <a:p>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0"/>
            <a:ext cx="7239000" cy="980728"/>
          </a:xfrm>
        </p:spPr>
        <p:txBody>
          <a:bodyPr/>
          <a:lstStyle/>
          <a:p>
            <a:pPr algn="ctr"/>
            <a:r>
              <a:rPr lang="cs-CZ" dirty="0" smtClean="0"/>
              <a:t>MISKA NA SLADKOSTI</a:t>
            </a:r>
            <a:endParaRPr lang="cs-CZ" dirty="0"/>
          </a:p>
        </p:txBody>
      </p:sp>
      <p:pic>
        <p:nvPicPr>
          <p:cNvPr id="1026" name="Picture 2" descr="C:\Users\Učitel\Desktop\IMG_2136.JPG"/>
          <p:cNvPicPr>
            <a:picLocks noChangeAspect="1" noChangeArrowheads="1"/>
          </p:cNvPicPr>
          <p:nvPr/>
        </p:nvPicPr>
        <p:blipFill>
          <a:blip r:embed="rId2" cstate="print"/>
          <a:srcRect/>
          <a:stretch>
            <a:fillRect/>
          </a:stretch>
        </p:blipFill>
        <p:spPr bwMode="auto">
          <a:xfrm>
            <a:off x="899592" y="1340768"/>
            <a:ext cx="6696744" cy="483068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0"/>
            <a:ext cx="7571184" cy="876712"/>
          </a:xfrm>
        </p:spPr>
        <p:txBody>
          <a:bodyPr>
            <a:normAutofit fontScale="90000"/>
          </a:bodyPr>
          <a:lstStyle/>
          <a:p>
            <a:r>
              <a:rPr lang="cs-CZ" dirty="0" smtClean="0"/>
              <a:t>Co budeme k výrobě potřebovat?</a:t>
            </a:r>
            <a:endParaRPr lang="cs-CZ" dirty="0"/>
          </a:p>
        </p:txBody>
      </p:sp>
      <p:pic>
        <p:nvPicPr>
          <p:cNvPr id="4" name="Zástupný symbol pro obsah 3" descr="IMG_6537.JPG"/>
          <p:cNvPicPr>
            <a:picLocks noGrp="1" noChangeAspect="1"/>
          </p:cNvPicPr>
          <p:nvPr>
            <p:ph idx="1"/>
          </p:nvPr>
        </p:nvPicPr>
        <p:blipFill>
          <a:blip r:embed="rId2" cstate="print"/>
          <a:stretch>
            <a:fillRect/>
          </a:stretch>
        </p:blipFill>
        <p:spPr>
          <a:xfrm>
            <a:off x="467544" y="1124744"/>
            <a:ext cx="7344816" cy="5404011"/>
          </a:xfrm>
        </p:spPr>
      </p:pic>
      <p:sp>
        <p:nvSpPr>
          <p:cNvPr id="5" name="Šipka doleva 4"/>
          <p:cNvSpPr/>
          <p:nvPr/>
        </p:nvSpPr>
        <p:spPr>
          <a:xfrm>
            <a:off x="3419872" y="1556792"/>
            <a:ext cx="1008112" cy="21602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Šipka dolů 5"/>
          <p:cNvSpPr/>
          <p:nvPr/>
        </p:nvSpPr>
        <p:spPr>
          <a:xfrm>
            <a:off x="4499992" y="2420888"/>
            <a:ext cx="216024" cy="86409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Šipka dolů 6"/>
          <p:cNvSpPr/>
          <p:nvPr/>
        </p:nvSpPr>
        <p:spPr>
          <a:xfrm>
            <a:off x="5796136" y="2924944"/>
            <a:ext cx="216024" cy="72008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Šipka doprava 7"/>
          <p:cNvSpPr/>
          <p:nvPr/>
        </p:nvSpPr>
        <p:spPr>
          <a:xfrm>
            <a:off x="4572000" y="5733256"/>
            <a:ext cx="936104"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Šipka nahoru 9"/>
          <p:cNvSpPr/>
          <p:nvPr/>
        </p:nvSpPr>
        <p:spPr>
          <a:xfrm>
            <a:off x="2123728" y="4941168"/>
            <a:ext cx="216024" cy="64807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Šipka nahoru 10"/>
          <p:cNvSpPr/>
          <p:nvPr/>
        </p:nvSpPr>
        <p:spPr>
          <a:xfrm>
            <a:off x="3131840" y="4581128"/>
            <a:ext cx="216024" cy="57606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Šipka dolů 11"/>
          <p:cNvSpPr/>
          <p:nvPr/>
        </p:nvSpPr>
        <p:spPr>
          <a:xfrm>
            <a:off x="1619672" y="2348880"/>
            <a:ext cx="216024" cy="50405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3635896" y="1268760"/>
            <a:ext cx="1872208" cy="369332"/>
          </a:xfrm>
          <a:prstGeom prst="rect">
            <a:avLst/>
          </a:prstGeom>
          <a:noFill/>
        </p:spPr>
        <p:txBody>
          <a:bodyPr wrap="square" rtlCol="0">
            <a:spAutoFit/>
          </a:bodyPr>
          <a:lstStyle/>
          <a:p>
            <a:r>
              <a:rPr lang="cs-CZ" dirty="0"/>
              <a:t>t</a:t>
            </a:r>
            <a:r>
              <a:rPr lang="cs-CZ" dirty="0" smtClean="0"/>
              <a:t>ekuté lepidlo</a:t>
            </a:r>
            <a:endParaRPr lang="cs-CZ" dirty="0"/>
          </a:p>
        </p:txBody>
      </p:sp>
      <p:sp>
        <p:nvSpPr>
          <p:cNvPr id="14" name="TextovéPole 13"/>
          <p:cNvSpPr txBox="1"/>
          <p:nvPr/>
        </p:nvSpPr>
        <p:spPr>
          <a:xfrm>
            <a:off x="4211960" y="1988840"/>
            <a:ext cx="1944216" cy="646331"/>
          </a:xfrm>
          <a:prstGeom prst="rect">
            <a:avLst/>
          </a:prstGeom>
          <a:noFill/>
        </p:spPr>
        <p:txBody>
          <a:bodyPr wrap="square" rtlCol="0">
            <a:spAutoFit/>
          </a:bodyPr>
          <a:lstStyle/>
          <a:p>
            <a:r>
              <a:rPr lang="cs-CZ" dirty="0"/>
              <a:t>u</a:t>
            </a:r>
            <a:r>
              <a:rPr lang="cs-CZ" dirty="0" smtClean="0"/>
              <a:t>mělohmotná miska</a:t>
            </a:r>
            <a:endParaRPr lang="cs-CZ" dirty="0"/>
          </a:p>
        </p:txBody>
      </p:sp>
      <p:sp>
        <p:nvSpPr>
          <p:cNvPr id="15" name="TextovéPole 14"/>
          <p:cNvSpPr txBox="1"/>
          <p:nvPr/>
        </p:nvSpPr>
        <p:spPr>
          <a:xfrm>
            <a:off x="6084168" y="2852936"/>
            <a:ext cx="1440160" cy="369332"/>
          </a:xfrm>
          <a:prstGeom prst="rect">
            <a:avLst/>
          </a:prstGeom>
          <a:noFill/>
        </p:spPr>
        <p:txBody>
          <a:bodyPr wrap="square" rtlCol="0">
            <a:spAutoFit/>
          </a:bodyPr>
          <a:lstStyle/>
          <a:p>
            <a:r>
              <a:rPr lang="cs-CZ" dirty="0" smtClean="0"/>
              <a:t>noviny</a:t>
            </a:r>
            <a:endParaRPr lang="cs-CZ" dirty="0"/>
          </a:p>
        </p:txBody>
      </p:sp>
      <p:sp>
        <p:nvSpPr>
          <p:cNvPr id="16" name="TextovéPole 15"/>
          <p:cNvSpPr txBox="1"/>
          <p:nvPr/>
        </p:nvSpPr>
        <p:spPr>
          <a:xfrm>
            <a:off x="4067944" y="5949280"/>
            <a:ext cx="1584176" cy="369332"/>
          </a:xfrm>
          <a:prstGeom prst="rect">
            <a:avLst/>
          </a:prstGeom>
          <a:noFill/>
        </p:spPr>
        <p:txBody>
          <a:bodyPr wrap="square" rtlCol="0">
            <a:spAutoFit/>
          </a:bodyPr>
          <a:lstStyle/>
          <a:p>
            <a:r>
              <a:rPr lang="cs-CZ" dirty="0" smtClean="0"/>
              <a:t>tempery</a:t>
            </a:r>
            <a:endParaRPr lang="cs-CZ" dirty="0"/>
          </a:p>
        </p:txBody>
      </p:sp>
      <p:sp>
        <p:nvSpPr>
          <p:cNvPr id="17" name="TextovéPole 16"/>
          <p:cNvSpPr txBox="1"/>
          <p:nvPr/>
        </p:nvSpPr>
        <p:spPr>
          <a:xfrm>
            <a:off x="3059832" y="5229200"/>
            <a:ext cx="1368152" cy="369332"/>
          </a:xfrm>
          <a:prstGeom prst="rect">
            <a:avLst/>
          </a:prstGeom>
          <a:noFill/>
        </p:spPr>
        <p:txBody>
          <a:bodyPr wrap="square" rtlCol="0">
            <a:spAutoFit/>
          </a:bodyPr>
          <a:lstStyle/>
          <a:p>
            <a:r>
              <a:rPr lang="cs-CZ" dirty="0" smtClean="0"/>
              <a:t>štětec</a:t>
            </a:r>
            <a:endParaRPr lang="cs-CZ" dirty="0"/>
          </a:p>
        </p:txBody>
      </p:sp>
      <p:sp>
        <p:nvSpPr>
          <p:cNvPr id="18" name="TextovéPole 17"/>
          <p:cNvSpPr txBox="1"/>
          <p:nvPr/>
        </p:nvSpPr>
        <p:spPr>
          <a:xfrm>
            <a:off x="1763688" y="5589240"/>
            <a:ext cx="1656184" cy="369332"/>
          </a:xfrm>
          <a:prstGeom prst="rect">
            <a:avLst/>
          </a:prstGeom>
          <a:noFill/>
        </p:spPr>
        <p:txBody>
          <a:bodyPr wrap="square" rtlCol="0">
            <a:spAutoFit/>
          </a:bodyPr>
          <a:lstStyle/>
          <a:p>
            <a:r>
              <a:rPr lang="cs-CZ" dirty="0" smtClean="0"/>
              <a:t>sádlo</a:t>
            </a:r>
            <a:endParaRPr lang="cs-CZ" dirty="0"/>
          </a:p>
        </p:txBody>
      </p:sp>
      <p:sp>
        <p:nvSpPr>
          <p:cNvPr id="19" name="TextovéPole 18"/>
          <p:cNvSpPr txBox="1"/>
          <p:nvPr/>
        </p:nvSpPr>
        <p:spPr>
          <a:xfrm>
            <a:off x="1187624" y="1988840"/>
            <a:ext cx="1440160" cy="369332"/>
          </a:xfrm>
          <a:prstGeom prst="rect">
            <a:avLst/>
          </a:prstGeom>
          <a:noFill/>
        </p:spPr>
        <p:txBody>
          <a:bodyPr wrap="square" rtlCol="0">
            <a:spAutoFit/>
          </a:bodyPr>
          <a:lstStyle/>
          <a:p>
            <a:r>
              <a:rPr lang="cs-CZ" dirty="0" smtClean="0"/>
              <a:t>nůžky</a:t>
            </a: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7239000" cy="732696"/>
          </a:xfrm>
        </p:spPr>
        <p:txBody>
          <a:bodyPr/>
          <a:lstStyle/>
          <a:p>
            <a:pPr algn="ctr"/>
            <a:r>
              <a:rPr lang="cs-CZ" dirty="0" smtClean="0"/>
              <a:t>Pracovní postup</a:t>
            </a:r>
            <a:endParaRPr lang="cs-CZ" dirty="0"/>
          </a:p>
        </p:txBody>
      </p:sp>
      <p:sp>
        <p:nvSpPr>
          <p:cNvPr id="3" name="Zástupný symbol pro obsah 2"/>
          <p:cNvSpPr>
            <a:spLocks noGrp="1"/>
          </p:cNvSpPr>
          <p:nvPr>
            <p:ph idx="1"/>
          </p:nvPr>
        </p:nvSpPr>
        <p:spPr>
          <a:xfrm>
            <a:off x="467544" y="1052736"/>
            <a:ext cx="7239000" cy="3024336"/>
          </a:xfrm>
        </p:spPr>
        <p:txBody>
          <a:bodyPr/>
          <a:lstStyle/>
          <a:p>
            <a:r>
              <a:rPr lang="cs-CZ" dirty="0" smtClean="0"/>
              <a:t>Nejprve si misku z vnější strany přetřeme sádlem (to proto, aby se nám naše miska dobře odlepila).</a:t>
            </a:r>
          </a:p>
          <a:p>
            <a:r>
              <a:rPr lang="cs-CZ" dirty="0" smtClean="0"/>
              <a:t>Poté natrháme noviny na menší kousky a postupně je na misku lepíme tak, aby nezbyla žádná volná místa a nejlépe aspoň 3-4 vrstvy.  </a:t>
            </a:r>
            <a:endParaRPr lang="cs-CZ" dirty="0"/>
          </a:p>
        </p:txBody>
      </p:sp>
      <p:pic>
        <p:nvPicPr>
          <p:cNvPr id="2050" name="Picture 2" descr="C:\Users\Učitel\Desktop\IMG_6541.JPG"/>
          <p:cNvPicPr>
            <a:picLocks noChangeAspect="1" noChangeArrowheads="1"/>
          </p:cNvPicPr>
          <p:nvPr/>
        </p:nvPicPr>
        <p:blipFill>
          <a:blip r:embed="rId2" cstate="print"/>
          <a:srcRect/>
          <a:stretch>
            <a:fillRect/>
          </a:stretch>
        </p:blipFill>
        <p:spPr bwMode="auto">
          <a:xfrm>
            <a:off x="611560" y="4149080"/>
            <a:ext cx="3251200" cy="2438400"/>
          </a:xfrm>
          <a:prstGeom prst="rect">
            <a:avLst/>
          </a:prstGeom>
          <a:noFill/>
        </p:spPr>
      </p:pic>
      <p:pic>
        <p:nvPicPr>
          <p:cNvPr id="2051" name="Picture 3" descr="C:\Users\Učitel\Desktop\IMG_6544.JPG"/>
          <p:cNvPicPr>
            <a:picLocks noChangeAspect="1" noChangeArrowheads="1"/>
          </p:cNvPicPr>
          <p:nvPr/>
        </p:nvPicPr>
        <p:blipFill>
          <a:blip r:embed="rId3" cstate="print"/>
          <a:srcRect/>
          <a:stretch>
            <a:fillRect/>
          </a:stretch>
        </p:blipFill>
        <p:spPr bwMode="auto">
          <a:xfrm>
            <a:off x="3923928" y="3717032"/>
            <a:ext cx="3827264" cy="287044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552" y="1268760"/>
            <a:ext cx="7239000" cy="3096344"/>
          </a:xfrm>
        </p:spPr>
        <p:txBody>
          <a:bodyPr/>
          <a:lstStyle/>
          <a:p>
            <a:r>
              <a:rPr lang="cs-CZ" dirty="0" smtClean="0"/>
              <a:t>Při lepení novin dbáme na to, aby byly kousky vždy pečlivě přilepeny a žádný z nich neodstával. Jakmile budeme mít misku alespoň 4x oblepenou, necháme ji důkladně zaschnout. </a:t>
            </a:r>
          </a:p>
          <a:p>
            <a:r>
              <a:rPr lang="cs-CZ" dirty="0" smtClean="0"/>
              <a:t>Dalším krokem bude papírovou misku opatrně oddělit od formy.</a:t>
            </a:r>
            <a:endParaRPr lang="cs-CZ" dirty="0"/>
          </a:p>
        </p:txBody>
      </p:sp>
      <p:pic>
        <p:nvPicPr>
          <p:cNvPr id="5122" name="Picture 2" descr="http://www.rosiepiter.com/clipart_illustrations/assorted_candies_in_bright_colors_0071-0909-1914-0623_SMU.jpg"/>
          <p:cNvPicPr>
            <a:picLocks noChangeAspect="1" noChangeArrowheads="1"/>
          </p:cNvPicPr>
          <p:nvPr/>
        </p:nvPicPr>
        <p:blipFill>
          <a:blip r:embed="rId2" cstate="print"/>
          <a:srcRect/>
          <a:stretch>
            <a:fillRect/>
          </a:stretch>
        </p:blipFill>
        <p:spPr bwMode="auto">
          <a:xfrm>
            <a:off x="4211960" y="4077072"/>
            <a:ext cx="2857500" cy="250507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552" y="1268760"/>
            <a:ext cx="7239000" cy="4824536"/>
          </a:xfrm>
        </p:spPr>
        <p:txBody>
          <a:bodyPr/>
          <a:lstStyle/>
          <a:p>
            <a:r>
              <a:rPr lang="cs-CZ" dirty="0" smtClean="0"/>
              <a:t>Nyní si přichystáme temperové barvy dle našeho výběru. Snažíme se tempery moc neředit, aby nám noviny neprosvítaly přes barvu. Rozmyslíme si motiv a aplikujeme na misku.</a:t>
            </a:r>
          </a:p>
          <a:p>
            <a:r>
              <a:rPr lang="cs-CZ" dirty="0" smtClean="0"/>
              <a:t>Opět necháme důkladně zaschnout a nakonec přestříkáme bezbarvým lakem.</a:t>
            </a:r>
          </a:p>
          <a:p>
            <a:endParaRPr lang="cs-CZ" dirty="0" smtClean="0"/>
          </a:p>
          <a:p>
            <a:pPr algn="ctr"/>
            <a:r>
              <a:rPr lang="cs-CZ" dirty="0" smtClean="0"/>
              <a:t>Misku můžeme využít jako dárek pro maminku k blížícímu se Dni matek.</a:t>
            </a:r>
          </a:p>
          <a:p>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descr="C:\Users\Učitel\Desktop\IMG_2132.JPG"/>
          <p:cNvPicPr>
            <a:picLocks noChangeAspect="1" noChangeArrowheads="1"/>
          </p:cNvPicPr>
          <p:nvPr/>
        </p:nvPicPr>
        <p:blipFill>
          <a:blip r:embed="rId2" cstate="print"/>
          <a:srcRect/>
          <a:stretch>
            <a:fillRect/>
          </a:stretch>
        </p:blipFill>
        <p:spPr bwMode="auto">
          <a:xfrm>
            <a:off x="395536" y="2564904"/>
            <a:ext cx="4944550" cy="3708412"/>
          </a:xfrm>
          <a:prstGeom prst="rect">
            <a:avLst/>
          </a:prstGeom>
          <a:noFill/>
        </p:spPr>
      </p:pic>
      <p:pic>
        <p:nvPicPr>
          <p:cNvPr id="3074" name="Picture 2" descr="C:\Users\Učitel\Desktop\IMG_2134.JPG"/>
          <p:cNvPicPr>
            <a:picLocks noChangeAspect="1" noChangeArrowheads="1"/>
          </p:cNvPicPr>
          <p:nvPr/>
        </p:nvPicPr>
        <p:blipFill>
          <a:blip r:embed="rId3" cstate="print"/>
          <a:srcRect/>
          <a:stretch>
            <a:fillRect/>
          </a:stretch>
        </p:blipFill>
        <p:spPr bwMode="auto">
          <a:xfrm>
            <a:off x="3491880" y="404664"/>
            <a:ext cx="4572000" cy="3384376"/>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332656"/>
            <a:ext cx="7239000" cy="804704"/>
          </a:xfrm>
        </p:spPr>
        <p:txBody>
          <a:bodyPr/>
          <a:lstStyle/>
          <a:p>
            <a:pPr algn="ctr"/>
            <a:r>
              <a:rPr lang="cs-CZ" dirty="0" smtClean="0"/>
              <a:t>METODIKA</a:t>
            </a:r>
            <a:endParaRPr lang="cs-CZ" dirty="0"/>
          </a:p>
        </p:txBody>
      </p:sp>
      <p:sp>
        <p:nvSpPr>
          <p:cNvPr id="3" name="Zástupný symbol pro obsah 2"/>
          <p:cNvSpPr>
            <a:spLocks noGrp="1"/>
          </p:cNvSpPr>
          <p:nvPr>
            <p:ph idx="1"/>
          </p:nvPr>
        </p:nvSpPr>
        <p:spPr/>
        <p:txBody>
          <a:bodyPr/>
          <a:lstStyle/>
          <a:p>
            <a:r>
              <a:rPr lang="cs-CZ" sz="2800" dirty="0" smtClean="0">
                <a:latin typeface="Times New Roman" pitchFamily="18" charset="0"/>
                <a:cs typeface="Times New Roman" pitchFamily="18" charset="0"/>
              </a:rPr>
              <a:t>Prezentace pomáhá učiteli při tradiční frontální výuce praktických činností ve třídě. Vysvětluje pracovní postup při výrobě papírové misky na sladkosti. Může být také využita při samostatné práci žáků, kde si učitel může ověřit schopnost žáků samostatně pracovat a číst s porozuměním.</a:t>
            </a:r>
            <a:endParaRPr lang="cs-CZ" sz="2800" dirty="0" smtClean="0"/>
          </a:p>
          <a:p>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7239000" cy="792088"/>
          </a:xfrm>
        </p:spPr>
        <p:txBody>
          <a:bodyPr/>
          <a:lstStyle/>
          <a:p>
            <a:pPr algn="ctr"/>
            <a:r>
              <a:rPr lang="cs-CZ" dirty="0" smtClean="0"/>
              <a:t>POUŽITÉ ZDROJE</a:t>
            </a:r>
            <a:endParaRPr lang="cs-CZ" dirty="0"/>
          </a:p>
        </p:txBody>
      </p:sp>
      <p:sp>
        <p:nvSpPr>
          <p:cNvPr id="3" name="Zástupný symbol pro obsah 2"/>
          <p:cNvSpPr>
            <a:spLocks noGrp="1"/>
          </p:cNvSpPr>
          <p:nvPr>
            <p:ph idx="1"/>
          </p:nvPr>
        </p:nvSpPr>
        <p:spPr/>
        <p:txBody>
          <a:bodyPr>
            <a:normAutofit/>
          </a:bodyPr>
          <a:lstStyle/>
          <a:p>
            <a:r>
              <a:rPr lang="cs-CZ" sz="1600" dirty="0" smtClean="0">
                <a:hlinkClick r:id="rId2"/>
              </a:rPr>
              <a:t>http://www.</a:t>
            </a:r>
            <a:r>
              <a:rPr lang="cs-CZ" sz="1600" dirty="0" err="1" smtClean="0">
                <a:hlinkClick r:id="rId2"/>
              </a:rPr>
              <a:t>google.cz</a:t>
            </a:r>
            <a:r>
              <a:rPr lang="cs-CZ" sz="1600" dirty="0" smtClean="0">
                <a:hlinkClick r:id="rId2"/>
              </a:rPr>
              <a:t>/</a:t>
            </a:r>
            <a:r>
              <a:rPr lang="cs-CZ" sz="1600" dirty="0" err="1" smtClean="0">
                <a:hlinkClick r:id="rId2"/>
              </a:rPr>
              <a:t>imgres</a:t>
            </a:r>
            <a:r>
              <a:rPr lang="cs-CZ" sz="1600" dirty="0" smtClean="0">
                <a:hlinkClick r:id="rId2"/>
              </a:rPr>
              <a:t>?</a:t>
            </a:r>
            <a:r>
              <a:rPr lang="cs-CZ" sz="1600" dirty="0" err="1" smtClean="0">
                <a:hlinkClick r:id="rId2"/>
              </a:rPr>
              <a:t>hl</a:t>
            </a:r>
            <a:r>
              <a:rPr lang="cs-CZ" sz="1600" dirty="0" smtClean="0">
                <a:hlinkClick r:id="rId2"/>
              </a:rPr>
              <a:t>=</a:t>
            </a:r>
            <a:r>
              <a:rPr lang="cs-CZ" sz="1600" dirty="0" err="1" smtClean="0">
                <a:hlinkClick r:id="rId2"/>
              </a:rPr>
              <a:t>cs</a:t>
            </a:r>
            <a:r>
              <a:rPr lang="cs-CZ" sz="1600" dirty="0" smtClean="0">
                <a:hlinkClick r:id="rId2"/>
              </a:rPr>
              <a:t>&amp;</a:t>
            </a:r>
            <a:r>
              <a:rPr lang="cs-CZ" sz="1600" dirty="0" err="1" smtClean="0">
                <a:hlinkClick r:id="rId2"/>
              </a:rPr>
              <a:t>sa</a:t>
            </a:r>
            <a:r>
              <a:rPr lang="cs-CZ" sz="1600" dirty="0" smtClean="0">
                <a:hlinkClick r:id="rId2"/>
              </a:rPr>
              <a:t>=X&amp;</a:t>
            </a:r>
            <a:r>
              <a:rPr lang="cs-CZ" sz="1600" dirty="0" err="1" smtClean="0">
                <a:hlinkClick r:id="rId2"/>
              </a:rPr>
              <a:t>gbv</a:t>
            </a:r>
            <a:r>
              <a:rPr lang="cs-CZ" sz="1600" dirty="0" smtClean="0">
                <a:hlinkClick r:id="rId2"/>
              </a:rPr>
              <a:t>=2&amp;</a:t>
            </a:r>
            <a:r>
              <a:rPr lang="cs-CZ" sz="1600" dirty="0" err="1" smtClean="0">
                <a:hlinkClick r:id="rId2"/>
              </a:rPr>
              <a:t>biw</a:t>
            </a:r>
            <a:r>
              <a:rPr lang="cs-CZ" sz="1600" dirty="0" smtClean="0">
                <a:hlinkClick r:id="rId2"/>
              </a:rPr>
              <a:t>=1366&amp;</a:t>
            </a:r>
            <a:r>
              <a:rPr lang="cs-CZ" sz="1600" dirty="0" err="1" smtClean="0">
                <a:hlinkClick r:id="rId2"/>
              </a:rPr>
              <a:t>bih</a:t>
            </a:r>
            <a:r>
              <a:rPr lang="cs-CZ" sz="1600" dirty="0" smtClean="0">
                <a:hlinkClick r:id="rId2"/>
              </a:rPr>
              <a:t>=643&amp;</a:t>
            </a:r>
            <a:r>
              <a:rPr lang="cs-CZ" sz="1600" dirty="0" err="1" smtClean="0">
                <a:hlinkClick r:id="rId2"/>
              </a:rPr>
              <a:t>tbs</a:t>
            </a:r>
            <a:r>
              <a:rPr lang="cs-CZ" sz="1600" dirty="0" smtClean="0">
                <a:hlinkClick r:id="rId2"/>
              </a:rPr>
              <a:t>=</a:t>
            </a:r>
            <a:r>
              <a:rPr lang="cs-CZ" sz="1600" dirty="0" err="1" smtClean="0">
                <a:hlinkClick r:id="rId2"/>
              </a:rPr>
              <a:t>itp</a:t>
            </a:r>
            <a:r>
              <a:rPr lang="cs-CZ" sz="1600" dirty="0" smtClean="0">
                <a:hlinkClick r:id="rId2"/>
              </a:rPr>
              <a:t>:</a:t>
            </a:r>
            <a:r>
              <a:rPr lang="cs-CZ" sz="1600" dirty="0" err="1" smtClean="0">
                <a:hlinkClick r:id="rId2"/>
              </a:rPr>
              <a:t>clipart</a:t>
            </a:r>
            <a:r>
              <a:rPr lang="cs-CZ" sz="1600" dirty="0" smtClean="0">
                <a:hlinkClick r:id="rId2"/>
              </a:rPr>
              <a:t>&amp;</a:t>
            </a:r>
            <a:r>
              <a:rPr lang="cs-CZ" sz="1600" dirty="0" err="1" smtClean="0">
                <a:hlinkClick r:id="rId2"/>
              </a:rPr>
              <a:t>tbm</a:t>
            </a:r>
            <a:r>
              <a:rPr lang="cs-CZ" sz="1600" dirty="0" smtClean="0">
                <a:hlinkClick r:id="rId2"/>
              </a:rPr>
              <a:t>=</a:t>
            </a:r>
            <a:r>
              <a:rPr lang="cs-CZ" sz="1600" dirty="0" err="1" smtClean="0">
                <a:hlinkClick r:id="rId2"/>
              </a:rPr>
              <a:t>isch</a:t>
            </a:r>
            <a:r>
              <a:rPr lang="cs-CZ" sz="1600" dirty="0" smtClean="0">
                <a:hlinkClick r:id="rId2"/>
              </a:rPr>
              <a:t>&amp;</a:t>
            </a:r>
            <a:r>
              <a:rPr lang="cs-CZ" sz="1600" dirty="0" err="1" smtClean="0">
                <a:hlinkClick r:id="rId2"/>
              </a:rPr>
              <a:t>tbnid</a:t>
            </a:r>
            <a:r>
              <a:rPr lang="cs-CZ" sz="1600" dirty="0" smtClean="0">
                <a:hlinkClick r:id="rId2"/>
              </a:rPr>
              <a:t>=MqHmBj25CWXheM:&amp;</a:t>
            </a:r>
            <a:r>
              <a:rPr lang="cs-CZ" sz="1600" dirty="0" err="1" smtClean="0">
                <a:hlinkClick r:id="rId2"/>
              </a:rPr>
              <a:t>imgrefurl</a:t>
            </a:r>
            <a:r>
              <a:rPr lang="cs-CZ" sz="1600" dirty="0" smtClean="0">
                <a:hlinkClick r:id="rId2"/>
              </a:rPr>
              <a:t>=http://www.</a:t>
            </a:r>
            <a:r>
              <a:rPr lang="cs-CZ" sz="1600" dirty="0" err="1" smtClean="0">
                <a:hlinkClick r:id="rId2"/>
              </a:rPr>
              <a:t>rosiepiter.com</a:t>
            </a:r>
            <a:r>
              <a:rPr lang="cs-CZ" sz="1600" dirty="0" smtClean="0">
                <a:hlinkClick r:id="rId2"/>
              </a:rPr>
              <a:t>/</a:t>
            </a:r>
            <a:r>
              <a:rPr lang="cs-CZ" sz="1600" dirty="0" err="1" smtClean="0">
                <a:hlinkClick r:id="rId2"/>
              </a:rPr>
              <a:t>clipart</a:t>
            </a:r>
            <a:r>
              <a:rPr lang="cs-CZ" sz="1600" dirty="0" smtClean="0">
                <a:hlinkClick r:id="rId2"/>
              </a:rPr>
              <a:t>_</a:t>
            </a:r>
            <a:r>
              <a:rPr lang="cs-CZ" sz="1600" dirty="0" err="1" smtClean="0">
                <a:hlinkClick r:id="rId2"/>
              </a:rPr>
              <a:t>illustrations</a:t>
            </a:r>
            <a:r>
              <a:rPr lang="cs-CZ" sz="1600" dirty="0" smtClean="0">
                <a:hlinkClick r:id="rId2"/>
              </a:rPr>
              <a:t>/</a:t>
            </a:r>
            <a:r>
              <a:rPr lang="cs-CZ" sz="1600" dirty="0" err="1" smtClean="0">
                <a:hlinkClick r:id="rId2"/>
              </a:rPr>
              <a:t>assorted</a:t>
            </a:r>
            <a:r>
              <a:rPr lang="cs-CZ" sz="1600" dirty="0" smtClean="0">
                <a:hlinkClick r:id="rId2"/>
              </a:rPr>
              <a:t>_</a:t>
            </a:r>
            <a:r>
              <a:rPr lang="cs-CZ" sz="1600" dirty="0" err="1" smtClean="0">
                <a:hlinkClick r:id="rId2"/>
              </a:rPr>
              <a:t>candies</a:t>
            </a:r>
            <a:r>
              <a:rPr lang="cs-CZ" sz="1600" dirty="0" smtClean="0">
                <a:hlinkClick r:id="rId2"/>
              </a:rPr>
              <a:t>_in_</a:t>
            </a:r>
            <a:r>
              <a:rPr lang="cs-CZ" sz="1600" dirty="0" err="1" smtClean="0">
                <a:hlinkClick r:id="rId2"/>
              </a:rPr>
              <a:t>bright</a:t>
            </a:r>
            <a:r>
              <a:rPr lang="cs-CZ" sz="1600" dirty="0" smtClean="0">
                <a:hlinkClick r:id="rId2"/>
              </a:rPr>
              <a:t>_</a:t>
            </a:r>
            <a:r>
              <a:rPr lang="cs-CZ" sz="1600" dirty="0" err="1" smtClean="0">
                <a:hlinkClick r:id="rId2"/>
              </a:rPr>
              <a:t>colors</a:t>
            </a:r>
            <a:r>
              <a:rPr lang="cs-CZ" sz="1600" dirty="0" smtClean="0">
                <a:hlinkClick r:id="rId2"/>
              </a:rPr>
              <a:t>_0071-0909-1914-0623.html&amp;</a:t>
            </a:r>
            <a:r>
              <a:rPr lang="cs-CZ" sz="1600" dirty="0" err="1" smtClean="0">
                <a:hlinkClick r:id="rId2"/>
              </a:rPr>
              <a:t>docid</a:t>
            </a:r>
            <a:r>
              <a:rPr lang="cs-CZ" sz="1600" dirty="0" smtClean="0">
                <a:hlinkClick r:id="rId2"/>
              </a:rPr>
              <a:t>=0uQQgE2tQ4fNTM&amp;</a:t>
            </a:r>
            <a:r>
              <a:rPr lang="cs-CZ" sz="1600" dirty="0" err="1" smtClean="0">
                <a:hlinkClick r:id="rId2"/>
              </a:rPr>
              <a:t>imgurl</a:t>
            </a:r>
            <a:r>
              <a:rPr lang="cs-CZ" sz="1600" dirty="0" smtClean="0">
                <a:hlinkClick r:id="rId2"/>
              </a:rPr>
              <a:t>=http://www.</a:t>
            </a:r>
            <a:r>
              <a:rPr lang="cs-CZ" sz="1600" dirty="0" err="1" smtClean="0">
                <a:hlinkClick r:id="rId2"/>
              </a:rPr>
              <a:t>rosiepiter.com</a:t>
            </a:r>
            <a:r>
              <a:rPr lang="cs-CZ" sz="1600" dirty="0" smtClean="0">
                <a:hlinkClick r:id="rId2"/>
              </a:rPr>
              <a:t>/</a:t>
            </a:r>
            <a:r>
              <a:rPr lang="cs-CZ" sz="1600" dirty="0" err="1" smtClean="0">
                <a:hlinkClick r:id="rId2"/>
              </a:rPr>
              <a:t>clipart</a:t>
            </a:r>
            <a:r>
              <a:rPr lang="cs-CZ" sz="1600" dirty="0" smtClean="0">
                <a:hlinkClick r:id="rId2"/>
              </a:rPr>
              <a:t>_</a:t>
            </a:r>
            <a:r>
              <a:rPr lang="cs-CZ" sz="1600" dirty="0" err="1" smtClean="0">
                <a:hlinkClick r:id="rId2"/>
              </a:rPr>
              <a:t>illustrations</a:t>
            </a:r>
            <a:r>
              <a:rPr lang="cs-CZ" sz="1600" dirty="0" smtClean="0">
                <a:hlinkClick r:id="rId2"/>
              </a:rPr>
              <a:t>/</a:t>
            </a:r>
            <a:r>
              <a:rPr lang="cs-CZ" sz="1600" dirty="0" err="1" smtClean="0">
                <a:hlinkClick r:id="rId2"/>
              </a:rPr>
              <a:t>assorted</a:t>
            </a:r>
            <a:r>
              <a:rPr lang="cs-CZ" sz="1600" dirty="0" smtClean="0">
                <a:hlinkClick r:id="rId2"/>
              </a:rPr>
              <a:t>_</a:t>
            </a:r>
            <a:r>
              <a:rPr lang="cs-CZ" sz="1600" dirty="0" err="1" smtClean="0">
                <a:hlinkClick r:id="rId2"/>
              </a:rPr>
              <a:t>candies</a:t>
            </a:r>
            <a:r>
              <a:rPr lang="cs-CZ" sz="1600" dirty="0" smtClean="0">
                <a:hlinkClick r:id="rId2"/>
              </a:rPr>
              <a:t>_in_</a:t>
            </a:r>
            <a:r>
              <a:rPr lang="cs-CZ" sz="1600" dirty="0" err="1" smtClean="0">
                <a:hlinkClick r:id="rId2"/>
              </a:rPr>
              <a:t>bright</a:t>
            </a:r>
            <a:r>
              <a:rPr lang="cs-CZ" sz="1600" dirty="0" smtClean="0">
                <a:hlinkClick r:id="rId2"/>
              </a:rPr>
              <a:t>_</a:t>
            </a:r>
            <a:r>
              <a:rPr lang="cs-CZ" sz="1600" dirty="0" err="1" smtClean="0">
                <a:hlinkClick r:id="rId2"/>
              </a:rPr>
              <a:t>colors</a:t>
            </a:r>
            <a:r>
              <a:rPr lang="cs-CZ" sz="1600" dirty="0" smtClean="0">
                <a:hlinkClick r:id="rId2"/>
              </a:rPr>
              <a:t>_0071-0909-1914-0623_</a:t>
            </a:r>
            <a:r>
              <a:rPr lang="cs-CZ" sz="1600" dirty="0" err="1" smtClean="0">
                <a:hlinkClick r:id="rId2"/>
              </a:rPr>
              <a:t>SMU.jpg</a:t>
            </a:r>
            <a:r>
              <a:rPr lang="cs-CZ" sz="1600" dirty="0" smtClean="0">
                <a:hlinkClick r:id="rId2"/>
              </a:rPr>
              <a:t>&amp;w=300&amp;h=263&amp;</a:t>
            </a:r>
            <a:r>
              <a:rPr lang="cs-CZ" sz="1600" dirty="0" err="1" smtClean="0">
                <a:hlinkClick r:id="rId2"/>
              </a:rPr>
              <a:t>ei</a:t>
            </a:r>
            <a:r>
              <a:rPr lang="cs-CZ" sz="1600" dirty="0" smtClean="0">
                <a:hlinkClick r:id="rId2"/>
              </a:rPr>
              <a:t>=CK6VT7-cBsnVtAbt2ej-Dg&amp;zoom=1&amp;</a:t>
            </a:r>
            <a:r>
              <a:rPr lang="cs-CZ" sz="1600" dirty="0" err="1" smtClean="0">
                <a:hlinkClick r:id="rId2"/>
              </a:rPr>
              <a:t>iact</a:t>
            </a:r>
            <a:r>
              <a:rPr lang="cs-CZ" sz="1600" dirty="0" smtClean="0">
                <a:hlinkClick r:id="rId2"/>
              </a:rPr>
              <a:t>=</a:t>
            </a:r>
            <a:r>
              <a:rPr lang="cs-CZ" sz="1600" dirty="0" err="1" smtClean="0">
                <a:hlinkClick r:id="rId2"/>
              </a:rPr>
              <a:t>hc</a:t>
            </a:r>
            <a:r>
              <a:rPr lang="cs-CZ" sz="1600" dirty="0" smtClean="0">
                <a:hlinkClick r:id="rId2"/>
              </a:rPr>
              <a:t>&amp;</a:t>
            </a:r>
            <a:r>
              <a:rPr lang="cs-CZ" sz="1600" dirty="0" err="1" smtClean="0">
                <a:hlinkClick r:id="rId2"/>
              </a:rPr>
              <a:t>vpx</a:t>
            </a:r>
            <a:r>
              <a:rPr lang="cs-CZ" sz="1600" dirty="0" smtClean="0">
                <a:hlinkClick r:id="rId2"/>
              </a:rPr>
              <a:t>=656&amp;</a:t>
            </a:r>
            <a:r>
              <a:rPr lang="cs-CZ" sz="1600" dirty="0" err="1" smtClean="0">
                <a:hlinkClick r:id="rId2"/>
              </a:rPr>
              <a:t>vpy</a:t>
            </a:r>
            <a:r>
              <a:rPr lang="cs-CZ" sz="1600" dirty="0" smtClean="0">
                <a:hlinkClick r:id="rId2"/>
              </a:rPr>
              <a:t>=169&amp;dur=94&amp;</a:t>
            </a:r>
            <a:r>
              <a:rPr lang="cs-CZ" sz="1600" dirty="0" err="1" smtClean="0">
                <a:hlinkClick r:id="rId2"/>
              </a:rPr>
              <a:t>hovh</a:t>
            </a:r>
            <a:r>
              <a:rPr lang="cs-CZ" sz="1600" dirty="0" smtClean="0">
                <a:hlinkClick r:id="rId2"/>
              </a:rPr>
              <a:t>=210&amp;</a:t>
            </a:r>
            <a:r>
              <a:rPr lang="cs-CZ" sz="1600" dirty="0" err="1" smtClean="0">
                <a:hlinkClick r:id="rId2"/>
              </a:rPr>
              <a:t>hovw</a:t>
            </a:r>
            <a:r>
              <a:rPr lang="cs-CZ" sz="1600" dirty="0" smtClean="0">
                <a:hlinkClick r:id="rId2"/>
              </a:rPr>
              <a:t>=240&amp;</a:t>
            </a:r>
            <a:r>
              <a:rPr lang="cs-CZ" sz="1600" dirty="0" err="1" smtClean="0">
                <a:hlinkClick r:id="rId2"/>
              </a:rPr>
              <a:t>tx</a:t>
            </a:r>
            <a:r>
              <a:rPr lang="cs-CZ" sz="1600" dirty="0" smtClean="0">
                <a:hlinkClick r:id="rId2"/>
              </a:rPr>
              <a:t>=179&amp;ty=104&amp;</a:t>
            </a:r>
            <a:r>
              <a:rPr lang="cs-CZ" sz="1600" dirty="0" err="1" smtClean="0">
                <a:hlinkClick r:id="rId2"/>
              </a:rPr>
              <a:t>sig</a:t>
            </a:r>
            <a:r>
              <a:rPr lang="cs-CZ" sz="1600" dirty="0" smtClean="0">
                <a:hlinkClick r:id="rId2"/>
              </a:rPr>
              <a:t>=106104419206657369877&amp;</a:t>
            </a:r>
            <a:r>
              <a:rPr lang="cs-CZ" sz="1600" dirty="0" err="1" smtClean="0">
                <a:hlinkClick r:id="rId2"/>
              </a:rPr>
              <a:t>page</a:t>
            </a:r>
            <a:r>
              <a:rPr lang="cs-CZ" sz="1600" dirty="0" smtClean="0">
                <a:hlinkClick r:id="rId2"/>
              </a:rPr>
              <a:t>=1&amp;</a:t>
            </a:r>
            <a:r>
              <a:rPr lang="cs-CZ" sz="1600" dirty="0" err="1" smtClean="0">
                <a:hlinkClick r:id="rId2"/>
              </a:rPr>
              <a:t>tbnh</a:t>
            </a:r>
            <a:r>
              <a:rPr lang="cs-CZ" sz="1600" dirty="0" smtClean="0">
                <a:hlinkClick r:id="rId2"/>
              </a:rPr>
              <a:t>=122&amp;</a:t>
            </a:r>
            <a:r>
              <a:rPr lang="cs-CZ" sz="1600" dirty="0" err="1" smtClean="0">
                <a:hlinkClick r:id="rId2"/>
              </a:rPr>
              <a:t>tbnw</a:t>
            </a:r>
            <a:r>
              <a:rPr lang="cs-CZ" sz="1600" dirty="0" smtClean="0">
                <a:hlinkClick r:id="rId2"/>
              </a:rPr>
              <a:t>=139&amp;start=0&amp;</a:t>
            </a:r>
            <a:r>
              <a:rPr lang="cs-CZ" sz="1600" dirty="0" err="1" smtClean="0">
                <a:hlinkClick r:id="rId2"/>
              </a:rPr>
              <a:t>ndsp</a:t>
            </a:r>
            <a:r>
              <a:rPr lang="cs-CZ" sz="1600" dirty="0" smtClean="0">
                <a:hlinkClick r:id="rId2"/>
              </a:rPr>
              <a:t>=22&amp;</a:t>
            </a:r>
            <a:r>
              <a:rPr lang="cs-CZ" sz="1600" dirty="0" err="1" smtClean="0">
                <a:hlinkClick r:id="rId2"/>
              </a:rPr>
              <a:t>ved</a:t>
            </a:r>
            <a:r>
              <a:rPr lang="cs-CZ" sz="1600" dirty="0" smtClean="0">
                <a:hlinkClick r:id="rId2"/>
              </a:rPr>
              <a:t>=1t:429,r:3,s:0,i:73</a:t>
            </a:r>
            <a:endParaRPr lang="cs-CZ" sz="16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hatý">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Bohatý">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Bohatý">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50</TotalTime>
  <Words>311</Words>
  <Application>Microsoft Office PowerPoint</Application>
  <PresentationFormat>Předvádění na obrazovce (4:3)</PresentationFormat>
  <Paragraphs>42</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Bohatý</vt:lpstr>
      <vt:lpstr>     MISKA NA SLADKOSTI   vy_32_Inovace_07MD-2</vt:lpstr>
      <vt:lpstr>Snímek 2</vt:lpstr>
      <vt:lpstr>MISKA NA SLADKOSTI</vt:lpstr>
      <vt:lpstr>Co budeme k výrobě potřebovat?</vt:lpstr>
      <vt:lpstr>Pracovní postup</vt:lpstr>
      <vt:lpstr>Snímek 6</vt:lpstr>
      <vt:lpstr>Snímek 7</vt:lpstr>
      <vt:lpstr>Snímek 8</vt:lpstr>
      <vt:lpstr>METODIKA</vt:lpstr>
      <vt:lpstr>POUŽITÉ ZDROJE</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MISKA NA SLADKOSTI   vy_32_Inovace_07 MD-2</dc:title>
  <dc:creator>Učitel</dc:creator>
  <cp:lastModifiedBy>Krcmarova-NB</cp:lastModifiedBy>
  <cp:revision>9</cp:revision>
  <dcterms:created xsi:type="dcterms:W3CDTF">2012-04-23T18:33:00Z</dcterms:created>
  <dcterms:modified xsi:type="dcterms:W3CDTF">2012-05-04T10:32:50Z</dcterms:modified>
</cp:coreProperties>
</file>