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66" d="100"/>
          <a:sy n="66" d="100"/>
        </p:scale>
        <p:origin x="-6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F9F33AA5-96E4-4F1C-A101-AAE16A1B6931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F9BE1D3-A883-413A-B1F0-07ABB22457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hl=cs&amp;biw=1366&amp;bih=600&amp;gbv=2&amp;tbm=isch&amp;tbnid=YAmetEpR2bpsVM:&amp;imgrefurl=http://www.fazole.cz/profil/default.asp?idprofil=223471&amp;docid=Em6ez7P7Slh0AM&amp;imgurl=http://www.fazole.cz/pic/x223471.gif&amp;w=180&amp;h=230&amp;ei=ruWWT7ifBsTGtAbv2dz-DQ&amp;zoom=1&amp;iact=hc&amp;vpx=1135&amp;vpy=304&amp;dur=23&amp;hovh=184&amp;hovw=144&amp;tx=64&amp;ty=107&amp;sig=106104419206657369877&amp;page=1&amp;tbnh=118&amp;tbnw=93&amp;start=0&amp;ndsp=24&amp;ved=1t:429,r:15,s:0,i:124" TargetMode="External"/><Relationship Id="rId2" Type="http://schemas.openxmlformats.org/officeDocument/2006/relationships/hyperlink" Target="http://www.google.cz/imgres?hl=cs&amp;biw=1366&amp;bih=600&amp;gbv=2&amp;tbm=isch&amp;tbnid=_Va7YTuB6gaWsM:&amp;imgrefurl=http://www.natriko.cz/index.php?main_page=product_info&amp;products_id=104&amp;docid=5cgVFLLMsg3xHM&amp;imgurl=http://www.natriko.cz/images/zabka.jpg&amp;w=160&amp;h=120&amp;ei=ruWWT7ifBsTGtAbv2dz-DQ&amp;zoom=1&amp;iact=hc&amp;vpx=152&amp;vpy=401&amp;dur=38&amp;hovh=96&amp;hovw=128&amp;tx=62&amp;ty=101&amp;sig=106104419206657369877&amp;page=1&amp;tbnh=96&amp;tbnw=127&amp;start=0&amp;ndsp=24&amp;ved=1t:429,r:16,s:0,i:12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332656"/>
            <a:ext cx="7406640" cy="2493038"/>
          </a:xfrm>
        </p:spPr>
        <p:txBody>
          <a:bodyPr>
            <a:normAutofit/>
          </a:bodyPr>
          <a:lstStyle/>
          <a:p>
            <a:pPr algn="ctr"/>
            <a:r>
              <a:rPr lang="cs-CZ" sz="4800" b="1" dirty="0" smtClean="0"/>
              <a:t>VESELÝ ŽABÁK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400" smtClean="0"/>
              <a:t> </a:t>
            </a:r>
            <a:r>
              <a:rPr lang="cs-CZ" sz="2800" smtClean="0">
                <a:effectLst/>
              </a:rPr>
              <a:t>VY_32_Inovace_08MD-2</a:t>
            </a:r>
            <a:endParaRPr lang="cs-CZ" sz="2800" dirty="0"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717032"/>
            <a:ext cx="7406640" cy="1152128"/>
          </a:xfrm>
        </p:spPr>
        <p:txBody>
          <a:bodyPr/>
          <a:lstStyle/>
          <a:p>
            <a:pPr algn="ctr"/>
            <a:r>
              <a:rPr lang="cs-CZ" dirty="0" smtClean="0"/>
              <a:t>Dagmar </a:t>
            </a:r>
            <a:r>
              <a:rPr lang="cs-CZ" dirty="0" err="1" smtClean="0"/>
              <a:t>Matúšů</a:t>
            </a:r>
            <a:endParaRPr lang="cs-CZ" dirty="0" smtClean="0"/>
          </a:p>
          <a:p>
            <a:pPr algn="ctr"/>
            <a:r>
              <a:rPr lang="cs-CZ" dirty="0" smtClean="0"/>
              <a:t>ZŠ a MŠ </a:t>
            </a:r>
            <a:r>
              <a:rPr lang="cs-CZ" dirty="0" err="1" smtClean="0"/>
              <a:t>Nedašov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4869160"/>
            <a:ext cx="6081712" cy="1485900"/>
          </a:xfrm>
          <a:prstGeom prst="rect">
            <a:avLst/>
          </a:prstGeom>
          <a:noFill/>
          <a:ln>
            <a:noFill/>
            <a:headEnd/>
            <a:tailEnd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476672"/>
            <a:ext cx="8208912" cy="5616624"/>
          </a:xfrm>
        </p:spPr>
        <p:txBody>
          <a:bodyPr>
            <a:normAutofit fontScale="55000" lnSpcReduction="20000"/>
          </a:bodyPr>
          <a:lstStyle/>
          <a:p>
            <a:pPr fontAlgn="b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</a:t>
            </a: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tento výukový materiál obsahuje pracovní </a:t>
            </a:r>
          </a:p>
          <a:p>
            <a:pPr fontAlgn="b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postup výroby žabky z polystyrenu a papíru </a:t>
            </a:r>
          </a:p>
          <a:p>
            <a:pPr fontAlgn="b">
              <a:buNone/>
            </a:pPr>
            <a:r>
              <a:rPr lang="cs-CZ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 formou prezentace</a:t>
            </a:r>
          </a:p>
          <a:p>
            <a:pPr fontAlgn="b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Dagmar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Matúšů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fontAlgn="b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zhotovení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duben 2012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Jazyk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český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pracuje se podle jednoduchého slovního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návodu a předlohy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Speciální vzdělávací potřeby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žádné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     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žabák, pracovní postup, práce s lepidlem,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papírem, barvami a polystyrenem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interaktivity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aktivita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Cílová skupina   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žák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Stupeň a typ vzdělání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základní vzdělávání – první stupeň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Typická věková skupina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třída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Celková velikost                             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1,17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MB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0"/>
            <a:ext cx="7498080" cy="1143000"/>
          </a:xfrm>
        </p:spPr>
        <p:txBody>
          <a:bodyPr/>
          <a:lstStyle/>
          <a:p>
            <a:pPr algn="ctr"/>
            <a:r>
              <a:rPr lang="cs-CZ" b="1" dirty="0" smtClean="0"/>
              <a:t>VESELÝ ŽABÁK</a:t>
            </a:r>
            <a:endParaRPr lang="cs-CZ" b="1" dirty="0"/>
          </a:p>
        </p:txBody>
      </p:sp>
      <p:pic>
        <p:nvPicPr>
          <p:cNvPr id="4" name="Zástupný symbol pro obsah 3" descr="IMG_653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771800" y="1196752"/>
            <a:ext cx="4248472" cy="5088566"/>
          </a:xfrm>
        </p:spPr>
      </p:pic>
      <p:pic>
        <p:nvPicPr>
          <p:cNvPr id="8194" name="Picture 2" descr="http://www.natriko.cz/images/zabk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188640"/>
            <a:ext cx="1524000" cy="11430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0"/>
            <a:ext cx="861016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BUDEME K VÝROBĚ POTŘEBOVAT?</a:t>
            </a:r>
            <a:endParaRPr lang="cs-CZ" dirty="0"/>
          </a:p>
        </p:txBody>
      </p:sp>
      <p:pic>
        <p:nvPicPr>
          <p:cNvPr id="4" name="Zástupný symbol pro obsah 3" descr="IMG_650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052736"/>
            <a:ext cx="7920880" cy="5454606"/>
          </a:xfrm>
        </p:spPr>
      </p:pic>
      <p:sp>
        <p:nvSpPr>
          <p:cNvPr id="5" name="Šipka doleva 4"/>
          <p:cNvSpPr/>
          <p:nvPr/>
        </p:nvSpPr>
        <p:spPr>
          <a:xfrm>
            <a:off x="4283968" y="1772816"/>
            <a:ext cx="792088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4932040" y="3573016"/>
            <a:ext cx="216024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6372200" y="2564904"/>
            <a:ext cx="216024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 flipH="1">
            <a:off x="6732240" y="3717032"/>
            <a:ext cx="144016" cy="5760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 rot="18755096">
            <a:off x="5831263" y="5747398"/>
            <a:ext cx="720080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nahoru 9"/>
          <p:cNvSpPr/>
          <p:nvPr/>
        </p:nvSpPr>
        <p:spPr>
          <a:xfrm>
            <a:off x="1331640" y="5517232"/>
            <a:ext cx="216024" cy="57606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1187624" y="2852936"/>
            <a:ext cx="216024" cy="72008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2195736" y="1844824"/>
            <a:ext cx="216024" cy="6480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148478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ekuté lepidlo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16016" y="3140968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fix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220486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štětec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328498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ohyblivá očka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20072" y="6211669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dřezek z polystyrenového vajíčka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5576" y="609329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emperové barvy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19672" y="141277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vrdý zelený papír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27584" y="242088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nůžky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498080" cy="1143000"/>
          </a:xfrm>
        </p:spPr>
        <p:txBody>
          <a:bodyPr/>
          <a:lstStyle/>
          <a:p>
            <a:pPr algn="ctr"/>
            <a:r>
              <a:rPr lang="cs-CZ" b="1" dirty="0" smtClean="0"/>
              <a:t>PRACOVNÍ POSTUP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 descr="IMG_6515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3356992"/>
            <a:ext cx="4824536" cy="3302496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1397936" y="1340768"/>
            <a:ext cx="7746064" cy="2265040"/>
          </a:xfrm>
        </p:spPr>
        <p:txBody>
          <a:bodyPr/>
          <a:lstStyle/>
          <a:p>
            <a:r>
              <a:rPr lang="cs-CZ" dirty="0" smtClean="0"/>
              <a:t>Nejdříve si z tvrdého zeleného papíru vystřihneme podle šablony obrys žabky a domalujeme temperovými barvami dle naší fantazie různé obrazce (puntíky, proužky, apod.)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498080" cy="1143000"/>
          </a:xfrm>
        </p:spPr>
        <p:txBody>
          <a:bodyPr/>
          <a:lstStyle/>
          <a:p>
            <a:pPr algn="ctr"/>
            <a:r>
              <a:rPr lang="cs-CZ" dirty="0" smtClean="0"/>
              <a:t>ŠABLONA ŽABKY</a:t>
            </a:r>
            <a:endParaRPr lang="cs-CZ" dirty="0"/>
          </a:p>
        </p:txBody>
      </p:sp>
      <p:pic>
        <p:nvPicPr>
          <p:cNvPr id="4" name="Zástupný symbol pro obsah 3" descr="skokan I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5400000">
            <a:off x="2391985" y="-151623"/>
            <a:ext cx="4896545" cy="7737314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836712"/>
            <a:ext cx="7498080" cy="19091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Dále si pomalujeme odřezek z polystyrenového vajíčka a jakmile nám barva zaschne, přilepíme pohyblivá očka a domalujeme ústa a nos.</a:t>
            </a:r>
            <a:endParaRPr lang="cs-CZ" dirty="0"/>
          </a:p>
        </p:txBody>
      </p:sp>
      <p:pic>
        <p:nvPicPr>
          <p:cNvPr id="1026" name="Picture 2" descr="C:\Users\Učitel\Desktop\IMG_65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3356992"/>
            <a:ext cx="3539232" cy="2654424"/>
          </a:xfrm>
          <a:prstGeom prst="rect">
            <a:avLst/>
          </a:prstGeom>
          <a:noFill/>
        </p:spPr>
      </p:pic>
      <p:pic>
        <p:nvPicPr>
          <p:cNvPr id="1027" name="Picture 3" descr="C:\Users\Učitel\Desktop\IMG_653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356992"/>
            <a:ext cx="3443221" cy="26642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404664"/>
            <a:ext cx="7498080" cy="2053208"/>
          </a:xfrm>
        </p:spPr>
        <p:txBody>
          <a:bodyPr/>
          <a:lstStyle/>
          <a:p>
            <a:r>
              <a:rPr lang="cs-CZ" dirty="0" smtClean="0"/>
              <a:t>Nakonec hlavičku z polystyrenu přilepíme k tělu žabáka. </a:t>
            </a:r>
          </a:p>
          <a:p>
            <a:r>
              <a:rPr lang="cs-CZ" dirty="0" smtClean="0"/>
              <a:t>             A MÁME HOTOVO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pic>
        <p:nvPicPr>
          <p:cNvPr id="2050" name="Picture 2" descr="C:\Users\Učitel\Desktop\IMG_653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204864"/>
            <a:ext cx="3240360" cy="42484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7498080" cy="1143000"/>
          </a:xfrm>
        </p:spPr>
        <p:txBody>
          <a:bodyPr/>
          <a:lstStyle/>
          <a:p>
            <a:pPr algn="ctr"/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484784"/>
            <a:ext cx="7344816" cy="37093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pomáhá učiteli při tradiční frontální výuce praktických činností ve třídě. Vysvětluje pracovní postup při výrobě veselého žabáka z papíru a polystyrenu. Může být také využita při samostatné práci žáků, kde si učitel může ověřit schopnost žáků samostatně pracovat a číst s porozuměním.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http://www.fazole.cz/pic/x223471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365104"/>
            <a:ext cx="1714500" cy="2190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0"/>
            <a:ext cx="7498080" cy="1143000"/>
          </a:xfrm>
        </p:spPr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340768"/>
            <a:ext cx="7498080" cy="2520280"/>
          </a:xfrm>
        </p:spPr>
        <p:txBody>
          <a:bodyPr>
            <a:normAutofit fontScale="40000" lnSpcReduction="20000"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google.cz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imgres</a:t>
            </a:r>
            <a:r>
              <a:rPr lang="cs-CZ" dirty="0" smtClean="0">
                <a:hlinkClick r:id="rId2"/>
              </a:rPr>
              <a:t>?</a:t>
            </a:r>
            <a:r>
              <a:rPr lang="cs-CZ" dirty="0" err="1" smtClean="0">
                <a:hlinkClick r:id="rId2"/>
              </a:rPr>
              <a:t>hl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&amp;</a:t>
            </a:r>
            <a:r>
              <a:rPr lang="cs-CZ" dirty="0" err="1" smtClean="0">
                <a:hlinkClick r:id="rId2"/>
              </a:rPr>
              <a:t>biw</a:t>
            </a:r>
            <a:r>
              <a:rPr lang="cs-CZ" dirty="0" smtClean="0">
                <a:hlinkClick r:id="rId2"/>
              </a:rPr>
              <a:t>=1366&amp;</a:t>
            </a:r>
            <a:r>
              <a:rPr lang="cs-CZ" dirty="0" err="1" smtClean="0">
                <a:hlinkClick r:id="rId2"/>
              </a:rPr>
              <a:t>bih</a:t>
            </a:r>
            <a:r>
              <a:rPr lang="cs-CZ" dirty="0" smtClean="0">
                <a:hlinkClick r:id="rId2"/>
              </a:rPr>
              <a:t>=600&amp;</a:t>
            </a:r>
            <a:r>
              <a:rPr lang="cs-CZ" dirty="0" err="1" smtClean="0">
                <a:hlinkClick r:id="rId2"/>
              </a:rPr>
              <a:t>gbv</a:t>
            </a:r>
            <a:r>
              <a:rPr lang="cs-CZ" dirty="0" smtClean="0">
                <a:hlinkClick r:id="rId2"/>
              </a:rPr>
              <a:t>=2&amp;</a:t>
            </a:r>
            <a:r>
              <a:rPr lang="cs-CZ" dirty="0" err="1" smtClean="0">
                <a:hlinkClick r:id="rId2"/>
              </a:rPr>
              <a:t>tbm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isch</a:t>
            </a:r>
            <a:r>
              <a:rPr lang="cs-CZ" dirty="0" smtClean="0">
                <a:hlinkClick r:id="rId2"/>
              </a:rPr>
              <a:t>&amp;</a:t>
            </a:r>
            <a:r>
              <a:rPr lang="cs-CZ" dirty="0" err="1" smtClean="0">
                <a:hlinkClick r:id="rId2"/>
              </a:rPr>
              <a:t>tbnid</a:t>
            </a:r>
            <a:r>
              <a:rPr lang="cs-CZ" dirty="0" smtClean="0">
                <a:hlinkClick r:id="rId2"/>
              </a:rPr>
              <a:t>=_Va7YTuB6gaWsM:&amp;</a:t>
            </a:r>
            <a:r>
              <a:rPr lang="cs-CZ" dirty="0" err="1" smtClean="0">
                <a:hlinkClick r:id="rId2"/>
              </a:rPr>
              <a:t>imgrefurl</a:t>
            </a:r>
            <a:r>
              <a:rPr lang="cs-CZ" dirty="0" smtClean="0">
                <a:hlinkClick r:id="rId2"/>
              </a:rPr>
              <a:t>=http://www.</a:t>
            </a:r>
            <a:r>
              <a:rPr lang="cs-CZ" dirty="0" err="1" smtClean="0">
                <a:hlinkClick r:id="rId2"/>
              </a:rPr>
              <a:t>natriko.cz</a:t>
            </a:r>
            <a:r>
              <a:rPr lang="cs-CZ" dirty="0" smtClean="0">
                <a:hlinkClick r:id="rId2"/>
              </a:rPr>
              <a:t>/index.</a:t>
            </a:r>
            <a:r>
              <a:rPr lang="cs-CZ" dirty="0" err="1" smtClean="0">
                <a:hlinkClick r:id="rId2"/>
              </a:rPr>
              <a:t>php</a:t>
            </a:r>
            <a:r>
              <a:rPr lang="cs-CZ" dirty="0" smtClean="0">
                <a:hlinkClick r:id="rId2"/>
              </a:rPr>
              <a:t>%3Fmain_</a:t>
            </a:r>
            <a:r>
              <a:rPr lang="cs-CZ" dirty="0" err="1" smtClean="0">
                <a:hlinkClick r:id="rId2"/>
              </a:rPr>
              <a:t>page</a:t>
            </a:r>
            <a:r>
              <a:rPr lang="cs-CZ" dirty="0" smtClean="0">
                <a:hlinkClick r:id="rId2"/>
              </a:rPr>
              <a:t>%3Dproduct_</a:t>
            </a:r>
            <a:r>
              <a:rPr lang="cs-CZ" dirty="0" err="1" smtClean="0">
                <a:hlinkClick r:id="rId2"/>
              </a:rPr>
              <a:t>info</a:t>
            </a:r>
            <a:r>
              <a:rPr lang="cs-CZ" dirty="0" smtClean="0">
                <a:hlinkClick r:id="rId2"/>
              </a:rPr>
              <a:t>%26products_id%3D104&amp;</a:t>
            </a:r>
            <a:r>
              <a:rPr lang="cs-CZ" dirty="0" err="1" smtClean="0">
                <a:hlinkClick r:id="rId2"/>
              </a:rPr>
              <a:t>docid</a:t>
            </a:r>
            <a:r>
              <a:rPr lang="cs-CZ" dirty="0" smtClean="0">
                <a:hlinkClick r:id="rId2"/>
              </a:rPr>
              <a:t>=5cgVFLLMsg3xHM&amp;</a:t>
            </a:r>
            <a:r>
              <a:rPr lang="cs-CZ" dirty="0" err="1" smtClean="0">
                <a:hlinkClick r:id="rId2"/>
              </a:rPr>
              <a:t>imgurl</a:t>
            </a:r>
            <a:r>
              <a:rPr lang="cs-CZ" dirty="0" smtClean="0">
                <a:hlinkClick r:id="rId2"/>
              </a:rPr>
              <a:t>=http://www.</a:t>
            </a:r>
            <a:r>
              <a:rPr lang="cs-CZ" dirty="0" err="1" smtClean="0">
                <a:hlinkClick r:id="rId2"/>
              </a:rPr>
              <a:t>natriko.cz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zabka.jpg</a:t>
            </a:r>
            <a:r>
              <a:rPr lang="cs-CZ" dirty="0" smtClean="0">
                <a:hlinkClick r:id="rId2"/>
              </a:rPr>
              <a:t>&amp;w=160&amp;h=120&amp;</a:t>
            </a:r>
            <a:r>
              <a:rPr lang="cs-CZ" dirty="0" err="1" smtClean="0">
                <a:hlinkClick r:id="rId2"/>
              </a:rPr>
              <a:t>ei</a:t>
            </a:r>
            <a:r>
              <a:rPr lang="cs-CZ" dirty="0" smtClean="0">
                <a:hlinkClick r:id="rId2"/>
              </a:rPr>
              <a:t>=ruWWT7ifBsTGtAbv2dz-DQ&amp;zoom=1&amp;</a:t>
            </a:r>
            <a:r>
              <a:rPr lang="cs-CZ" dirty="0" err="1" smtClean="0">
                <a:hlinkClick r:id="rId2"/>
              </a:rPr>
              <a:t>iact</a:t>
            </a:r>
            <a:r>
              <a:rPr lang="cs-CZ" dirty="0" smtClean="0">
                <a:hlinkClick r:id="rId2"/>
              </a:rPr>
              <a:t>=</a:t>
            </a:r>
            <a:r>
              <a:rPr lang="cs-CZ" dirty="0" err="1" smtClean="0">
                <a:hlinkClick r:id="rId2"/>
              </a:rPr>
              <a:t>hc</a:t>
            </a:r>
            <a:r>
              <a:rPr lang="cs-CZ" dirty="0" smtClean="0">
                <a:hlinkClick r:id="rId2"/>
              </a:rPr>
              <a:t>&amp;</a:t>
            </a:r>
            <a:r>
              <a:rPr lang="cs-CZ" dirty="0" err="1" smtClean="0">
                <a:hlinkClick r:id="rId2"/>
              </a:rPr>
              <a:t>vpx</a:t>
            </a:r>
            <a:r>
              <a:rPr lang="cs-CZ" dirty="0" smtClean="0">
                <a:hlinkClick r:id="rId2"/>
              </a:rPr>
              <a:t>=152&amp;</a:t>
            </a:r>
            <a:r>
              <a:rPr lang="cs-CZ" dirty="0" err="1" smtClean="0">
                <a:hlinkClick r:id="rId2"/>
              </a:rPr>
              <a:t>vpy</a:t>
            </a:r>
            <a:r>
              <a:rPr lang="cs-CZ" dirty="0" smtClean="0">
                <a:hlinkClick r:id="rId2"/>
              </a:rPr>
              <a:t>=401&amp;dur=38&amp;</a:t>
            </a:r>
            <a:r>
              <a:rPr lang="cs-CZ" dirty="0" err="1" smtClean="0">
                <a:hlinkClick r:id="rId2"/>
              </a:rPr>
              <a:t>hovh</a:t>
            </a:r>
            <a:r>
              <a:rPr lang="cs-CZ" dirty="0" smtClean="0">
                <a:hlinkClick r:id="rId2"/>
              </a:rPr>
              <a:t>=96&amp;</a:t>
            </a:r>
            <a:r>
              <a:rPr lang="cs-CZ" dirty="0" err="1" smtClean="0">
                <a:hlinkClick r:id="rId2"/>
              </a:rPr>
              <a:t>hovw</a:t>
            </a:r>
            <a:r>
              <a:rPr lang="cs-CZ" dirty="0" smtClean="0">
                <a:hlinkClick r:id="rId2"/>
              </a:rPr>
              <a:t>=128&amp;</a:t>
            </a:r>
            <a:r>
              <a:rPr lang="cs-CZ" dirty="0" err="1" smtClean="0">
                <a:hlinkClick r:id="rId2"/>
              </a:rPr>
              <a:t>tx</a:t>
            </a:r>
            <a:r>
              <a:rPr lang="cs-CZ" dirty="0" smtClean="0">
                <a:hlinkClick r:id="rId2"/>
              </a:rPr>
              <a:t>=62&amp;ty=101&amp;</a:t>
            </a:r>
            <a:r>
              <a:rPr lang="cs-CZ" dirty="0" err="1" smtClean="0">
                <a:hlinkClick r:id="rId2"/>
              </a:rPr>
              <a:t>sig</a:t>
            </a:r>
            <a:r>
              <a:rPr lang="cs-CZ" dirty="0" smtClean="0">
                <a:hlinkClick r:id="rId2"/>
              </a:rPr>
              <a:t>=106104419206657369877&amp;</a:t>
            </a:r>
            <a:r>
              <a:rPr lang="cs-CZ" dirty="0" err="1" smtClean="0">
                <a:hlinkClick r:id="rId2"/>
              </a:rPr>
              <a:t>page</a:t>
            </a:r>
            <a:r>
              <a:rPr lang="cs-CZ" dirty="0" smtClean="0">
                <a:hlinkClick r:id="rId2"/>
              </a:rPr>
              <a:t>=1&amp;</a:t>
            </a:r>
            <a:r>
              <a:rPr lang="cs-CZ" dirty="0" err="1" smtClean="0">
                <a:hlinkClick r:id="rId2"/>
              </a:rPr>
              <a:t>tbnh</a:t>
            </a:r>
            <a:r>
              <a:rPr lang="cs-CZ" dirty="0" smtClean="0">
                <a:hlinkClick r:id="rId2"/>
              </a:rPr>
              <a:t>=96&amp;</a:t>
            </a:r>
            <a:r>
              <a:rPr lang="cs-CZ" dirty="0" err="1" smtClean="0">
                <a:hlinkClick r:id="rId2"/>
              </a:rPr>
              <a:t>tbnw</a:t>
            </a:r>
            <a:r>
              <a:rPr lang="cs-CZ" dirty="0" smtClean="0">
                <a:hlinkClick r:id="rId2"/>
              </a:rPr>
              <a:t>=127&amp;start=0&amp;</a:t>
            </a:r>
            <a:r>
              <a:rPr lang="cs-CZ" dirty="0" err="1" smtClean="0">
                <a:hlinkClick r:id="rId2"/>
              </a:rPr>
              <a:t>ndsp</a:t>
            </a:r>
            <a:r>
              <a:rPr lang="cs-CZ" dirty="0" smtClean="0">
                <a:hlinkClick r:id="rId2"/>
              </a:rPr>
              <a:t>=24&amp;</a:t>
            </a:r>
            <a:r>
              <a:rPr lang="cs-CZ" dirty="0" err="1" smtClean="0">
                <a:hlinkClick r:id="rId2"/>
              </a:rPr>
              <a:t>ved</a:t>
            </a:r>
            <a:r>
              <a:rPr lang="cs-CZ" dirty="0" smtClean="0">
                <a:hlinkClick r:id="rId2"/>
              </a:rPr>
              <a:t>=1t:429,r:16,s:0,i:127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google.cz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imgres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hl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&amp;</a:t>
            </a:r>
            <a:r>
              <a:rPr lang="cs-CZ" dirty="0" err="1" smtClean="0">
                <a:hlinkClick r:id="rId3"/>
              </a:rPr>
              <a:t>biw</a:t>
            </a:r>
            <a:r>
              <a:rPr lang="cs-CZ" dirty="0" smtClean="0">
                <a:hlinkClick r:id="rId3"/>
              </a:rPr>
              <a:t>=1366&amp;</a:t>
            </a:r>
            <a:r>
              <a:rPr lang="cs-CZ" dirty="0" err="1" smtClean="0">
                <a:hlinkClick r:id="rId3"/>
              </a:rPr>
              <a:t>bih</a:t>
            </a:r>
            <a:r>
              <a:rPr lang="cs-CZ" dirty="0" smtClean="0">
                <a:hlinkClick r:id="rId3"/>
              </a:rPr>
              <a:t>=600&amp;</a:t>
            </a:r>
            <a:r>
              <a:rPr lang="cs-CZ" dirty="0" err="1" smtClean="0">
                <a:hlinkClick r:id="rId3"/>
              </a:rPr>
              <a:t>gbv</a:t>
            </a:r>
            <a:r>
              <a:rPr lang="cs-CZ" dirty="0" smtClean="0">
                <a:hlinkClick r:id="rId3"/>
              </a:rPr>
              <a:t>=2&amp;</a:t>
            </a:r>
            <a:r>
              <a:rPr lang="cs-CZ" dirty="0" err="1" smtClean="0">
                <a:hlinkClick r:id="rId3"/>
              </a:rPr>
              <a:t>tbm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isch</a:t>
            </a:r>
            <a:r>
              <a:rPr lang="cs-CZ" dirty="0" smtClean="0">
                <a:hlinkClick r:id="rId3"/>
              </a:rPr>
              <a:t>&amp;</a:t>
            </a:r>
            <a:r>
              <a:rPr lang="cs-CZ" dirty="0" err="1" smtClean="0">
                <a:hlinkClick r:id="rId3"/>
              </a:rPr>
              <a:t>tbnid</a:t>
            </a:r>
            <a:r>
              <a:rPr lang="cs-CZ" dirty="0" smtClean="0">
                <a:hlinkClick r:id="rId3"/>
              </a:rPr>
              <a:t>=YAmetEpR2bpsVM:&amp;</a:t>
            </a:r>
            <a:r>
              <a:rPr lang="cs-CZ" dirty="0" err="1" smtClean="0">
                <a:hlinkClick r:id="rId3"/>
              </a:rPr>
              <a:t>imgrefurl</a:t>
            </a:r>
            <a:r>
              <a:rPr lang="cs-CZ" dirty="0" smtClean="0">
                <a:hlinkClick r:id="rId3"/>
              </a:rPr>
              <a:t>=http://www.fazole.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/profil/default.</a:t>
            </a:r>
            <a:r>
              <a:rPr lang="cs-CZ" dirty="0" err="1" smtClean="0">
                <a:hlinkClick r:id="rId3"/>
              </a:rPr>
              <a:t>asp</a:t>
            </a:r>
            <a:r>
              <a:rPr lang="cs-CZ" dirty="0" smtClean="0">
                <a:hlinkClick r:id="rId3"/>
              </a:rPr>
              <a:t>%3Fidprofil%3D223471&amp;</a:t>
            </a:r>
            <a:r>
              <a:rPr lang="cs-CZ" dirty="0" err="1" smtClean="0">
                <a:hlinkClick r:id="rId3"/>
              </a:rPr>
              <a:t>docid</a:t>
            </a:r>
            <a:r>
              <a:rPr lang="cs-CZ" dirty="0" smtClean="0">
                <a:hlinkClick r:id="rId3"/>
              </a:rPr>
              <a:t>=Em6ez7P7Slh0AM&amp;</a:t>
            </a:r>
            <a:r>
              <a:rPr lang="cs-CZ" dirty="0" err="1" smtClean="0">
                <a:hlinkClick r:id="rId3"/>
              </a:rPr>
              <a:t>imgurl</a:t>
            </a:r>
            <a:r>
              <a:rPr lang="cs-CZ" dirty="0" smtClean="0">
                <a:hlinkClick r:id="rId3"/>
              </a:rPr>
              <a:t>=http://www.fazole.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/pic/x223471.gif&amp;w=180&amp;h=230&amp;</a:t>
            </a:r>
            <a:r>
              <a:rPr lang="cs-CZ" dirty="0" err="1" smtClean="0">
                <a:hlinkClick r:id="rId3"/>
              </a:rPr>
              <a:t>ei</a:t>
            </a:r>
            <a:r>
              <a:rPr lang="cs-CZ" dirty="0" smtClean="0">
                <a:hlinkClick r:id="rId3"/>
              </a:rPr>
              <a:t>=ruWWT7ifBsTGtAbv2dz-DQ&amp;zoom=1&amp;</a:t>
            </a:r>
            <a:r>
              <a:rPr lang="cs-CZ" dirty="0" err="1" smtClean="0">
                <a:hlinkClick r:id="rId3"/>
              </a:rPr>
              <a:t>iact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hc</a:t>
            </a:r>
            <a:r>
              <a:rPr lang="cs-CZ" dirty="0" smtClean="0">
                <a:hlinkClick r:id="rId3"/>
              </a:rPr>
              <a:t>&amp;</a:t>
            </a:r>
            <a:r>
              <a:rPr lang="cs-CZ" dirty="0" err="1" smtClean="0">
                <a:hlinkClick r:id="rId3"/>
              </a:rPr>
              <a:t>vpx</a:t>
            </a:r>
            <a:r>
              <a:rPr lang="cs-CZ" dirty="0" smtClean="0">
                <a:hlinkClick r:id="rId3"/>
              </a:rPr>
              <a:t>=1135&amp;</a:t>
            </a:r>
            <a:r>
              <a:rPr lang="cs-CZ" dirty="0" err="1" smtClean="0">
                <a:hlinkClick r:id="rId3"/>
              </a:rPr>
              <a:t>vpy</a:t>
            </a:r>
            <a:r>
              <a:rPr lang="cs-CZ" dirty="0" smtClean="0">
                <a:hlinkClick r:id="rId3"/>
              </a:rPr>
              <a:t>=304&amp;dur=23&amp;</a:t>
            </a:r>
            <a:r>
              <a:rPr lang="cs-CZ" dirty="0" err="1" smtClean="0">
                <a:hlinkClick r:id="rId3"/>
              </a:rPr>
              <a:t>hovh</a:t>
            </a:r>
            <a:r>
              <a:rPr lang="cs-CZ" dirty="0" smtClean="0">
                <a:hlinkClick r:id="rId3"/>
              </a:rPr>
              <a:t>=184&amp;</a:t>
            </a:r>
            <a:r>
              <a:rPr lang="cs-CZ" dirty="0" err="1" smtClean="0">
                <a:hlinkClick r:id="rId3"/>
              </a:rPr>
              <a:t>hovw</a:t>
            </a:r>
            <a:r>
              <a:rPr lang="cs-CZ" dirty="0" smtClean="0">
                <a:hlinkClick r:id="rId3"/>
              </a:rPr>
              <a:t>=144&amp;</a:t>
            </a:r>
            <a:r>
              <a:rPr lang="cs-CZ" dirty="0" err="1" smtClean="0">
                <a:hlinkClick r:id="rId3"/>
              </a:rPr>
              <a:t>tx</a:t>
            </a:r>
            <a:r>
              <a:rPr lang="cs-CZ" dirty="0" smtClean="0">
                <a:hlinkClick r:id="rId3"/>
              </a:rPr>
              <a:t>=64&amp;ty=107&amp;</a:t>
            </a:r>
            <a:r>
              <a:rPr lang="cs-CZ" dirty="0" err="1" smtClean="0">
                <a:hlinkClick r:id="rId3"/>
              </a:rPr>
              <a:t>sig</a:t>
            </a:r>
            <a:r>
              <a:rPr lang="cs-CZ" dirty="0" smtClean="0">
                <a:hlinkClick r:id="rId3"/>
              </a:rPr>
              <a:t>=106104419206657369877&amp;</a:t>
            </a:r>
            <a:r>
              <a:rPr lang="cs-CZ" dirty="0" err="1" smtClean="0">
                <a:hlinkClick r:id="rId3"/>
              </a:rPr>
              <a:t>page</a:t>
            </a:r>
            <a:r>
              <a:rPr lang="cs-CZ" dirty="0" smtClean="0">
                <a:hlinkClick r:id="rId3"/>
              </a:rPr>
              <a:t>=1&amp;</a:t>
            </a:r>
            <a:r>
              <a:rPr lang="cs-CZ" dirty="0" err="1" smtClean="0">
                <a:hlinkClick r:id="rId3"/>
              </a:rPr>
              <a:t>tbnh</a:t>
            </a:r>
            <a:r>
              <a:rPr lang="cs-CZ" dirty="0" smtClean="0">
                <a:hlinkClick r:id="rId3"/>
              </a:rPr>
              <a:t>=118&amp;</a:t>
            </a:r>
            <a:r>
              <a:rPr lang="cs-CZ" dirty="0" err="1" smtClean="0">
                <a:hlinkClick r:id="rId3"/>
              </a:rPr>
              <a:t>tbnw</a:t>
            </a:r>
            <a:r>
              <a:rPr lang="cs-CZ" dirty="0" smtClean="0">
                <a:hlinkClick r:id="rId3"/>
              </a:rPr>
              <a:t>=93&amp;start=0&amp;</a:t>
            </a:r>
            <a:r>
              <a:rPr lang="cs-CZ" dirty="0" err="1" smtClean="0">
                <a:hlinkClick r:id="rId3"/>
              </a:rPr>
              <a:t>ndsp</a:t>
            </a:r>
            <a:r>
              <a:rPr lang="cs-CZ" dirty="0" smtClean="0">
                <a:hlinkClick r:id="rId3"/>
              </a:rPr>
              <a:t>=24&amp;</a:t>
            </a:r>
            <a:r>
              <a:rPr lang="cs-CZ" dirty="0" err="1" smtClean="0">
                <a:hlinkClick r:id="rId3"/>
              </a:rPr>
              <a:t>ved</a:t>
            </a:r>
            <a:r>
              <a:rPr lang="cs-CZ" dirty="0" smtClean="0">
                <a:hlinkClick r:id="rId3"/>
              </a:rPr>
              <a:t>=1t:429,r:15,s:0,i:124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46</TotalTime>
  <Words>259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VESELÝ ŽABÁK   VY_32_Inovace_08MD-2</vt:lpstr>
      <vt:lpstr>Snímek 2</vt:lpstr>
      <vt:lpstr>VESELÝ ŽABÁK</vt:lpstr>
      <vt:lpstr>CO BUDEME K VÝROBĚ POTŘEBOVAT?</vt:lpstr>
      <vt:lpstr>PRACOVNÍ POSTUP </vt:lpstr>
      <vt:lpstr>ŠABLONA ŽABKY</vt:lpstr>
      <vt:lpstr>Snímek 7</vt:lpstr>
      <vt:lpstr>Snímek 8</vt:lpstr>
      <vt:lpstr>METODIKA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VESELÝ ŽABÁK   VY_32_Inovace_08 MD-2</dc:title>
  <dc:creator>Učitel</dc:creator>
  <cp:lastModifiedBy>Krcmarova-NB</cp:lastModifiedBy>
  <cp:revision>8</cp:revision>
  <dcterms:created xsi:type="dcterms:W3CDTF">2012-04-24T16:11:56Z</dcterms:created>
  <dcterms:modified xsi:type="dcterms:W3CDTF">2012-05-04T10:33:47Z</dcterms:modified>
</cp:coreProperties>
</file>