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7" r:id="rId7"/>
    <p:sldId id="264" r:id="rId8"/>
    <p:sldId id="263" r:id="rId9"/>
    <p:sldId id="266" r:id="rId10"/>
    <p:sldId id="262" r:id="rId11"/>
    <p:sldId id="260" r:id="rId12"/>
    <p:sldId id="265"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101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52B99DE9-EE14-4CC9-BBFA-872AFAD7D983}" type="datetimeFigureOut">
              <a:rPr lang="cs-CZ" smtClean="0"/>
              <a:pPr/>
              <a:t>26.5.2012</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ovací čára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ovací čára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ovací čára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ipsa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ipsa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ipsa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50ACD69E-5036-43E5-8FB9-1F182418E75F}"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52B99DE9-EE14-4CC9-BBFA-872AFAD7D983}" type="datetimeFigureOut">
              <a:rPr lang="cs-CZ" smtClean="0"/>
              <a:pPr/>
              <a:t>26.5.2012</a:t>
            </a:fld>
            <a:endParaRPr lang="cs-CZ"/>
          </a:p>
        </p:txBody>
      </p:sp>
      <p:sp>
        <p:nvSpPr>
          <p:cNvPr id="9" name="Zástupný symbol pro číslo snímku 8"/>
          <p:cNvSpPr>
            <a:spLocks noGrp="1"/>
          </p:cNvSpPr>
          <p:nvPr>
            <p:ph type="sldNum" sz="quarter" idx="15"/>
          </p:nvPr>
        </p:nvSpPr>
        <p:spPr/>
        <p:txBody>
          <a:bodyPr rtlCol="0"/>
          <a:lstStyle/>
          <a:p>
            <a:fld id="{50ACD69E-5036-43E5-8FB9-1F182418E75F}" type="slidenum">
              <a:rPr lang="cs-CZ" smtClean="0"/>
              <a:pPr/>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52B99DE9-EE14-4CC9-BBFA-872AFAD7D983}" type="datetimeFigureOut">
              <a:rPr lang="cs-CZ" smtClean="0"/>
              <a:pPr/>
              <a:t>26.5.2012</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ovací čára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ovací čára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ovací čára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ovací čára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ipsa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ipsa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ipsa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ipsa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ipsa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ovací čára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50ACD69E-5036-43E5-8FB9-1F182418E75F}"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p>
            <a:fld id="{52B99DE9-EE14-4CC9-BBFA-872AFAD7D983}" type="datetimeFigureOut">
              <a:rPr lang="cs-CZ" smtClean="0"/>
              <a:pPr/>
              <a:t>26.5.2012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0ACD69E-5036-43E5-8FB9-1F182418E75F}" type="slidenum">
              <a:rPr lang="cs-CZ" smtClean="0"/>
              <a:pPr/>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Klepnutím lze upravit styl předlohy nadpisů.</a:t>
            </a:r>
            <a:endParaRPr kumimoji="0" lang="en-US"/>
          </a:p>
        </p:txBody>
      </p:sp>
      <p:sp>
        <p:nvSpPr>
          <p:cNvPr id="7" name="Zástupný symbol pro datum 6"/>
          <p:cNvSpPr>
            <a:spLocks noGrp="1"/>
          </p:cNvSpPr>
          <p:nvPr>
            <p:ph type="dt" sz="half" idx="10"/>
          </p:nvPr>
        </p:nvSpPr>
        <p:spPr/>
        <p:txBody>
          <a:bodyPr/>
          <a:lstStyle/>
          <a:p>
            <a:fld id="{52B99DE9-EE14-4CC9-BBFA-872AFAD7D983}" type="datetimeFigureOut">
              <a:rPr lang="cs-CZ" smtClean="0"/>
              <a:pPr/>
              <a:t>26.5.2012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0ACD69E-5036-43E5-8FB9-1F182418E75F}" type="slidenum">
              <a:rPr lang="cs-CZ" smtClean="0"/>
              <a:pPr/>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6" name="Zástupný symbol pro datum 5"/>
          <p:cNvSpPr>
            <a:spLocks noGrp="1"/>
          </p:cNvSpPr>
          <p:nvPr>
            <p:ph type="dt" sz="half" idx="10"/>
          </p:nvPr>
        </p:nvSpPr>
        <p:spPr/>
        <p:txBody>
          <a:bodyPr rtlCol="0"/>
          <a:lstStyle/>
          <a:p>
            <a:fld id="{52B99DE9-EE14-4CC9-BBFA-872AFAD7D983}" type="datetimeFigureOut">
              <a:rPr lang="cs-CZ" smtClean="0"/>
              <a:pPr/>
              <a:t>26.5.2012</a:t>
            </a:fld>
            <a:endParaRPr lang="cs-CZ"/>
          </a:p>
        </p:txBody>
      </p:sp>
      <p:sp>
        <p:nvSpPr>
          <p:cNvPr id="7" name="Zástupný symbol pro číslo snímku 6"/>
          <p:cNvSpPr>
            <a:spLocks noGrp="1"/>
          </p:cNvSpPr>
          <p:nvPr>
            <p:ph type="sldNum" sz="quarter" idx="11"/>
          </p:nvPr>
        </p:nvSpPr>
        <p:spPr/>
        <p:txBody>
          <a:bodyPr rtlCol="0"/>
          <a:lstStyle/>
          <a:p>
            <a:fld id="{50ACD69E-5036-43E5-8FB9-1F182418E75F}" type="slidenum">
              <a:rPr lang="cs-CZ" smtClean="0"/>
              <a:pPr/>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2B99DE9-EE14-4CC9-BBFA-872AFAD7D983}" type="datetimeFigureOut">
              <a:rPr lang="cs-CZ" smtClean="0"/>
              <a:pPr/>
              <a:t>26.5.2012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0ACD69E-5036-43E5-8FB9-1F182418E75F}"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ovací čára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8" name="Přímá spojovací čára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ovací čára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ovací čára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ovací čára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ipsa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52B99DE9-EE14-4CC9-BBFA-872AFAD7D983}" type="datetimeFigureOut">
              <a:rPr lang="cs-CZ" smtClean="0"/>
              <a:pPr/>
              <a:t>26.5.2012</a:t>
            </a:fld>
            <a:endParaRPr lang="cs-CZ"/>
          </a:p>
        </p:txBody>
      </p:sp>
      <p:sp>
        <p:nvSpPr>
          <p:cNvPr id="22" name="Zástupný symbol pro číslo snímku 21"/>
          <p:cNvSpPr>
            <a:spLocks noGrp="1"/>
          </p:cNvSpPr>
          <p:nvPr>
            <p:ph type="sldNum" sz="quarter" idx="15"/>
          </p:nvPr>
        </p:nvSpPr>
        <p:spPr/>
        <p:txBody>
          <a:bodyPr rtlCol="0"/>
          <a:lstStyle/>
          <a:p>
            <a:fld id="{50ACD69E-5036-43E5-8FB9-1F182418E75F}" type="slidenum">
              <a:rPr lang="cs-CZ" smtClean="0"/>
              <a:pPr/>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ovací čára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ipsa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10" name="Přímá spojovací čára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ovací čára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ovací čára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ovací čára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52B99DE9-EE14-4CC9-BBFA-872AFAD7D983}" type="datetimeFigureOut">
              <a:rPr lang="cs-CZ" smtClean="0"/>
              <a:pPr/>
              <a:t>26.5.2012</a:t>
            </a:fld>
            <a:endParaRPr lang="cs-CZ"/>
          </a:p>
        </p:txBody>
      </p:sp>
      <p:sp>
        <p:nvSpPr>
          <p:cNvPr id="18" name="Zástupný symbol pro číslo snímku 17"/>
          <p:cNvSpPr>
            <a:spLocks noGrp="1"/>
          </p:cNvSpPr>
          <p:nvPr>
            <p:ph type="sldNum" sz="quarter" idx="11"/>
          </p:nvPr>
        </p:nvSpPr>
        <p:spPr/>
        <p:txBody>
          <a:bodyPr rtlCol="0"/>
          <a:lstStyle/>
          <a:p>
            <a:fld id="{50ACD69E-5036-43E5-8FB9-1F182418E75F}" type="slidenum">
              <a:rPr lang="cs-CZ" smtClean="0"/>
              <a:pPr/>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2B99DE9-EE14-4CC9-BBFA-872AFAD7D983}" type="datetimeFigureOut">
              <a:rPr lang="cs-CZ" smtClean="0"/>
              <a:pPr/>
              <a:t>26.5.2012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ACD69E-5036-43E5-8FB9-1F182418E75F}"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2B99DE9-EE14-4CC9-BBFA-872AFAD7D983}" type="datetimeFigureOut">
              <a:rPr lang="cs-CZ" smtClean="0"/>
              <a:pPr/>
              <a:t>26.5.2012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ACD69E-5036-43E5-8FB9-1F182418E75F}"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ovací čára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2B99DE9-EE14-4CC9-BBFA-872AFAD7D983}" type="datetimeFigureOut">
              <a:rPr lang="cs-CZ" smtClean="0"/>
              <a:pPr/>
              <a:t>26.5.2012</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ovací čára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ovací čára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ovací čára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ipsa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0ACD69E-5036-43E5-8FB9-1F182418E75F}"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691680" y="548680"/>
            <a:ext cx="6172200" cy="2520280"/>
          </a:xfrm>
        </p:spPr>
        <p:txBody>
          <a:bodyPr>
            <a:normAutofit fontScale="90000"/>
          </a:bodyPr>
          <a:lstStyle/>
          <a:p>
            <a:pPr algn="ctr"/>
            <a:r>
              <a:rPr lang="cs-CZ" dirty="0" smtClean="0">
                <a:effectLst/>
              </a:rPr>
              <a:t/>
            </a:r>
            <a:br>
              <a:rPr lang="cs-CZ" dirty="0" smtClean="0">
                <a:effectLst/>
              </a:rPr>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sz="4900" dirty="0" smtClean="0">
                <a:solidFill>
                  <a:schemeClr val="accent4">
                    <a:lumMod val="75000"/>
                  </a:schemeClr>
                </a:solidFill>
              </a:rPr>
              <a:t>BAREVNÝ ŠNEK</a:t>
            </a:r>
            <a:r>
              <a:rPr lang="cs-CZ" dirty="0" smtClean="0"/>
              <a:t/>
            </a:r>
            <a:br>
              <a:rPr lang="cs-CZ" dirty="0" smtClean="0"/>
            </a:br>
            <a:r>
              <a:rPr lang="cs-CZ" dirty="0" smtClean="0"/>
              <a:t/>
            </a:r>
            <a:br>
              <a:rPr lang="cs-CZ" dirty="0" smtClean="0"/>
            </a:br>
            <a:r>
              <a:rPr lang="cs-CZ" dirty="0" smtClean="0"/>
              <a:t/>
            </a:r>
            <a:br>
              <a:rPr lang="cs-CZ" dirty="0" smtClean="0"/>
            </a:br>
            <a:r>
              <a:rPr lang="cs-CZ" sz="2700" dirty="0" smtClean="0">
                <a:effectLst/>
              </a:rPr>
              <a:t>VY_32_Inovace_09MD-2</a:t>
            </a:r>
            <a:r>
              <a:rPr lang="cs-CZ" dirty="0" smtClean="0">
                <a:effectLst/>
              </a:rPr>
              <a:t/>
            </a:r>
            <a:br>
              <a:rPr lang="cs-CZ" dirty="0" smtClean="0">
                <a:effectLst/>
              </a:rPr>
            </a:br>
            <a:endParaRPr lang="cs-CZ" dirty="0"/>
          </a:p>
        </p:txBody>
      </p:sp>
      <p:sp>
        <p:nvSpPr>
          <p:cNvPr id="3" name="Podnadpis 2"/>
          <p:cNvSpPr>
            <a:spLocks noGrp="1"/>
          </p:cNvSpPr>
          <p:nvPr>
            <p:ph type="subTitle" idx="1"/>
          </p:nvPr>
        </p:nvSpPr>
        <p:spPr>
          <a:xfrm>
            <a:off x="1763688" y="3573016"/>
            <a:ext cx="6172200" cy="1371600"/>
          </a:xfrm>
        </p:spPr>
        <p:txBody>
          <a:bodyPr>
            <a:normAutofit/>
          </a:bodyPr>
          <a:lstStyle/>
          <a:p>
            <a:pPr algn="ctr"/>
            <a:r>
              <a:rPr lang="cs-CZ" sz="2400" dirty="0" smtClean="0"/>
              <a:t>Dagmar </a:t>
            </a:r>
            <a:r>
              <a:rPr lang="cs-CZ" sz="2400" dirty="0" err="1" smtClean="0"/>
              <a:t>Matúšů</a:t>
            </a:r>
            <a:endParaRPr lang="cs-CZ" sz="2400" dirty="0" smtClean="0"/>
          </a:p>
          <a:p>
            <a:pPr algn="ctr"/>
            <a:r>
              <a:rPr lang="cs-CZ" sz="2400" dirty="0" smtClean="0"/>
              <a:t>ZŠ a MŠ </a:t>
            </a:r>
            <a:r>
              <a:rPr lang="cs-CZ" sz="2400" dirty="0" err="1" smtClean="0"/>
              <a:t>Nedašov</a:t>
            </a:r>
            <a:endParaRPr lang="cs-CZ" sz="2400" dirty="0"/>
          </a:p>
        </p:txBody>
      </p:sp>
      <p:pic>
        <p:nvPicPr>
          <p:cNvPr id="4"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051720" y="4797152"/>
            <a:ext cx="6081712" cy="1485900"/>
          </a:xfrm>
          <a:prstGeom prst="rect">
            <a:avLst/>
          </a:prstGeom>
          <a:noFill/>
          <a:ln>
            <a:noFill/>
            <a:headEnd/>
            <a:tailEnd/>
          </a:ln>
        </p:spPr>
        <p:style>
          <a:lnRef idx="1">
            <a:schemeClr val="accent3"/>
          </a:lnRef>
          <a:fillRef idx="2">
            <a:schemeClr val="accent3"/>
          </a:fillRef>
          <a:effectRef idx="1">
            <a:schemeClr val="accent3"/>
          </a:effectRef>
          <a:fontRef idx="minor">
            <a:schemeClr val="dk1"/>
          </a:fontRef>
        </p:style>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95536" y="764704"/>
            <a:ext cx="8064896" cy="5078313"/>
          </a:xfrm>
          <a:prstGeom prst="rect">
            <a:avLst/>
          </a:prstGeom>
        </p:spPr>
        <p:txBody>
          <a:bodyPr wrap="square">
            <a:spAutoFit/>
          </a:bodyPr>
          <a:lstStyle/>
          <a:p>
            <a:pPr fontAlgn="b"/>
            <a:r>
              <a:rPr lang="cs-CZ" b="1" dirty="0" smtClean="0">
                <a:latin typeface="Times New Roman" pitchFamily="18" charset="0"/>
                <a:cs typeface="Times New Roman" pitchFamily="18" charset="0"/>
              </a:rPr>
              <a:t>Anotace</a:t>
            </a:r>
            <a:r>
              <a:rPr lang="cs-CZ" dirty="0" smtClean="0">
                <a:latin typeface="Times New Roman" pitchFamily="18" charset="0"/>
                <a:cs typeface="Times New Roman" pitchFamily="18" charset="0"/>
              </a:rPr>
              <a:t>                                           </a:t>
            </a:r>
            <a:r>
              <a:rPr lang="cs-CZ" dirty="0" smtClean="0">
                <a:solidFill>
                  <a:srgbClr val="000000"/>
                </a:solidFill>
                <a:latin typeface="Times New Roman" pitchFamily="18" charset="0"/>
                <a:cs typeface="Times New Roman" pitchFamily="18" charset="0"/>
              </a:rPr>
              <a:t>tento výukový materiál obsahuje pracovní </a:t>
            </a:r>
          </a:p>
          <a:p>
            <a:pPr fontAlgn="b">
              <a:buNone/>
            </a:pPr>
            <a:r>
              <a:rPr lang="cs-CZ" dirty="0" smtClean="0">
                <a:solidFill>
                  <a:srgbClr val="000000"/>
                </a:solidFill>
                <a:latin typeface="Times New Roman" pitchFamily="18" charset="0"/>
                <a:cs typeface="Times New Roman" pitchFamily="18" charset="0"/>
              </a:rPr>
              <a:t>                                                         postup výroby barevného šneka z papíru formou   </a:t>
            </a:r>
          </a:p>
          <a:p>
            <a:pPr fontAlgn="b">
              <a:buNone/>
            </a:pPr>
            <a:r>
              <a:rPr lang="cs-CZ" dirty="0">
                <a:solidFill>
                  <a:srgbClr val="000000"/>
                </a:solidFill>
                <a:latin typeface="Times New Roman" pitchFamily="18" charset="0"/>
                <a:cs typeface="Times New Roman" pitchFamily="18" charset="0"/>
              </a:rPr>
              <a:t> </a:t>
            </a:r>
            <a:r>
              <a:rPr lang="cs-CZ" dirty="0" smtClean="0">
                <a:solidFill>
                  <a:srgbClr val="000000"/>
                </a:solidFill>
                <a:latin typeface="Times New Roman" pitchFamily="18" charset="0"/>
                <a:cs typeface="Times New Roman" pitchFamily="18" charset="0"/>
              </a:rPr>
              <a:t>                                                        prezentace</a:t>
            </a:r>
          </a:p>
          <a:p>
            <a:pPr fontAlgn="b"/>
            <a:r>
              <a:rPr lang="cs-CZ" b="1" dirty="0" smtClean="0">
                <a:latin typeface="Times New Roman" pitchFamily="18" charset="0"/>
                <a:cs typeface="Times New Roman" pitchFamily="18" charset="0"/>
              </a:rPr>
              <a:t>Autor</a:t>
            </a:r>
            <a:r>
              <a:rPr lang="cs-CZ" dirty="0" smtClean="0">
                <a:latin typeface="Times New Roman" pitchFamily="18" charset="0"/>
                <a:cs typeface="Times New Roman" pitchFamily="18" charset="0"/>
              </a:rPr>
              <a:t>                                               Dagmar </a:t>
            </a:r>
            <a:r>
              <a:rPr lang="cs-CZ" dirty="0" err="1" smtClean="0">
                <a:latin typeface="Times New Roman" pitchFamily="18" charset="0"/>
                <a:cs typeface="Times New Roman" pitchFamily="18" charset="0"/>
              </a:rPr>
              <a:t>Matúšů</a:t>
            </a:r>
            <a:endParaRPr lang="cs-CZ" dirty="0" smtClean="0">
              <a:latin typeface="Times New Roman" pitchFamily="18" charset="0"/>
              <a:cs typeface="Times New Roman" pitchFamily="18" charset="0"/>
            </a:endParaRPr>
          </a:p>
          <a:p>
            <a:pPr fontAlgn="b"/>
            <a:r>
              <a:rPr lang="cs-CZ" b="1" dirty="0" smtClean="0">
                <a:latin typeface="Times New Roman" pitchFamily="18" charset="0"/>
                <a:cs typeface="Times New Roman" pitchFamily="18" charset="0"/>
              </a:rPr>
              <a:t>Datum zhotovení                            </a:t>
            </a:r>
            <a:r>
              <a:rPr lang="cs-CZ" dirty="0" smtClean="0">
                <a:latin typeface="Times New Roman" pitchFamily="18" charset="0"/>
                <a:cs typeface="Times New Roman" pitchFamily="18" charset="0"/>
              </a:rPr>
              <a:t>květen 2012</a:t>
            </a:r>
          </a:p>
          <a:p>
            <a:r>
              <a:rPr lang="cs-CZ" b="1" dirty="0" smtClean="0">
                <a:latin typeface="Times New Roman" pitchFamily="18" charset="0"/>
                <a:cs typeface="Times New Roman" pitchFamily="18" charset="0"/>
              </a:rPr>
              <a:t>Jazyk</a:t>
            </a:r>
            <a:r>
              <a:rPr lang="cs-CZ" dirty="0" smtClean="0">
                <a:latin typeface="Times New Roman" pitchFamily="18" charset="0"/>
                <a:cs typeface="Times New Roman" pitchFamily="18" charset="0"/>
              </a:rPr>
              <a:t>                                               český</a:t>
            </a:r>
          </a:p>
          <a:p>
            <a:r>
              <a:rPr lang="cs-CZ" b="1" dirty="0" smtClean="0">
                <a:latin typeface="Times New Roman" pitchFamily="18" charset="0"/>
                <a:cs typeface="Times New Roman" pitchFamily="18" charset="0"/>
              </a:rPr>
              <a:t>Očekávaný výstup</a:t>
            </a:r>
            <a:r>
              <a:rPr lang="cs-CZ" dirty="0" smtClean="0">
                <a:latin typeface="Times New Roman" pitchFamily="18" charset="0"/>
                <a:cs typeface="Times New Roman" pitchFamily="18" charset="0"/>
              </a:rPr>
              <a:t>                          pracuje se podle jednoduchého slovního návodu a </a:t>
            </a:r>
          </a:p>
          <a:p>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                                                         předlohy</a:t>
            </a:r>
          </a:p>
          <a:p>
            <a:r>
              <a:rPr lang="cs-CZ" b="1" dirty="0" smtClean="0">
                <a:latin typeface="Times New Roman" pitchFamily="18" charset="0"/>
                <a:cs typeface="Times New Roman" pitchFamily="18" charset="0"/>
              </a:rPr>
              <a:t>Speciální vzdělávací potřeby         </a:t>
            </a:r>
            <a:r>
              <a:rPr lang="cs-CZ" dirty="0" smtClean="0">
                <a:latin typeface="Times New Roman" pitchFamily="18" charset="0"/>
                <a:cs typeface="Times New Roman" pitchFamily="18" charset="0"/>
              </a:rPr>
              <a:t>žádné</a:t>
            </a:r>
          </a:p>
          <a:p>
            <a:r>
              <a:rPr lang="cs-CZ" b="1" dirty="0" smtClean="0">
                <a:latin typeface="Times New Roman" pitchFamily="18" charset="0"/>
                <a:cs typeface="Times New Roman" pitchFamily="18" charset="0"/>
              </a:rPr>
              <a:t>Klíčová slova                                   </a:t>
            </a:r>
            <a:r>
              <a:rPr lang="cs-CZ" dirty="0" smtClean="0">
                <a:latin typeface="Times New Roman" pitchFamily="18" charset="0"/>
                <a:cs typeface="Times New Roman" pitchFamily="18" charset="0"/>
              </a:rPr>
              <a:t>šnek, pracovní postup, práce s lepidlem, papírem</a:t>
            </a:r>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 </a:t>
            </a:r>
          </a:p>
          <a:p>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                                                         a barvami, práce podle šablony</a:t>
            </a:r>
          </a:p>
          <a:p>
            <a:r>
              <a:rPr lang="cs-CZ" b="1" dirty="0" smtClean="0">
                <a:latin typeface="Times New Roman" pitchFamily="18" charset="0"/>
                <a:cs typeface="Times New Roman" pitchFamily="18" charset="0"/>
              </a:rPr>
              <a:t>Druh učebního materiálu               </a:t>
            </a:r>
            <a:r>
              <a:rPr lang="cs-CZ" dirty="0" smtClean="0">
                <a:latin typeface="Times New Roman" pitchFamily="18" charset="0"/>
                <a:cs typeface="Times New Roman" pitchFamily="18" charset="0"/>
              </a:rPr>
              <a:t>prezentace</a:t>
            </a:r>
          </a:p>
          <a:p>
            <a:r>
              <a:rPr lang="cs-CZ" b="1" dirty="0" smtClean="0">
                <a:latin typeface="Times New Roman" pitchFamily="18" charset="0"/>
                <a:cs typeface="Times New Roman" pitchFamily="18" charset="0"/>
              </a:rPr>
              <a:t>Druh </a:t>
            </a:r>
            <a:r>
              <a:rPr lang="cs-CZ" b="1" dirty="0" err="1" smtClean="0">
                <a:latin typeface="Times New Roman" pitchFamily="18" charset="0"/>
                <a:cs typeface="Times New Roman" pitchFamily="18" charset="0"/>
              </a:rPr>
              <a:t>interaktivity</a:t>
            </a:r>
            <a:r>
              <a:rPr lang="cs-CZ" b="1" dirty="0" smtClean="0">
                <a:latin typeface="Times New Roman" pitchFamily="18" charset="0"/>
                <a:cs typeface="Times New Roman" pitchFamily="18" charset="0"/>
              </a:rPr>
              <a:t>                           </a:t>
            </a:r>
            <a:r>
              <a:rPr lang="cs-CZ" dirty="0" smtClean="0">
                <a:latin typeface="Times New Roman" pitchFamily="18" charset="0"/>
                <a:cs typeface="Times New Roman" pitchFamily="18" charset="0"/>
              </a:rPr>
              <a:t>aktivita</a:t>
            </a:r>
          </a:p>
          <a:p>
            <a:r>
              <a:rPr lang="cs-CZ" b="1" dirty="0" smtClean="0">
                <a:latin typeface="Times New Roman" pitchFamily="18" charset="0"/>
                <a:cs typeface="Times New Roman" pitchFamily="18" charset="0"/>
              </a:rPr>
              <a:t>Cílová skupina                                 </a:t>
            </a:r>
            <a:r>
              <a:rPr lang="cs-CZ" dirty="0" smtClean="0">
                <a:latin typeface="Times New Roman" pitchFamily="18" charset="0"/>
                <a:cs typeface="Times New Roman" pitchFamily="18" charset="0"/>
              </a:rPr>
              <a:t>žák</a:t>
            </a:r>
          </a:p>
          <a:p>
            <a:r>
              <a:rPr lang="cs-CZ" b="1" dirty="0" smtClean="0">
                <a:latin typeface="Times New Roman" pitchFamily="18" charset="0"/>
                <a:cs typeface="Times New Roman" pitchFamily="18" charset="0"/>
              </a:rPr>
              <a:t>Stupeň a typ vzdělání                      </a:t>
            </a:r>
            <a:r>
              <a:rPr lang="cs-CZ" dirty="0" smtClean="0">
                <a:latin typeface="Times New Roman" pitchFamily="18" charset="0"/>
                <a:cs typeface="Times New Roman" pitchFamily="18" charset="0"/>
              </a:rPr>
              <a:t>základní vzdělávání – první stupeň</a:t>
            </a:r>
          </a:p>
          <a:p>
            <a:r>
              <a:rPr lang="cs-CZ" b="1" dirty="0" smtClean="0">
                <a:latin typeface="Times New Roman" pitchFamily="18" charset="0"/>
                <a:cs typeface="Times New Roman" pitchFamily="18" charset="0"/>
              </a:rPr>
              <a:t>Typická věková skupina                  </a:t>
            </a:r>
            <a:r>
              <a:rPr lang="cs-CZ" dirty="0" smtClean="0">
                <a:latin typeface="Times New Roman" pitchFamily="18" charset="0"/>
                <a:cs typeface="Times New Roman" pitchFamily="18" charset="0"/>
              </a:rPr>
              <a:t>4. třída</a:t>
            </a:r>
          </a:p>
          <a:p>
            <a:r>
              <a:rPr lang="cs-CZ" b="1" dirty="0" smtClean="0">
                <a:latin typeface="Times New Roman" pitchFamily="18" charset="0"/>
                <a:cs typeface="Times New Roman" pitchFamily="18" charset="0"/>
              </a:rPr>
              <a:t>Celková velikost                              </a:t>
            </a:r>
            <a:r>
              <a:rPr lang="cs-CZ" dirty="0" smtClean="0">
                <a:latin typeface="Times New Roman" pitchFamily="18" charset="0"/>
                <a:cs typeface="Times New Roman" pitchFamily="18" charset="0"/>
              </a:rPr>
              <a:t> 3,43 MB</a:t>
            </a:r>
          </a:p>
          <a:p>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7467600" cy="724942"/>
          </a:xfrm>
        </p:spPr>
        <p:txBody>
          <a:bodyPr>
            <a:normAutofit/>
          </a:bodyPr>
          <a:lstStyle/>
          <a:p>
            <a:pPr algn="ctr"/>
            <a:r>
              <a:rPr lang="cs-CZ" sz="3600" b="1" dirty="0" smtClean="0"/>
              <a:t>BAREVNÝ ŠNEK</a:t>
            </a:r>
            <a:endParaRPr lang="cs-CZ" sz="3600" b="1" dirty="0"/>
          </a:p>
        </p:txBody>
      </p:sp>
      <p:pic>
        <p:nvPicPr>
          <p:cNvPr id="1026" name="Picture 2" descr="C:\Users\Učitel\Desktop\mamka fotky\IMG_2182.JPG"/>
          <p:cNvPicPr>
            <a:picLocks noChangeAspect="1" noChangeArrowheads="1"/>
          </p:cNvPicPr>
          <p:nvPr/>
        </p:nvPicPr>
        <p:blipFill>
          <a:blip r:embed="rId2" cstate="print"/>
          <a:srcRect/>
          <a:stretch>
            <a:fillRect/>
          </a:stretch>
        </p:blipFill>
        <p:spPr bwMode="auto">
          <a:xfrm>
            <a:off x="683568" y="1052736"/>
            <a:ext cx="7560840" cy="5256584"/>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3568" y="188640"/>
            <a:ext cx="7467600" cy="652934"/>
          </a:xfrm>
        </p:spPr>
        <p:txBody>
          <a:bodyPr>
            <a:normAutofit/>
          </a:bodyPr>
          <a:lstStyle/>
          <a:p>
            <a:pPr algn="ctr"/>
            <a:r>
              <a:rPr lang="cs-CZ" b="1" dirty="0" smtClean="0"/>
              <a:t>Co budeme k výrobě potřebovat?</a:t>
            </a:r>
            <a:endParaRPr lang="cs-CZ" b="1" dirty="0"/>
          </a:p>
        </p:txBody>
      </p:sp>
      <p:pic>
        <p:nvPicPr>
          <p:cNvPr id="2051" name="Picture 3" descr="C:\Users\Učitel\Desktop\mamka fotky\IMG_2160.JPG"/>
          <p:cNvPicPr>
            <a:picLocks noChangeAspect="1" noChangeArrowheads="1"/>
          </p:cNvPicPr>
          <p:nvPr/>
        </p:nvPicPr>
        <p:blipFill>
          <a:blip r:embed="rId2" cstate="print"/>
          <a:srcRect/>
          <a:stretch>
            <a:fillRect/>
          </a:stretch>
        </p:blipFill>
        <p:spPr bwMode="auto">
          <a:xfrm>
            <a:off x="539552" y="980728"/>
            <a:ext cx="7848872" cy="5299822"/>
          </a:xfrm>
          <a:prstGeom prst="rect">
            <a:avLst/>
          </a:prstGeom>
          <a:noFill/>
        </p:spPr>
      </p:pic>
      <p:sp>
        <p:nvSpPr>
          <p:cNvPr id="6" name="Šipka dolů 5"/>
          <p:cNvSpPr/>
          <p:nvPr/>
        </p:nvSpPr>
        <p:spPr>
          <a:xfrm>
            <a:off x="2699792" y="1772816"/>
            <a:ext cx="288032"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p:cNvSpPr txBox="1"/>
          <p:nvPr/>
        </p:nvSpPr>
        <p:spPr>
          <a:xfrm>
            <a:off x="1979712" y="1340768"/>
            <a:ext cx="1368152" cy="646331"/>
          </a:xfrm>
          <a:prstGeom prst="rect">
            <a:avLst/>
          </a:prstGeom>
          <a:noFill/>
        </p:spPr>
        <p:txBody>
          <a:bodyPr wrap="square" rtlCol="0">
            <a:spAutoFit/>
          </a:bodyPr>
          <a:lstStyle/>
          <a:p>
            <a:r>
              <a:rPr lang="cs-CZ" b="1" dirty="0" smtClean="0"/>
              <a:t>barevné tuše</a:t>
            </a:r>
            <a:endParaRPr lang="cs-CZ" b="1" dirty="0"/>
          </a:p>
        </p:txBody>
      </p:sp>
      <p:sp>
        <p:nvSpPr>
          <p:cNvPr id="8" name="Šipka doleva 7"/>
          <p:cNvSpPr/>
          <p:nvPr/>
        </p:nvSpPr>
        <p:spPr>
          <a:xfrm>
            <a:off x="4860032" y="1700808"/>
            <a:ext cx="504056"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p:cNvSpPr txBox="1"/>
          <p:nvPr/>
        </p:nvSpPr>
        <p:spPr>
          <a:xfrm>
            <a:off x="5364088" y="1484784"/>
            <a:ext cx="1512168" cy="646331"/>
          </a:xfrm>
          <a:prstGeom prst="rect">
            <a:avLst/>
          </a:prstGeom>
          <a:noFill/>
        </p:spPr>
        <p:txBody>
          <a:bodyPr wrap="square" rtlCol="0">
            <a:spAutoFit/>
          </a:bodyPr>
          <a:lstStyle/>
          <a:p>
            <a:r>
              <a:rPr lang="cs-CZ" b="1" dirty="0">
                <a:solidFill>
                  <a:schemeClr val="accent4">
                    <a:lumMod val="60000"/>
                    <a:lumOff val="40000"/>
                  </a:schemeClr>
                </a:solidFill>
              </a:rPr>
              <a:t>t</a:t>
            </a:r>
            <a:r>
              <a:rPr lang="cs-CZ" b="1" dirty="0" smtClean="0">
                <a:solidFill>
                  <a:schemeClr val="accent4">
                    <a:lumMod val="60000"/>
                    <a:lumOff val="40000"/>
                  </a:schemeClr>
                </a:solidFill>
              </a:rPr>
              <a:t>ekuté lepidlo</a:t>
            </a:r>
            <a:endParaRPr lang="cs-CZ" b="1" dirty="0">
              <a:solidFill>
                <a:schemeClr val="accent4">
                  <a:lumMod val="60000"/>
                  <a:lumOff val="40000"/>
                </a:schemeClr>
              </a:solidFill>
            </a:endParaRPr>
          </a:p>
        </p:txBody>
      </p:sp>
      <p:sp>
        <p:nvSpPr>
          <p:cNvPr id="10" name="Šipka dolů 9"/>
          <p:cNvSpPr/>
          <p:nvPr/>
        </p:nvSpPr>
        <p:spPr>
          <a:xfrm>
            <a:off x="5364088" y="2996952"/>
            <a:ext cx="216024"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p:cNvSpPr txBox="1"/>
          <p:nvPr/>
        </p:nvSpPr>
        <p:spPr>
          <a:xfrm>
            <a:off x="5220072" y="2636912"/>
            <a:ext cx="1080120" cy="369332"/>
          </a:xfrm>
          <a:prstGeom prst="rect">
            <a:avLst/>
          </a:prstGeom>
          <a:noFill/>
        </p:spPr>
        <p:txBody>
          <a:bodyPr wrap="square" rtlCol="0">
            <a:spAutoFit/>
          </a:bodyPr>
          <a:lstStyle/>
          <a:p>
            <a:r>
              <a:rPr lang="cs-CZ" b="1" dirty="0" smtClean="0"/>
              <a:t>nůžky</a:t>
            </a:r>
            <a:endParaRPr lang="cs-CZ" b="1" dirty="0"/>
          </a:p>
        </p:txBody>
      </p:sp>
      <p:sp>
        <p:nvSpPr>
          <p:cNvPr id="12" name="Šipka dolů 11"/>
          <p:cNvSpPr/>
          <p:nvPr/>
        </p:nvSpPr>
        <p:spPr>
          <a:xfrm>
            <a:off x="6156176" y="3861048"/>
            <a:ext cx="216024"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p:cNvSpPr txBox="1"/>
          <p:nvPr/>
        </p:nvSpPr>
        <p:spPr>
          <a:xfrm>
            <a:off x="6228184" y="3501008"/>
            <a:ext cx="1152128" cy="369332"/>
          </a:xfrm>
          <a:prstGeom prst="rect">
            <a:avLst/>
          </a:prstGeom>
          <a:noFill/>
        </p:spPr>
        <p:txBody>
          <a:bodyPr wrap="square" rtlCol="0">
            <a:spAutoFit/>
          </a:bodyPr>
          <a:lstStyle/>
          <a:p>
            <a:r>
              <a:rPr lang="cs-CZ" b="1" dirty="0" smtClean="0"/>
              <a:t>štětec</a:t>
            </a:r>
            <a:endParaRPr lang="cs-CZ" b="1" dirty="0"/>
          </a:p>
        </p:txBody>
      </p:sp>
      <p:sp>
        <p:nvSpPr>
          <p:cNvPr id="15" name="Šipka nahoru 14"/>
          <p:cNvSpPr/>
          <p:nvPr/>
        </p:nvSpPr>
        <p:spPr>
          <a:xfrm>
            <a:off x="4932040" y="5085184"/>
            <a:ext cx="216024" cy="50405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TextovéPole 15"/>
          <p:cNvSpPr txBox="1"/>
          <p:nvPr/>
        </p:nvSpPr>
        <p:spPr>
          <a:xfrm>
            <a:off x="4788024" y="5589240"/>
            <a:ext cx="1584176" cy="369332"/>
          </a:xfrm>
          <a:prstGeom prst="rect">
            <a:avLst/>
          </a:prstGeom>
          <a:noFill/>
        </p:spPr>
        <p:txBody>
          <a:bodyPr wrap="square" rtlCol="0">
            <a:spAutoFit/>
          </a:bodyPr>
          <a:lstStyle/>
          <a:p>
            <a:r>
              <a:rPr lang="cs-CZ" b="1" dirty="0" smtClean="0"/>
              <a:t>tempera</a:t>
            </a:r>
            <a:endParaRPr lang="cs-CZ" b="1" dirty="0"/>
          </a:p>
        </p:txBody>
      </p:sp>
      <p:sp>
        <p:nvSpPr>
          <p:cNvPr id="17" name="Šipka doprava 16"/>
          <p:cNvSpPr/>
          <p:nvPr/>
        </p:nvSpPr>
        <p:spPr>
          <a:xfrm>
            <a:off x="1763688" y="4509120"/>
            <a:ext cx="648072"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TextovéPole 17"/>
          <p:cNvSpPr txBox="1"/>
          <p:nvPr/>
        </p:nvSpPr>
        <p:spPr>
          <a:xfrm>
            <a:off x="611560" y="4725144"/>
            <a:ext cx="1944216" cy="646331"/>
          </a:xfrm>
          <a:prstGeom prst="rect">
            <a:avLst/>
          </a:prstGeom>
          <a:noFill/>
        </p:spPr>
        <p:txBody>
          <a:bodyPr wrap="square" rtlCol="0">
            <a:spAutoFit/>
          </a:bodyPr>
          <a:lstStyle/>
          <a:p>
            <a:r>
              <a:rPr lang="cs-CZ" b="1" dirty="0"/>
              <a:t>b</a:t>
            </a:r>
            <a:r>
              <a:rPr lang="cs-CZ" b="1" dirty="0" smtClean="0"/>
              <a:t>ílý a zelený tvrdý papír</a:t>
            </a:r>
            <a:endParaRPr lang="cs-CZ" b="1" dirty="0"/>
          </a:p>
        </p:txBody>
      </p:sp>
      <p:sp>
        <p:nvSpPr>
          <p:cNvPr id="19" name="Šipka doprava 18"/>
          <p:cNvSpPr/>
          <p:nvPr/>
        </p:nvSpPr>
        <p:spPr>
          <a:xfrm>
            <a:off x="1331640" y="3429000"/>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TextovéPole 19"/>
          <p:cNvSpPr txBox="1"/>
          <p:nvPr/>
        </p:nvSpPr>
        <p:spPr>
          <a:xfrm>
            <a:off x="539552" y="3573016"/>
            <a:ext cx="1512168" cy="369332"/>
          </a:xfrm>
          <a:prstGeom prst="rect">
            <a:avLst/>
          </a:prstGeom>
          <a:noFill/>
        </p:spPr>
        <p:txBody>
          <a:bodyPr wrap="square" rtlCol="0">
            <a:spAutoFit/>
          </a:bodyPr>
          <a:lstStyle/>
          <a:p>
            <a:r>
              <a:rPr lang="cs-CZ" b="1" dirty="0" smtClean="0"/>
              <a:t>vyrážečka</a:t>
            </a:r>
            <a:endParaRPr lang="cs-CZ" b="1" dirty="0"/>
          </a:p>
        </p:txBody>
      </p:sp>
      <p:sp>
        <p:nvSpPr>
          <p:cNvPr id="21" name="Šipka doprava 20"/>
          <p:cNvSpPr/>
          <p:nvPr/>
        </p:nvSpPr>
        <p:spPr>
          <a:xfrm rot="1823337">
            <a:off x="1279646" y="2677556"/>
            <a:ext cx="504056"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TextovéPole 21"/>
          <p:cNvSpPr txBox="1"/>
          <p:nvPr/>
        </p:nvSpPr>
        <p:spPr>
          <a:xfrm>
            <a:off x="611560" y="2132856"/>
            <a:ext cx="1368152" cy="646331"/>
          </a:xfrm>
          <a:prstGeom prst="rect">
            <a:avLst/>
          </a:prstGeom>
          <a:noFill/>
        </p:spPr>
        <p:txBody>
          <a:bodyPr wrap="square" rtlCol="0">
            <a:spAutoFit/>
          </a:bodyPr>
          <a:lstStyle/>
          <a:p>
            <a:r>
              <a:rPr lang="cs-CZ" b="1" dirty="0" smtClean="0"/>
              <a:t>pohyblivá očka</a:t>
            </a:r>
            <a:endParaRPr lang="cs-CZ"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0"/>
            <a:ext cx="7467600" cy="724942"/>
          </a:xfrm>
        </p:spPr>
        <p:txBody>
          <a:bodyPr/>
          <a:lstStyle/>
          <a:p>
            <a:pPr algn="ctr"/>
            <a:r>
              <a:rPr lang="cs-CZ" b="1" dirty="0" smtClean="0"/>
              <a:t>PRACOVNÍ POSTUP</a:t>
            </a:r>
            <a:endParaRPr lang="cs-CZ" b="1" dirty="0"/>
          </a:p>
        </p:txBody>
      </p:sp>
      <p:sp>
        <p:nvSpPr>
          <p:cNvPr id="3" name="Zástupný symbol pro obsah 2"/>
          <p:cNvSpPr>
            <a:spLocks noGrp="1"/>
          </p:cNvSpPr>
          <p:nvPr>
            <p:ph sz="quarter" idx="1"/>
          </p:nvPr>
        </p:nvSpPr>
        <p:spPr>
          <a:xfrm>
            <a:off x="467544" y="764704"/>
            <a:ext cx="8136904" cy="2808312"/>
          </a:xfrm>
        </p:spPr>
        <p:txBody>
          <a:bodyPr>
            <a:normAutofit lnSpcReduction="10000"/>
          </a:bodyPr>
          <a:lstStyle/>
          <a:p>
            <a:r>
              <a:rPr lang="cs-CZ" sz="2200" dirty="0" smtClean="0"/>
              <a:t>Nejprve si obkreslíme šablonu šneka na přeložený bílý tvrdý papír. Šnek musí být obkreslen domečkem na přeloženou stranu, jelikož bude stát. Proto také musíme dát pozor, abychom tuto část domečku nerozstřihli.</a:t>
            </a:r>
          </a:p>
          <a:p>
            <a:r>
              <a:rPr lang="cs-CZ" sz="2200" dirty="0" smtClean="0"/>
              <a:t>Rozmyslíme si, zda budeme šneka barvit temperami, barevnými tušemi nebo můžeme zvolit kombinaci barev a kuliček z krepového papíru. Vše záleží na naší fantazii.</a:t>
            </a:r>
          </a:p>
          <a:p>
            <a:pPr>
              <a:buNone/>
            </a:pPr>
            <a:r>
              <a:rPr lang="cs-CZ" dirty="0" smtClean="0"/>
              <a:t>  </a:t>
            </a:r>
            <a:endParaRPr lang="cs-CZ" dirty="0"/>
          </a:p>
        </p:txBody>
      </p:sp>
      <p:pic>
        <p:nvPicPr>
          <p:cNvPr id="3074" name="Picture 2" descr="C:\Users\Učitel\Desktop\mamka fotky\IMG_2161.JPG"/>
          <p:cNvPicPr>
            <a:picLocks noChangeAspect="1" noChangeArrowheads="1"/>
          </p:cNvPicPr>
          <p:nvPr/>
        </p:nvPicPr>
        <p:blipFill>
          <a:blip r:embed="rId2" cstate="print"/>
          <a:srcRect/>
          <a:stretch>
            <a:fillRect/>
          </a:stretch>
        </p:blipFill>
        <p:spPr bwMode="auto">
          <a:xfrm>
            <a:off x="251520" y="3140968"/>
            <a:ext cx="4728525" cy="3546394"/>
          </a:xfrm>
          <a:prstGeom prst="rect">
            <a:avLst/>
          </a:prstGeom>
          <a:noFill/>
        </p:spPr>
      </p:pic>
      <p:pic>
        <p:nvPicPr>
          <p:cNvPr id="3075" name="Picture 3" descr="C:\Users\Učitel\Desktop\mamka fotky\IMG_2164.JPG"/>
          <p:cNvPicPr>
            <a:picLocks noChangeAspect="1" noChangeArrowheads="1"/>
          </p:cNvPicPr>
          <p:nvPr/>
        </p:nvPicPr>
        <p:blipFill>
          <a:blip r:embed="rId3" cstate="print"/>
          <a:srcRect/>
          <a:stretch>
            <a:fillRect/>
          </a:stretch>
        </p:blipFill>
        <p:spPr bwMode="auto">
          <a:xfrm>
            <a:off x="4355976" y="3140968"/>
            <a:ext cx="4320480" cy="352839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
          </p:nvPr>
        </p:nvSpPr>
        <p:spPr/>
        <p:txBody>
          <a:bodyPr/>
          <a:lstStyle/>
          <a:p>
            <a:endParaRPr lang="cs-CZ"/>
          </a:p>
        </p:txBody>
      </p:sp>
      <p:pic>
        <p:nvPicPr>
          <p:cNvPr id="1027" name="Picture 3" descr="C:\Users\Učitel\Desktop\Bez názvu.png"/>
          <p:cNvPicPr>
            <a:picLocks noChangeAspect="1" noChangeArrowheads="1"/>
          </p:cNvPicPr>
          <p:nvPr/>
        </p:nvPicPr>
        <p:blipFill>
          <a:blip r:embed="rId2" cstate="print"/>
          <a:srcRect/>
          <a:stretch>
            <a:fillRect/>
          </a:stretch>
        </p:blipFill>
        <p:spPr bwMode="auto">
          <a:xfrm>
            <a:off x="251520" y="188640"/>
            <a:ext cx="8603816" cy="61926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251520" y="548680"/>
            <a:ext cx="8424936" cy="2736304"/>
          </a:xfrm>
        </p:spPr>
        <p:txBody>
          <a:bodyPr/>
          <a:lstStyle/>
          <a:p>
            <a:r>
              <a:rPr lang="cs-CZ" dirty="0" smtClean="0"/>
              <a:t>Jakmile nám šnek zaschne, přilepíme očka a pomocí vyrážečky si vystřihneme motivy kytiček či motýlů, kterými šneka dozdobíme.</a:t>
            </a:r>
            <a:endParaRPr lang="cs-CZ" dirty="0"/>
          </a:p>
        </p:txBody>
      </p:sp>
      <p:pic>
        <p:nvPicPr>
          <p:cNvPr id="4098" name="Picture 2" descr="C:\Users\Učitel\Desktop\mamka fotky\IMG_2173.JPG"/>
          <p:cNvPicPr>
            <a:picLocks noChangeAspect="1" noChangeArrowheads="1"/>
          </p:cNvPicPr>
          <p:nvPr/>
        </p:nvPicPr>
        <p:blipFill>
          <a:blip r:embed="rId2" cstate="print"/>
          <a:srcRect/>
          <a:stretch>
            <a:fillRect/>
          </a:stretch>
        </p:blipFill>
        <p:spPr bwMode="auto">
          <a:xfrm>
            <a:off x="1187624" y="1844824"/>
            <a:ext cx="6768752" cy="460851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611560" y="332656"/>
            <a:ext cx="7467600" cy="1368152"/>
          </a:xfrm>
        </p:spPr>
        <p:txBody>
          <a:bodyPr/>
          <a:lstStyle/>
          <a:p>
            <a:r>
              <a:rPr lang="cs-CZ" dirty="0" smtClean="0"/>
              <a:t>Nakonec podle šablony obkreslíme list na tvrdý zelený papír a šneka na něj přilepíme.</a:t>
            </a:r>
            <a:endParaRPr lang="cs-CZ" dirty="0"/>
          </a:p>
        </p:txBody>
      </p:sp>
      <p:pic>
        <p:nvPicPr>
          <p:cNvPr id="5122" name="Picture 2" descr="C:\Users\Učitel\Desktop\mamka fotky\IMG_2175.JPG"/>
          <p:cNvPicPr>
            <a:picLocks noChangeAspect="1" noChangeArrowheads="1"/>
          </p:cNvPicPr>
          <p:nvPr/>
        </p:nvPicPr>
        <p:blipFill>
          <a:blip r:embed="rId2" cstate="print"/>
          <a:srcRect/>
          <a:stretch>
            <a:fillRect/>
          </a:stretch>
        </p:blipFill>
        <p:spPr bwMode="auto">
          <a:xfrm>
            <a:off x="971600" y="1412776"/>
            <a:ext cx="6840760" cy="468052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p:txBody>
          <a:bodyPr/>
          <a:lstStyle/>
          <a:p>
            <a:endParaRPr lang="cs-CZ"/>
          </a:p>
        </p:txBody>
      </p:sp>
      <p:pic>
        <p:nvPicPr>
          <p:cNvPr id="2050" name="Picture 2" descr="C:\Users\Učitel\Desktop\Nepojmenovany 2.jpg"/>
          <p:cNvPicPr>
            <a:picLocks noChangeAspect="1" noChangeArrowheads="1"/>
          </p:cNvPicPr>
          <p:nvPr/>
        </p:nvPicPr>
        <p:blipFill>
          <a:blip r:embed="rId2" cstate="print"/>
          <a:srcRect/>
          <a:stretch>
            <a:fillRect/>
          </a:stretch>
        </p:blipFill>
        <p:spPr bwMode="auto">
          <a:xfrm>
            <a:off x="323528" y="548680"/>
            <a:ext cx="8292232" cy="58379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čitel\Desktop\mamka fotky\IMG_2182.JPG"/>
          <p:cNvPicPr>
            <a:picLocks noChangeAspect="1" noChangeArrowheads="1"/>
          </p:cNvPicPr>
          <p:nvPr/>
        </p:nvPicPr>
        <p:blipFill>
          <a:blip r:embed="rId2" cstate="print"/>
          <a:srcRect/>
          <a:stretch>
            <a:fillRect/>
          </a:stretch>
        </p:blipFill>
        <p:spPr bwMode="auto">
          <a:xfrm>
            <a:off x="755576" y="620688"/>
            <a:ext cx="7416824" cy="5562618"/>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404664"/>
            <a:ext cx="7467600" cy="652934"/>
          </a:xfrm>
        </p:spPr>
        <p:txBody>
          <a:bodyPr>
            <a:normAutofit/>
          </a:bodyPr>
          <a:lstStyle/>
          <a:p>
            <a:pPr algn="ctr"/>
            <a:r>
              <a:rPr lang="cs-CZ" sz="3200" b="1" dirty="0" smtClean="0"/>
              <a:t>metodika</a:t>
            </a:r>
            <a:endParaRPr lang="cs-CZ" sz="3200" b="1" dirty="0"/>
          </a:p>
        </p:txBody>
      </p:sp>
      <p:sp>
        <p:nvSpPr>
          <p:cNvPr id="4" name="Obdélník 3"/>
          <p:cNvSpPr/>
          <p:nvPr/>
        </p:nvSpPr>
        <p:spPr>
          <a:xfrm>
            <a:off x="611560" y="1700808"/>
            <a:ext cx="6840760" cy="2308324"/>
          </a:xfrm>
          <a:prstGeom prst="rect">
            <a:avLst/>
          </a:prstGeom>
        </p:spPr>
        <p:txBody>
          <a:bodyPr wrap="square">
            <a:spAutoFit/>
          </a:bodyPr>
          <a:lstStyle/>
          <a:p>
            <a:r>
              <a:rPr lang="cs-CZ" sz="2400" dirty="0" smtClean="0">
                <a:latin typeface="Times New Roman" pitchFamily="18" charset="0"/>
                <a:cs typeface="Times New Roman" pitchFamily="18" charset="0"/>
              </a:rPr>
              <a:t>Prezentace pomáhá učiteli při tradiční frontální výuce praktických činností ve třídě. Vysvětluje pracovní postup při výrobě barevného šneka z papíru. Může být také využita při samostatné práci žáků, kde si učitel může ověřit schopnost žáků samostatně pracovat a číst s porozuměním.</a:t>
            </a:r>
            <a:endParaRPr lang="cs-CZ" sz="2400" dirty="0" smtClean="0"/>
          </a:p>
        </p:txBody>
      </p:sp>
      <p:pic>
        <p:nvPicPr>
          <p:cNvPr id="4098" name="Picture 2" descr="http://www.dexys.cz/imgs/products/pomy/74363_main.jpg"/>
          <p:cNvPicPr>
            <a:picLocks noChangeAspect="1" noChangeArrowheads="1"/>
          </p:cNvPicPr>
          <p:nvPr/>
        </p:nvPicPr>
        <p:blipFill>
          <a:blip r:embed="rId2" cstate="print"/>
          <a:srcRect/>
          <a:stretch>
            <a:fillRect/>
          </a:stretch>
        </p:blipFill>
        <p:spPr bwMode="auto">
          <a:xfrm>
            <a:off x="4716016" y="3645024"/>
            <a:ext cx="3317354" cy="321297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476672"/>
            <a:ext cx="7467600" cy="724942"/>
          </a:xfrm>
        </p:spPr>
        <p:txBody>
          <a:bodyPr/>
          <a:lstStyle/>
          <a:p>
            <a:pPr algn="ctr"/>
            <a:r>
              <a:rPr lang="cs-CZ" b="1" dirty="0" smtClean="0"/>
              <a:t>Použité zdroje</a:t>
            </a:r>
            <a:endParaRPr lang="cs-CZ" b="1" dirty="0"/>
          </a:p>
        </p:txBody>
      </p:sp>
      <p:sp>
        <p:nvSpPr>
          <p:cNvPr id="3" name="Zástupný symbol pro obsah 2"/>
          <p:cNvSpPr>
            <a:spLocks noGrp="1"/>
          </p:cNvSpPr>
          <p:nvPr>
            <p:ph sz="quarter" idx="1"/>
          </p:nvPr>
        </p:nvSpPr>
        <p:spPr/>
        <p:txBody>
          <a:bodyPr>
            <a:normAutofit/>
          </a:bodyPr>
          <a:lstStyle/>
          <a:p>
            <a:r>
              <a:rPr lang="cs-CZ" sz="1200" dirty="0" smtClean="0"/>
              <a:t>http://www.</a:t>
            </a:r>
            <a:r>
              <a:rPr lang="cs-CZ" sz="1200" dirty="0" err="1" smtClean="0"/>
              <a:t>google.cz</a:t>
            </a:r>
            <a:r>
              <a:rPr lang="cs-CZ" sz="1200" dirty="0" smtClean="0"/>
              <a:t>/</a:t>
            </a:r>
            <a:r>
              <a:rPr lang="cs-CZ" sz="1200" dirty="0" err="1" smtClean="0"/>
              <a:t>imgres</a:t>
            </a:r>
            <a:r>
              <a:rPr lang="cs-CZ" sz="1200" dirty="0" smtClean="0"/>
              <a:t>?um=1&amp;</a:t>
            </a:r>
            <a:r>
              <a:rPr lang="cs-CZ" sz="1200" dirty="0" err="1" smtClean="0"/>
              <a:t>hl</a:t>
            </a:r>
            <a:r>
              <a:rPr lang="cs-CZ" sz="1200" dirty="0" smtClean="0"/>
              <a:t>=</a:t>
            </a:r>
            <a:r>
              <a:rPr lang="cs-CZ" sz="1200" dirty="0" err="1" smtClean="0"/>
              <a:t>cs</a:t>
            </a:r>
            <a:r>
              <a:rPr lang="cs-CZ" sz="1200" dirty="0" smtClean="0"/>
              <a:t>&amp;</a:t>
            </a:r>
            <a:r>
              <a:rPr lang="cs-CZ" sz="1200" dirty="0" err="1" smtClean="0"/>
              <a:t>sa</a:t>
            </a:r>
            <a:r>
              <a:rPr lang="cs-CZ" sz="1200" dirty="0" smtClean="0"/>
              <a:t>=N&amp;</a:t>
            </a:r>
            <a:r>
              <a:rPr lang="cs-CZ" sz="1200" dirty="0" err="1" smtClean="0"/>
              <a:t>biw</a:t>
            </a:r>
            <a:r>
              <a:rPr lang="cs-CZ" sz="1200" dirty="0" smtClean="0"/>
              <a:t>=1366&amp;</a:t>
            </a:r>
            <a:r>
              <a:rPr lang="cs-CZ" sz="1200" dirty="0" err="1" smtClean="0"/>
              <a:t>bih</a:t>
            </a:r>
            <a:r>
              <a:rPr lang="cs-CZ" sz="1200" dirty="0" smtClean="0"/>
              <a:t>=600&amp;</a:t>
            </a:r>
            <a:r>
              <a:rPr lang="cs-CZ" sz="1200" dirty="0" err="1" smtClean="0"/>
              <a:t>tbm</a:t>
            </a:r>
            <a:r>
              <a:rPr lang="cs-CZ" sz="1200" dirty="0" smtClean="0"/>
              <a:t>=</a:t>
            </a:r>
            <a:r>
              <a:rPr lang="cs-CZ" sz="1200" dirty="0" err="1" smtClean="0"/>
              <a:t>isch</a:t>
            </a:r>
            <a:r>
              <a:rPr lang="cs-CZ" sz="1200" dirty="0" smtClean="0"/>
              <a:t>&amp;</a:t>
            </a:r>
            <a:r>
              <a:rPr lang="cs-CZ" sz="1200" dirty="0" err="1" smtClean="0"/>
              <a:t>tbnid</a:t>
            </a:r>
            <a:r>
              <a:rPr lang="cs-CZ" sz="1200" dirty="0" smtClean="0"/>
              <a:t>=3VOLofYFeO_ZGM:&amp;</a:t>
            </a:r>
            <a:r>
              <a:rPr lang="cs-CZ" sz="1200" dirty="0" err="1" smtClean="0"/>
              <a:t>imgrefurl</a:t>
            </a:r>
            <a:r>
              <a:rPr lang="cs-CZ" sz="1200" dirty="0" smtClean="0"/>
              <a:t>=http://www.</a:t>
            </a:r>
            <a:r>
              <a:rPr lang="cs-CZ" sz="1200" dirty="0" err="1" smtClean="0"/>
              <a:t>dexys.cz</a:t>
            </a:r>
            <a:r>
              <a:rPr lang="cs-CZ" sz="1200" dirty="0" smtClean="0"/>
              <a:t>/prodej/dekorace-</a:t>
            </a:r>
            <a:r>
              <a:rPr lang="cs-CZ" sz="1200" dirty="0" err="1" smtClean="0"/>
              <a:t>stredni</a:t>
            </a:r>
            <a:r>
              <a:rPr lang="cs-CZ" sz="1200" dirty="0" smtClean="0"/>
              <a:t>-</a:t>
            </a:r>
            <a:r>
              <a:rPr lang="cs-CZ" sz="1200" dirty="0" err="1" smtClean="0"/>
              <a:t>snek</a:t>
            </a:r>
            <a:r>
              <a:rPr lang="cs-CZ" sz="1200" dirty="0" smtClean="0"/>
              <a:t>&amp;</a:t>
            </a:r>
            <a:r>
              <a:rPr lang="cs-CZ" sz="1200" dirty="0" err="1" smtClean="0"/>
              <a:t>docid</a:t>
            </a:r>
            <a:r>
              <a:rPr lang="cs-CZ" sz="1200" dirty="0" smtClean="0"/>
              <a:t>=ReaVNb1OR28r8M&amp;</a:t>
            </a:r>
            <a:r>
              <a:rPr lang="cs-CZ" sz="1200" dirty="0" err="1" smtClean="0"/>
              <a:t>imgurl</a:t>
            </a:r>
            <a:r>
              <a:rPr lang="cs-CZ" sz="1200" dirty="0" smtClean="0"/>
              <a:t>=http://www.</a:t>
            </a:r>
            <a:r>
              <a:rPr lang="cs-CZ" sz="1200" dirty="0" err="1" smtClean="0"/>
              <a:t>dexys.cz</a:t>
            </a:r>
            <a:r>
              <a:rPr lang="cs-CZ" sz="1200" dirty="0" smtClean="0"/>
              <a:t>/</a:t>
            </a:r>
            <a:r>
              <a:rPr lang="cs-CZ" sz="1200" dirty="0" err="1" smtClean="0"/>
              <a:t>imgs</a:t>
            </a:r>
            <a:r>
              <a:rPr lang="cs-CZ" sz="1200" dirty="0" smtClean="0"/>
              <a:t>/</a:t>
            </a:r>
            <a:r>
              <a:rPr lang="cs-CZ" sz="1200" dirty="0" err="1" smtClean="0"/>
              <a:t>products</a:t>
            </a:r>
            <a:r>
              <a:rPr lang="cs-CZ" sz="1200" dirty="0" smtClean="0"/>
              <a:t>/pomy/74363_</a:t>
            </a:r>
            <a:r>
              <a:rPr lang="cs-CZ" sz="1200" dirty="0" err="1" smtClean="0"/>
              <a:t>main.jpg</a:t>
            </a:r>
            <a:r>
              <a:rPr lang="cs-CZ" sz="1200" dirty="0" smtClean="0"/>
              <a:t>&amp;w=250&amp;h=260&amp;</a:t>
            </a:r>
            <a:r>
              <a:rPr lang="cs-CZ" sz="1200" dirty="0" err="1" smtClean="0"/>
              <a:t>ei</a:t>
            </a:r>
            <a:r>
              <a:rPr lang="cs-CZ" sz="1200" dirty="0" smtClean="0"/>
              <a:t>=ajTBT46wGpOf8gPKh-</a:t>
            </a:r>
            <a:r>
              <a:rPr lang="cs-CZ" sz="1200" dirty="0" err="1" smtClean="0"/>
              <a:t>HWCg</a:t>
            </a:r>
            <a:r>
              <a:rPr lang="cs-CZ" sz="1200" dirty="0" smtClean="0"/>
              <a:t>&amp;zoom=1&amp;</a:t>
            </a:r>
            <a:r>
              <a:rPr lang="cs-CZ" sz="1200" dirty="0" err="1" smtClean="0"/>
              <a:t>iact</a:t>
            </a:r>
            <a:r>
              <a:rPr lang="cs-CZ" sz="1200" dirty="0" smtClean="0"/>
              <a:t>=</a:t>
            </a:r>
            <a:r>
              <a:rPr lang="cs-CZ" sz="1200" dirty="0" err="1" smtClean="0"/>
              <a:t>hc</a:t>
            </a:r>
            <a:r>
              <a:rPr lang="cs-CZ" sz="1200" dirty="0" smtClean="0"/>
              <a:t>&amp;</a:t>
            </a:r>
            <a:r>
              <a:rPr lang="cs-CZ" sz="1200" dirty="0" err="1" smtClean="0"/>
              <a:t>vpx</a:t>
            </a:r>
            <a:r>
              <a:rPr lang="cs-CZ" sz="1200" dirty="0" smtClean="0"/>
              <a:t>=320&amp;</a:t>
            </a:r>
            <a:r>
              <a:rPr lang="cs-CZ" sz="1200" dirty="0" err="1" smtClean="0"/>
              <a:t>vpy</a:t>
            </a:r>
            <a:r>
              <a:rPr lang="cs-CZ" sz="1200" dirty="0" smtClean="0"/>
              <a:t>=147&amp;dur=422&amp;</a:t>
            </a:r>
            <a:r>
              <a:rPr lang="cs-CZ" sz="1200" dirty="0" err="1" smtClean="0"/>
              <a:t>hovh</a:t>
            </a:r>
            <a:r>
              <a:rPr lang="cs-CZ" sz="1200" dirty="0" smtClean="0"/>
              <a:t>=185&amp;</a:t>
            </a:r>
            <a:r>
              <a:rPr lang="cs-CZ" sz="1200" dirty="0" err="1" smtClean="0"/>
              <a:t>hovw</a:t>
            </a:r>
            <a:r>
              <a:rPr lang="cs-CZ" sz="1200" dirty="0" smtClean="0"/>
              <a:t>=178&amp;</a:t>
            </a:r>
            <a:r>
              <a:rPr lang="cs-CZ" sz="1200" dirty="0" err="1" smtClean="0"/>
              <a:t>tx</a:t>
            </a:r>
            <a:r>
              <a:rPr lang="cs-CZ" sz="1200" dirty="0" smtClean="0"/>
              <a:t>=134&amp;ty=62&amp;</a:t>
            </a:r>
            <a:r>
              <a:rPr lang="cs-CZ" sz="1200" dirty="0" err="1" smtClean="0"/>
              <a:t>sig</a:t>
            </a:r>
            <a:r>
              <a:rPr lang="cs-CZ" sz="1200" dirty="0" smtClean="0"/>
              <a:t>=106104419206657369877&amp;</a:t>
            </a:r>
            <a:r>
              <a:rPr lang="cs-CZ" sz="1200" dirty="0" err="1" smtClean="0"/>
              <a:t>page</a:t>
            </a:r>
            <a:r>
              <a:rPr lang="cs-CZ" sz="1200" dirty="0" smtClean="0"/>
              <a:t>=2&amp;</a:t>
            </a:r>
            <a:r>
              <a:rPr lang="cs-CZ" sz="1200" dirty="0" err="1" smtClean="0"/>
              <a:t>tbnh</a:t>
            </a:r>
            <a:r>
              <a:rPr lang="cs-CZ" sz="1200" dirty="0" smtClean="0"/>
              <a:t>=130&amp;</a:t>
            </a:r>
            <a:r>
              <a:rPr lang="cs-CZ" sz="1200" dirty="0" err="1" smtClean="0"/>
              <a:t>tbnw</a:t>
            </a:r>
            <a:r>
              <a:rPr lang="cs-CZ" sz="1200" dirty="0" smtClean="0"/>
              <a:t>=125&amp;start=23&amp;</a:t>
            </a:r>
            <a:r>
              <a:rPr lang="cs-CZ" sz="1200" dirty="0" err="1" smtClean="0"/>
              <a:t>ndsp</a:t>
            </a:r>
            <a:r>
              <a:rPr lang="cs-CZ" sz="1200" dirty="0" smtClean="0"/>
              <a:t>=26&amp;</a:t>
            </a:r>
            <a:r>
              <a:rPr lang="cs-CZ" sz="1200" dirty="0" err="1" smtClean="0"/>
              <a:t>ved</a:t>
            </a:r>
            <a:r>
              <a:rPr lang="cs-CZ" sz="1200" dirty="0" smtClean="0"/>
              <a:t>=1t:429,r:8,s:23,i:165</a:t>
            </a:r>
          </a:p>
          <a:p>
            <a:endParaRPr lang="cs-CZ" sz="12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60</TotalTime>
  <Words>277</Words>
  <Application>Microsoft Office PowerPoint</Application>
  <PresentationFormat>Předvádění na obrazovce (4:3)</PresentationFormat>
  <Paragraphs>40</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Arkýř</vt:lpstr>
      <vt:lpstr>          BAREVNÝ ŠNEK   VY_32_Inovace_09MD-2 </vt:lpstr>
      <vt:lpstr>Snímek 2</vt:lpstr>
      <vt:lpstr>BAREVNÝ ŠNEK</vt:lpstr>
      <vt:lpstr>Co budeme k výrobě potřebovat?</vt:lpstr>
      <vt:lpstr>PRACOVNÍ POSTUP</vt:lpstr>
      <vt:lpstr>Snímek 6</vt:lpstr>
      <vt:lpstr>Snímek 7</vt:lpstr>
      <vt:lpstr>Snímek 8</vt:lpstr>
      <vt:lpstr>Snímek 9</vt:lpstr>
      <vt:lpstr>Snímek 10</vt:lpstr>
      <vt:lpstr>metodika</vt:lpstr>
      <vt:lpstr>Použité zdroje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BAREVNÝ ŠNEK   VY_32_Inovace_09MD-2</dc:title>
  <dc:creator>Učitel</dc:creator>
  <cp:lastModifiedBy>Krcmarova-NB</cp:lastModifiedBy>
  <cp:revision>8</cp:revision>
  <dcterms:created xsi:type="dcterms:W3CDTF">2012-05-26T18:46:47Z</dcterms:created>
  <dcterms:modified xsi:type="dcterms:W3CDTF">2012-05-26T20:49:55Z</dcterms:modified>
</cp:coreProperties>
</file>