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6" r:id="rId4"/>
    <p:sldId id="268" r:id="rId5"/>
    <p:sldId id="270" r:id="rId6"/>
    <p:sldId id="271" r:id="rId7"/>
    <p:sldId id="269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171"/>
    <a:srgbClr val="FFFF66"/>
    <a:srgbClr val="FFFF99"/>
    <a:srgbClr val="FFA3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EE193-9E8A-41CB-960C-DB524A1E8AA6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BB541-08D7-4F71-97F6-4C3AF6092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029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DF40D4-147E-4EF0-9B1D-55A1644DDA0B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83099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Monohybridní křížení 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413910"/>
              </p:ext>
            </p:extLst>
          </p:nvPr>
        </p:nvGraphicFramePr>
        <p:xfrm>
          <a:off x="1475656" y="908720"/>
          <a:ext cx="6696744" cy="459283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smtClean="0">
                          <a:effectLst/>
                        </a:rPr>
                        <a:t>24_monohybridní </a:t>
                      </a:r>
                      <a:r>
                        <a:rPr lang="cs-CZ" sz="1100" baseline="0" dirty="0" smtClean="0">
                          <a:effectLst/>
                        </a:rPr>
                        <a:t>křížení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Monohybridní křížení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 materiálu jsou vysvětleny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Mendelovy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zákony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- o uniformitě první filiální generace a o štěpných poměrech v druhé filiální generaci. Na závěr jsou zařazeny příklady, které slouží k  ověření pochopení  výkladu.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908720"/>
            <a:ext cx="8064896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Hybridizace = cílené pohlavní rozmnožování dvou jedinců </a:t>
            </a:r>
          </a:p>
          <a:p>
            <a:pPr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Monohybridní křížení – sledujeme jeden znak podmíněný jedním genem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(pro jednoduchost jen se dvěma alelami)</a:t>
            </a:r>
          </a:p>
          <a:p>
            <a:pPr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 = parentální generace = rodičovská generace, z níž se při křížení vychází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první filiální generace = přímí potomci parentální generace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druhá filiální generace = potomci první filiální generace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Dominantní homozygot = jedinec se dvěma dominantními alelami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Heterozygot = jedinec s různými alelami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Recesivní homozygot = jedinec se dvěma recesivními alelami</a:t>
            </a:r>
          </a:p>
        </p:txBody>
      </p:sp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Mendelovy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zákony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052736"/>
            <a:ext cx="8028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Zákon o uniformitě F1 generace.</a:t>
            </a:r>
          </a:p>
          <a:p>
            <a:pPr marL="45720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844824"/>
            <a:ext cx="3816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P:             matka  X   otec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gamety: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F1:                                 100%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1772816"/>
            <a:ext cx="720080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1772817"/>
            <a:ext cx="72008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979712" y="2492896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rgbClr val="FFA3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>
                  <a:solidFill>
                    <a:srgbClr val="FF7171"/>
                  </a:solidFill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</a:t>
            </a:r>
            <a:endParaRPr lang="cs-CZ" sz="2000" dirty="0">
              <a:ln>
                <a:solidFill>
                  <a:srgbClr val="FF7171"/>
                </a:solidFill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2987824" y="2348880"/>
            <a:ext cx="630803" cy="699184"/>
            <a:chOff x="2915816" y="2996952"/>
            <a:chExt cx="630803" cy="699184"/>
          </a:xfrm>
        </p:grpSpPr>
        <p:grpSp>
          <p:nvGrpSpPr>
            <p:cNvPr id="15" name="Skupina 14"/>
            <p:cNvGrpSpPr/>
            <p:nvPr/>
          </p:nvGrpSpPr>
          <p:grpSpPr>
            <a:xfrm>
              <a:off x="2987824" y="2996952"/>
              <a:ext cx="558795" cy="699184"/>
              <a:chOff x="6029428" y="3446585"/>
              <a:chExt cx="727753" cy="969631"/>
            </a:xfrm>
          </p:grpSpPr>
          <p:sp>
            <p:nvSpPr>
              <p:cNvPr id="13" name="Elipsa 12"/>
              <p:cNvSpPr/>
              <p:nvPr/>
            </p:nvSpPr>
            <p:spPr>
              <a:xfrm rot="2110046">
                <a:off x="6029428" y="3833580"/>
                <a:ext cx="339303" cy="58263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accent5">
                    <a:lumMod val="40000"/>
                    <a:lumOff val="6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ln>
                    <a:solidFill>
                      <a:schemeClr val="accent5">
                        <a:lumMod val="60000"/>
                        <a:lumOff val="40000"/>
                      </a:schemeClr>
                    </a:solidFill>
                  </a:ln>
                </a:endParaRPr>
              </a:p>
            </p:txBody>
          </p:sp>
          <p:sp>
            <p:nvSpPr>
              <p:cNvPr id="14" name="Volný tvar 13"/>
              <p:cNvSpPr/>
              <p:nvPr/>
            </p:nvSpPr>
            <p:spPr>
              <a:xfrm>
                <a:off x="6386732" y="3446585"/>
                <a:ext cx="370449" cy="475956"/>
              </a:xfrm>
              <a:custGeom>
                <a:avLst/>
                <a:gdLst>
                  <a:gd name="connsiteX0" fmla="*/ 0 w 370449"/>
                  <a:gd name="connsiteY0" fmla="*/ 450166 h 475956"/>
                  <a:gd name="connsiteX1" fmla="*/ 211016 w 370449"/>
                  <a:gd name="connsiteY1" fmla="*/ 436098 h 475956"/>
                  <a:gd name="connsiteX2" fmla="*/ 140677 w 370449"/>
                  <a:gd name="connsiteY2" fmla="*/ 211015 h 475956"/>
                  <a:gd name="connsiteX3" fmla="*/ 323557 w 370449"/>
                  <a:gd name="connsiteY3" fmla="*/ 211015 h 475956"/>
                  <a:gd name="connsiteX4" fmla="*/ 365760 w 370449"/>
                  <a:gd name="connsiteY4" fmla="*/ 28135 h 475956"/>
                  <a:gd name="connsiteX5" fmla="*/ 351693 w 370449"/>
                  <a:gd name="connsiteY5" fmla="*/ 42203 h 475956"/>
                  <a:gd name="connsiteX6" fmla="*/ 365760 w 370449"/>
                  <a:gd name="connsiteY6" fmla="*/ 28135 h 475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0449" h="475956">
                    <a:moveTo>
                      <a:pt x="0" y="450166"/>
                    </a:moveTo>
                    <a:cubicBezTo>
                      <a:pt x="93785" y="463061"/>
                      <a:pt x="187570" y="475956"/>
                      <a:pt x="211016" y="436098"/>
                    </a:cubicBezTo>
                    <a:cubicBezTo>
                      <a:pt x="234462" y="396240"/>
                      <a:pt x="121920" y="248529"/>
                      <a:pt x="140677" y="211015"/>
                    </a:cubicBezTo>
                    <a:cubicBezTo>
                      <a:pt x="159434" y="173501"/>
                      <a:pt x="286043" y="241495"/>
                      <a:pt x="323557" y="211015"/>
                    </a:cubicBezTo>
                    <a:cubicBezTo>
                      <a:pt x="361071" y="180535"/>
                      <a:pt x="361071" y="56270"/>
                      <a:pt x="365760" y="28135"/>
                    </a:cubicBezTo>
                    <a:cubicBezTo>
                      <a:pt x="370449" y="0"/>
                      <a:pt x="351693" y="42203"/>
                      <a:pt x="351693" y="42203"/>
                    </a:cubicBezTo>
                    <a:lnTo>
                      <a:pt x="365760" y="28135"/>
                    </a:lnTo>
                  </a:path>
                </a:pathLst>
              </a:custGeom>
              <a:ln w="28575">
                <a:solidFill>
                  <a:schemeClr val="accent5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chemeClr val="accent5">
                        <a:lumMod val="60000"/>
                        <a:lumOff val="40000"/>
                      </a:schemeClr>
                    </a:solidFill>
                  </a:ln>
                </a:endParaRPr>
              </a:p>
            </p:txBody>
          </p:sp>
        </p:grpSp>
        <p:sp>
          <p:nvSpPr>
            <p:cNvPr id="16" name="Obdélník 15"/>
            <p:cNvSpPr/>
            <p:nvPr/>
          </p:nvSpPr>
          <p:spPr>
            <a:xfrm>
              <a:off x="2915816" y="3284984"/>
              <a:ext cx="420564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000" dirty="0" smtClean="0">
                  <a:ln>
                    <a:solidFill>
                      <a:schemeClr val="accent5">
                        <a:lumMod val="60000"/>
                        <a:lumOff val="40000"/>
                      </a:schemeClr>
                    </a:solidFill>
                  </a:ln>
                  <a:latin typeface="Times New Roman" pitchFamily="18" charset="0"/>
                  <a:cs typeface="Times New Roman" pitchFamily="18" charset="0"/>
                </a:rPr>
                <a:t> A</a:t>
              </a:r>
              <a:endParaRPr lang="cs-CZ" sz="2000" dirty="0">
                <a:ln>
                  <a:solidFill>
                    <a:schemeClr val="accent5">
                      <a:lumMod val="60000"/>
                      <a:lumOff val="40000"/>
                    </a:schemeClr>
                  </a:solidFill>
                </a:ln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2411760" y="3284984"/>
            <a:ext cx="648072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87824" y="2636912"/>
            <a:ext cx="4233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>
              <a:ln>
                <a:solidFill>
                  <a:schemeClr val="tx1"/>
                </a:solidFill>
              </a:ln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123728" y="2564904"/>
            <a:ext cx="3513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31840" y="3356992"/>
            <a:ext cx="9361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4869160"/>
            <a:ext cx="5400600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 křížení dvou homozygotních rodičů vzniká vzájemně uniformní potomstvo.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5868144" y="2492896"/>
            <a:ext cx="2304256" cy="2016224"/>
            <a:chOff x="5868144" y="3861048"/>
            <a:chExt cx="2304256" cy="2016224"/>
          </a:xfrm>
        </p:grpSpPr>
        <p:sp>
          <p:nvSpPr>
            <p:cNvPr id="31" name="Obdélník 30"/>
            <p:cNvSpPr/>
            <p:nvPr/>
          </p:nvSpPr>
          <p:spPr>
            <a:xfrm>
              <a:off x="5868144" y="3861048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matka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380312" y="3861048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 otec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660232" y="5301208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Elipsa 34"/>
            <p:cNvSpPr/>
            <p:nvPr/>
          </p:nvSpPr>
          <p:spPr>
            <a:xfrm>
              <a:off x="6228184" y="4581128"/>
              <a:ext cx="648072" cy="64807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Elipsa 36"/>
            <p:cNvSpPr/>
            <p:nvPr/>
          </p:nvSpPr>
          <p:spPr>
            <a:xfrm>
              <a:off x="7164288" y="4581128"/>
              <a:ext cx="648072" cy="64807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5399584" y="1628800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bude situace vypadat při křížení rozdílných homozygotů?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lačítko akce: Nápověda 39">
            <a:hlinkClick r:id="" action="ppaction://noaction" highlightClick="1"/>
          </p:cNvPr>
          <p:cNvSpPr/>
          <p:nvPr/>
        </p:nvSpPr>
        <p:spPr>
          <a:xfrm>
            <a:off x="4716016" y="1700808"/>
            <a:ext cx="504056" cy="576064"/>
          </a:xfrm>
          <a:prstGeom prst="actionButtonHelp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5940152" y="2564904"/>
            <a:ext cx="2160240" cy="1901825"/>
            <a:chOff x="5940152" y="3933056"/>
            <a:chExt cx="2160240" cy="1901825"/>
          </a:xfrm>
        </p:grpSpPr>
        <p:sp>
          <p:nvSpPr>
            <p:cNvPr id="25" name="TextovéPole 24"/>
            <p:cNvSpPr txBox="1"/>
            <p:nvPr/>
          </p:nvSpPr>
          <p:spPr>
            <a:xfrm>
              <a:off x="5940152" y="3933056"/>
              <a:ext cx="648072" cy="46166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452320" y="3933056"/>
              <a:ext cx="648072" cy="461665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400" dirty="0" err="1" smtClean="0">
                  <a:latin typeface="Times New Roman" pitchFamily="18" charset="0"/>
                  <a:cs typeface="Times New Roman" pitchFamily="18" charset="0"/>
                </a:rPr>
                <a:t>aa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732240" y="5373216"/>
              <a:ext cx="648072" cy="461665"/>
            </a:xfrm>
            <a:prstGeom prst="rect">
              <a:avLst/>
            </a:prstGeom>
            <a:solidFill>
              <a:srgbClr val="FFFF99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cs-CZ" sz="2400" dirty="0" err="1" smtClean="0">
                  <a:ln>
                    <a:solidFill>
                      <a:srgbClr val="FF7171"/>
                    </a:solidFill>
                  </a:ln>
                  <a:latin typeface="Times New Roman" pitchFamily="18" charset="0"/>
                  <a:cs typeface="Times New Roman" pitchFamily="18" charset="0"/>
                </a:rPr>
                <a:t>A</a:t>
              </a:r>
              <a:r>
                <a:rPr lang="cs-CZ" sz="2400" dirty="0" err="1" smtClean="0">
                  <a:ln>
                    <a:solidFill>
                      <a:schemeClr val="accent5">
                        <a:lumMod val="60000"/>
                        <a:lumOff val="40000"/>
                      </a:schemeClr>
                    </a:solidFill>
                  </a:ln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2400" dirty="0">
                <a:ln>
                  <a:solidFill>
                    <a:schemeClr val="accent5">
                      <a:lumMod val="60000"/>
                      <a:lumOff val="40000"/>
                    </a:schemeClr>
                  </a:solidFill>
                </a:ln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Elipsa 27"/>
            <p:cNvSpPr/>
            <p:nvPr/>
          </p:nvSpPr>
          <p:spPr>
            <a:xfrm>
              <a:off x="6300192" y="4653136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A3A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ln>
                    <a:solidFill>
                      <a:srgbClr val="FF7171"/>
                    </a:solidFill>
                  </a:ln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2000" dirty="0">
                <a:ln>
                  <a:solidFill>
                    <a:srgbClr val="FF7171"/>
                  </a:solidFill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Elipsa 28"/>
            <p:cNvSpPr/>
            <p:nvPr/>
          </p:nvSpPr>
          <p:spPr>
            <a:xfrm>
              <a:off x="7236296" y="4653136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ln>
                    <a:solidFill>
                      <a:schemeClr val="accent5">
                        <a:lumMod val="60000"/>
                        <a:lumOff val="40000"/>
                      </a:schemeClr>
                    </a:solidFill>
                  </a:ln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2000" dirty="0">
                <a:ln>
                  <a:solidFill>
                    <a:schemeClr val="accent5">
                      <a:lumMod val="60000"/>
                      <a:lumOff val="40000"/>
                    </a:schemeClr>
                  </a:solidFill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88529E-7 L 0.03316 0.1098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0" y="5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8.0481E-7 L -0.04201 0.0992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0" y="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allAtOnce"/>
      <p:bldP spid="4" grpId="0" build="allAtOnce"/>
      <p:bldP spid="9" grpId="0" build="p" animBg="1"/>
      <p:bldP spid="11" grpId="0" build="p" animBg="1"/>
      <p:bldP spid="12" grpId="0" build="p" animBg="1"/>
      <p:bldP spid="18" grpId="0" uiExpand="1" build="p" animBg="1"/>
      <p:bldP spid="19" grpId="0" build="p"/>
      <p:bldP spid="19" grpId="1" build="allAtOnce"/>
      <p:bldP spid="20" grpId="0" build="p"/>
      <p:bldP spid="20" grpId="1" build="allAtOnce"/>
      <p:bldP spid="21" grpId="0" animBg="1"/>
      <p:bldP spid="22" grpId="0" build="p" animBg="1"/>
      <p:bldP spid="39" grpId="0" build="p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Mendelovy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zákony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052736"/>
            <a:ext cx="8028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2. Zákon o štěpných poměrech v F2 generaci.</a:t>
            </a: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700808"/>
            <a:ext cx="43204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F1:                   matka  X   otec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gamety: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F2: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1700808"/>
            <a:ext cx="720080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1700808"/>
            <a:ext cx="720080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195736" y="2420888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rgbClr val="FFA3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>
                  <a:solidFill>
                    <a:srgbClr val="FF7171"/>
                  </a:solidFill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</a:t>
            </a:r>
            <a:endParaRPr lang="cs-CZ" sz="2000" dirty="0">
              <a:ln>
                <a:solidFill>
                  <a:srgbClr val="FF7171"/>
                </a:solidFill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16"/>
          <p:cNvGrpSpPr/>
          <p:nvPr/>
        </p:nvGrpSpPr>
        <p:grpSpPr>
          <a:xfrm>
            <a:off x="3203848" y="2204864"/>
            <a:ext cx="630803" cy="699184"/>
            <a:chOff x="2915816" y="2996952"/>
            <a:chExt cx="630803" cy="699184"/>
          </a:xfrm>
        </p:grpSpPr>
        <p:grpSp>
          <p:nvGrpSpPr>
            <p:cNvPr id="5" name="Skupina 14"/>
            <p:cNvGrpSpPr/>
            <p:nvPr/>
          </p:nvGrpSpPr>
          <p:grpSpPr>
            <a:xfrm>
              <a:off x="2987824" y="2996952"/>
              <a:ext cx="558795" cy="699184"/>
              <a:chOff x="6029428" y="3446585"/>
              <a:chExt cx="727753" cy="969631"/>
            </a:xfrm>
          </p:grpSpPr>
          <p:sp>
            <p:nvSpPr>
              <p:cNvPr id="13" name="Elipsa 12"/>
              <p:cNvSpPr/>
              <p:nvPr/>
            </p:nvSpPr>
            <p:spPr>
              <a:xfrm rot="2110046">
                <a:off x="6029428" y="3833580"/>
                <a:ext cx="339303" cy="58263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accent5">
                    <a:lumMod val="40000"/>
                    <a:lumOff val="6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ln>
                    <a:solidFill>
                      <a:schemeClr val="accent5">
                        <a:lumMod val="60000"/>
                        <a:lumOff val="40000"/>
                      </a:schemeClr>
                    </a:solidFill>
                  </a:ln>
                </a:endParaRPr>
              </a:p>
            </p:txBody>
          </p:sp>
          <p:sp>
            <p:nvSpPr>
              <p:cNvPr id="14" name="Volný tvar 13"/>
              <p:cNvSpPr/>
              <p:nvPr/>
            </p:nvSpPr>
            <p:spPr>
              <a:xfrm>
                <a:off x="6386732" y="3446585"/>
                <a:ext cx="370449" cy="475956"/>
              </a:xfrm>
              <a:custGeom>
                <a:avLst/>
                <a:gdLst>
                  <a:gd name="connsiteX0" fmla="*/ 0 w 370449"/>
                  <a:gd name="connsiteY0" fmla="*/ 450166 h 475956"/>
                  <a:gd name="connsiteX1" fmla="*/ 211016 w 370449"/>
                  <a:gd name="connsiteY1" fmla="*/ 436098 h 475956"/>
                  <a:gd name="connsiteX2" fmla="*/ 140677 w 370449"/>
                  <a:gd name="connsiteY2" fmla="*/ 211015 h 475956"/>
                  <a:gd name="connsiteX3" fmla="*/ 323557 w 370449"/>
                  <a:gd name="connsiteY3" fmla="*/ 211015 h 475956"/>
                  <a:gd name="connsiteX4" fmla="*/ 365760 w 370449"/>
                  <a:gd name="connsiteY4" fmla="*/ 28135 h 475956"/>
                  <a:gd name="connsiteX5" fmla="*/ 351693 w 370449"/>
                  <a:gd name="connsiteY5" fmla="*/ 42203 h 475956"/>
                  <a:gd name="connsiteX6" fmla="*/ 365760 w 370449"/>
                  <a:gd name="connsiteY6" fmla="*/ 28135 h 475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70449" h="475956">
                    <a:moveTo>
                      <a:pt x="0" y="450166"/>
                    </a:moveTo>
                    <a:cubicBezTo>
                      <a:pt x="93785" y="463061"/>
                      <a:pt x="187570" y="475956"/>
                      <a:pt x="211016" y="436098"/>
                    </a:cubicBezTo>
                    <a:cubicBezTo>
                      <a:pt x="234462" y="396240"/>
                      <a:pt x="121920" y="248529"/>
                      <a:pt x="140677" y="211015"/>
                    </a:cubicBezTo>
                    <a:cubicBezTo>
                      <a:pt x="159434" y="173501"/>
                      <a:pt x="286043" y="241495"/>
                      <a:pt x="323557" y="211015"/>
                    </a:cubicBezTo>
                    <a:cubicBezTo>
                      <a:pt x="361071" y="180535"/>
                      <a:pt x="361071" y="56270"/>
                      <a:pt x="365760" y="28135"/>
                    </a:cubicBezTo>
                    <a:cubicBezTo>
                      <a:pt x="370449" y="0"/>
                      <a:pt x="351693" y="42203"/>
                      <a:pt x="351693" y="42203"/>
                    </a:cubicBezTo>
                    <a:lnTo>
                      <a:pt x="365760" y="28135"/>
                    </a:lnTo>
                  </a:path>
                </a:pathLst>
              </a:custGeom>
              <a:ln w="28575">
                <a:solidFill>
                  <a:schemeClr val="accent5">
                    <a:lumMod val="40000"/>
                    <a:lumOff val="6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>
                  <a:ln>
                    <a:solidFill>
                      <a:schemeClr val="accent5">
                        <a:lumMod val="60000"/>
                        <a:lumOff val="40000"/>
                      </a:schemeClr>
                    </a:solidFill>
                  </a:ln>
                </a:endParaRPr>
              </a:p>
            </p:txBody>
          </p:sp>
        </p:grpSp>
        <p:sp>
          <p:nvSpPr>
            <p:cNvPr id="16" name="Obdélník 15"/>
            <p:cNvSpPr/>
            <p:nvPr/>
          </p:nvSpPr>
          <p:spPr>
            <a:xfrm>
              <a:off x="2915816" y="3284984"/>
              <a:ext cx="420564" cy="40011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000" dirty="0" smtClean="0">
                  <a:ln>
                    <a:solidFill>
                      <a:schemeClr val="accent5">
                        <a:lumMod val="60000"/>
                        <a:lumOff val="40000"/>
                      </a:schemeClr>
                    </a:solidFill>
                  </a:ln>
                  <a:latin typeface="Times New Roman" pitchFamily="18" charset="0"/>
                  <a:cs typeface="Times New Roman" pitchFamily="18" charset="0"/>
                </a:rPr>
                <a:t> A</a:t>
              </a:r>
              <a:endParaRPr lang="cs-CZ" sz="2000" dirty="0">
                <a:ln>
                  <a:solidFill>
                    <a:schemeClr val="accent5">
                      <a:lumMod val="60000"/>
                      <a:lumOff val="40000"/>
                    </a:schemeClr>
                  </a:solidFill>
                </a:ln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3059832" y="3645024"/>
            <a:ext cx="648072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203848" y="2492896"/>
            <a:ext cx="4233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>
              <a:ln>
                <a:solidFill>
                  <a:schemeClr val="tx1"/>
                </a:solidFill>
              </a:ln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5445224"/>
            <a:ext cx="7488832" cy="12003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 křížení heterozygotních rodičů lze frekvence genotypů i fenotypů vyjádřit jako poměry malých celých čísel.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99584" y="1628800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bude situace vypadat při křížení dvou heterozygotů?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lačítko akce: Nápověda 39">
            <a:hlinkClick r:id="" action="ppaction://noaction" highlightClick="1"/>
          </p:cNvPr>
          <p:cNvSpPr/>
          <p:nvPr/>
        </p:nvSpPr>
        <p:spPr>
          <a:xfrm>
            <a:off x="4716016" y="1700808"/>
            <a:ext cx="504056" cy="576064"/>
          </a:xfrm>
          <a:prstGeom prst="actionButtonHelp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339752" y="2564904"/>
            <a:ext cx="423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>
              <a:ln>
                <a:solidFill>
                  <a:schemeClr val="tx1"/>
                </a:solidFill>
              </a:ln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979712" y="3645024"/>
            <a:ext cx="648072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1475656" y="2420888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rgbClr val="FFA3A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n>
                  <a:solidFill>
                    <a:srgbClr val="FF7171"/>
                  </a:solidFill>
                </a:ln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</a:t>
            </a:r>
            <a:endParaRPr lang="cs-CZ" sz="2000" dirty="0">
              <a:ln>
                <a:solidFill>
                  <a:srgbClr val="FF7171"/>
                </a:solidFill>
              </a:ln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203848" y="2492896"/>
            <a:ext cx="4233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ln>
                  <a:solidFill>
                    <a:schemeClr val="tx1"/>
                  </a:solidFill>
                </a:ln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>
              <a:ln>
                <a:solidFill>
                  <a:schemeClr val="tx1"/>
                </a:solidFill>
              </a:ln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19672" y="2564904"/>
            <a:ext cx="3513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latin typeface="Times New Roman" pitchFamily="18" charset="0"/>
                <a:cs typeface="Times New Roman" pitchFamily="18" charset="0"/>
              </a:rPr>
              <a:t>A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403648" y="306896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50%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50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%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051720" y="41490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     :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5220072" y="2492896"/>
            <a:ext cx="3600400" cy="2088232"/>
            <a:chOff x="5220072" y="2492896"/>
            <a:chExt cx="3600400" cy="2088232"/>
          </a:xfrm>
        </p:grpSpPr>
        <p:sp>
          <p:nvSpPr>
            <p:cNvPr id="31" name="Obdélník 30"/>
            <p:cNvSpPr/>
            <p:nvPr/>
          </p:nvSpPr>
          <p:spPr>
            <a:xfrm>
              <a:off x="5868144" y="2492896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matka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380312" y="2492896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 otec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156176" y="4005064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Elipsa 34"/>
            <p:cNvSpPr/>
            <p:nvPr/>
          </p:nvSpPr>
          <p:spPr>
            <a:xfrm>
              <a:off x="6228184" y="3212976"/>
              <a:ext cx="648072" cy="64807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Elipsa 36"/>
            <p:cNvSpPr/>
            <p:nvPr/>
          </p:nvSpPr>
          <p:spPr>
            <a:xfrm>
              <a:off x="7164288" y="3212976"/>
              <a:ext cx="648072" cy="64807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Elipsa 43"/>
            <p:cNvSpPr/>
            <p:nvPr/>
          </p:nvSpPr>
          <p:spPr>
            <a:xfrm>
              <a:off x="5436096" y="3212976"/>
              <a:ext cx="648072" cy="64807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Elipsa 44"/>
            <p:cNvSpPr/>
            <p:nvPr/>
          </p:nvSpPr>
          <p:spPr>
            <a:xfrm>
              <a:off x="7956376" y="3212976"/>
              <a:ext cx="648072" cy="64807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5220072" y="4005064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8028384" y="4005064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7092280" y="4005064"/>
              <a:ext cx="792088" cy="576064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5940152" y="2564905"/>
            <a:ext cx="648072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452320" y="2564904"/>
            <a:ext cx="648072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580112" y="328498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717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rgbClr val="FF717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308304" y="328498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372200" y="3284984"/>
            <a:ext cx="351656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717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rgbClr val="FF717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100392" y="328498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292080" y="407707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717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rgbClr val="FF717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580112" y="407707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228184" y="407707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717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rgbClr val="FF717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516216" y="407707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388424" y="407707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164288" y="4077072"/>
            <a:ext cx="351656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717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rgbClr val="FF717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172400" y="4077072"/>
            <a:ext cx="351656" cy="47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717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rgbClr val="FF717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380312" y="407707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Pravá složená závorka 63"/>
          <p:cNvSpPr/>
          <p:nvPr/>
        </p:nvSpPr>
        <p:spPr>
          <a:xfrm rot="5400000">
            <a:off x="6876256" y="4293096"/>
            <a:ext cx="216024" cy="93610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extovéPole 64"/>
          <p:cNvSpPr txBox="1"/>
          <p:nvPr/>
        </p:nvSpPr>
        <p:spPr>
          <a:xfrm>
            <a:off x="5508104" y="486916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      :        2        :        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164288" y="4077072"/>
            <a:ext cx="64807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 err="1" smtClean="0">
                <a:solidFill>
                  <a:srgbClr val="FF717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rgbClr val="FF717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7428E-6 L 0.04114 0.16212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0" y="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52359E-6 L -0.11284 0.1727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00" y="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77428E-6 L 0.09982 0.16212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00" y="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52359E-6 L -0.01823 0.17275 " pathEditMode="relative" rAng="0" ptsTypes="AA">
                                      <p:cBhvr>
                                        <p:cTn id="100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0" y="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2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2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20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5" dur="2000"/>
                                        <p:tgtEl>
                                          <p:spTgt spid="6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2000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20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allAtOnce"/>
      <p:bldP spid="4" grpId="0" build="allAtOnce"/>
      <p:bldP spid="9" grpId="0" build="p" animBg="1"/>
      <p:bldP spid="11" grpId="0" build="p" animBg="1"/>
      <p:bldP spid="12" grpId="0" build="p" animBg="1"/>
      <p:bldP spid="18" grpId="0" build="p" animBg="1"/>
      <p:bldP spid="19" grpId="0" build="p"/>
      <p:bldP spid="19" grpId="1" build="allAtOnce"/>
      <p:bldP spid="22" grpId="0" animBg="1"/>
      <p:bldP spid="39" grpId="0" build="p"/>
      <p:bldP spid="40" grpId="0" animBg="1"/>
      <p:bldP spid="41" grpId="0" build="p"/>
      <p:bldP spid="41" grpId="1" build="allAtOnce"/>
      <p:bldP spid="34" grpId="0" build="p" animBg="1"/>
      <p:bldP spid="36" grpId="0" uiExpand="1" build="p" animBg="1"/>
      <p:bldP spid="38" grpId="0" build="p"/>
      <p:bldP spid="38" grpId="1" build="allAtOnce"/>
      <p:bldP spid="20" grpId="0" build="p"/>
      <p:bldP spid="20" grpId="1" build="allAtOnce"/>
      <p:bldP spid="42" grpId="0" build="p"/>
      <p:bldP spid="43" grpId="0" build="p"/>
      <p:bldP spid="50" grpId="0" build="p" animBg="1"/>
      <p:bldP spid="51" grpId="0" build="p" animBg="1"/>
      <p:bldP spid="52" grpId="0" build="p"/>
      <p:bldP spid="53" grpId="0" build="p"/>
      <p:bldP spid="54" grpId="0" build="p"/>
      <p:bldP spid="55" grpId="0" build="p"/>
      <p:bldP spid="56" grpId="0" build="p"/>
      <p:bldP spid="57" grpId="0" build="p"/>
      <p:bldP spid="58" grpId="0" build="p"/>
      <p:bldP spid="59" grpId="0" build="p"/>
      <p:bldP spid="60" grpId="0" build="p"/>
      <p:bldP spid="61" grpId="0" build="p"/>
      <p:bldP spid="62" grpId="0" build="p"/>
      <p:bldP spid="63" grpId="0" build="p"/>
      <p:bldP spid="64" grpId="0" animBg="1"/>
      <p:bldP spid="65" grpId="0" build="p"/>
      <p:bldP spid="66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Mendelův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kombinační čtverec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1628800"/>
          <a:ext cx="3384376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008112"/>
                <a:gridCol w="1008112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\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195736" y="126876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gamety otce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132856"/>
            <a:ext cx="461665" cy="1512168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gamety matky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1772816"/>
            <a:ext cx="435597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Genotypový štěpný poměr   1   :   2  :  1</a:t>
            </a:r>
          </a:p>
          <a:p>
            <a:pPr marL="34290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AA  :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ts val="12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Fenotypový štěpný poměr         3   :   1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971600" y="3789040"/>
          <a:ext cx="3384376" cy="120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648072"/>
                <a:gridCol w="1008112"/>
                <a:gridCol w="1008112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ysClr val="windowText" lastClr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solidFill>
                          <a:sysClr val="windowText" lastClr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32296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788024" y="3861048"/>
            <a:ext cx="435597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Genotypový štěpný poměr   1   :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marL="34290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ts val="12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Fenotypový štěpný poměr    1   :   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908720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Štěpné poměry při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úplné dominanci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alely A nad 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908720"/>
            <a:ext cx="784887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by byly štěpné poměry u těchto křížení v případě neúplné dominance?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68344" y="2564904"/>
            <a:ext cx="1297160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  :  2  :   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179512" y="836712"/>
            <a:ext cx="504056" cy="576064"/>
          </a:xfrm>
          <a:prstGeom prst="actionButtonHelp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971600" y="5301208"/>
          <a:ext cx="3384376" cy="120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648072"/>
                <a:gridCol w="1008112"/>
                <a:gridCol w="1008112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ysClr val="windowText" lastClr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solidFill>
                          <a:sysClr val="windowText" lastClr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32296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4716016" y="5373216"/>
            <a:ext cx="442798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Genotypový štěpný poměr    1   :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marL="34290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AA :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ts val="12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Fenotypový štěpný poměr     100%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96336" y="6165304"/>
            <a:ext cx="1297160" cy="40011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1  :   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10" grpId="0" build="p"/>
      <p:bldP spid="11" grpId="0" build="p"/>
      <p:bldP spid="13" grpId="0" build="p" animBg="1"/>
      <p:bldP spid="14" grpId="0" build="p" animBg="1"/>
      <p:bldP spid="12" grpId="0" animBg="1"/>
      <p:bldP spid="16" grpId="0" build="p"/>
      <p:bldP spid="17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Mendelovy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zákony – příklady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052736"/>
            <a:ext cx="8028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320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836712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Odpověz na následující otázky: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1268760"/>
            <a:ext cx="8280920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Alela (A) pro vznik černé barvy srsti u skotu je úplně dominantní nad alelou (a) pro červenou barvu.  </a:t>
            </a:r>
          </a:p>
          <a:p>
            <a:pPr marL="457200" indent="-457200">
              <a:buAutoNum type="arabicPeriod"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Jakou barvu srsti bude mít heterozygotní býk s genotypem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? ……..</a:t>
            </a: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Jací budou potomci homozygotních rodičů: černého býka a červené krávy? Celé křížení schematicky zapiš.</a:t>
            </a:r>
          </a:p>
          <a:p>
            <a:pPr marL="1828800" lvl="3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P:   …….  X  ………   =   F1:  ………..</a:t>
            </a:r>
          </a:p>
          <a:p>
            <a:pPr marL="1828800" lvl="3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černý    červená                …..……</a:t>
            </a:r>
          </a:p>
          <a:p>
            <a:pPr marL="914400" lvl="1" indent="-457200">
              <a:spcAft>
                <a:spcPts val="12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budou genotypy potomků získaných zkřížením heterozygotní krávy s homozygotním  černým býkem?   …..  X …..  =  ……  a  …...</a:t>
            </a:r>
          </a:p>
          <a:p>
            <a:pPr marL="914400" lvl="1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Jaké budou fenotypy těchto potomků?  ……………..</a:t>
            </a:r>
          </a:p>
          <a:p>
            <a:pPr marL="914400" lvl="1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d)   Jaké budou genotypy potomků homozygotní červené krávy a  heterozygotního býka? …….  X  …… =  …….. a …….</a:t>
            </a:r>
          </a:p>
          <a:p>
            <a:pPr marL="914400" lvl="1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Jaké budou fenotypy těchto potomků?   …………..  a ……………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206084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černou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350100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černá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314096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314096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76056" y="314096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22108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422108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422108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028384" y="422108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537321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537321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51920" y="537321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537321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573325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černá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48264" y="573325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465313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100 %  černá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  <p:bldP spid="17" grpId="0" build="p"/>
      <p:bldP spid="18" grpId="0" build="p"/>
      <p:bldP spid="19" grpId="0" build="p"/>
      <p:bldP spid="20" grpId="0" build="p"/>
      <p:bldP spid="2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Mendelovy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zákony – příklady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052736"/>
            <a:ext cx="8028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320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836712"/>
            <a:ext cx="817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Odpověz na následující otázky: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1268760"/>
            <a:ext cx="8280920" cy="47859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    Při křížení bílých čistokrevných slepic s černým čistokrevným kohoutem vzniká barva zvaná holubí. Vzájemný vztah alel pro barvu peří je neúplně dominantní (alela pro bílou barvu je neúplně dominantní nad alelou pro černou barvu).  </a:t>
            </a:r>
          </a:p>
          <a:p>
            <a:pPr marL="457200" indent="-457200">
              <a:buAutoNum type="arabicPeriod"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Jaký genotyp podmiňuje holubí barvu peří? ……………</a:t>
            </a: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Jakou barvu peří budou mít potomci bílého kohouta a holubí slepice? Budou štěpit v nějakém poměru? Celé křížení schematicky zapiš.</a:t>
            </a:r>
          </a:p>
          <a:p>
            <a:pPr marL="914400" lvl="1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P:   …….  X  ………   =   F1:  ……….. </a:t>
            </a:r>
          </a:p>
          <a:p>
            <a:pPr marL="914400" lvl="1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…………………………………..</a:t>
            </a:r>
          </a:p>
          <a:p>
            <a:pPr marL="914400" lvl="1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c)   Jak bude vypadat potomstvo po křížení dvou holubích rodičů? Celé křížení schematicky zapiš včetně fenotypů a štěpných poměrů.</a:t>
            </a:r>
          </a:p>
          <a:p>
            <a:pPr marL="1828800" lvl="3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P:   …….  X  ………   =   F1:  ………..</a:t>
            </a:r>
          </a:p>
          <a:p>
            <a:pPr marL="1828800" lvl="3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……….    ………                ……………………….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263691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371703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71703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 :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4077072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bílá : holubí v poměru    1  :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51720" y="551723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holubí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371703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03848" y="551723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holubí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551723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bílá : 2 holubí : 1 černá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95736" y="515719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515719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32040" y="5157192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 :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16" grpId="0" build="p"/>
      <p:bldP spid="18" grpId="0" build="p"/>
      <p:bldP spid="19" grpId="0" build="p"/>
      <p:bldP spid="20" grpId="0" build="p"/>
      <p:bldP spid="22" grpId="0" build="p"/>
      <p:bldP spid="23" grpId="0" build="p"/>
      <p:bldP spid="25" grpId="0" build="p"/>
      <p:bldP spid="26" grpId="0" build="p"/>
      <p:bldP spid="27" grpId="0" build="p"/>
      <p:bldP spid="2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SOKOLOVSKAJA, B. Ch. a Petr PIKÁLEK.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 v příkladech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3.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Státní pedagogické nakladatelství, 1979. ISBN 14-147-79.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Fortuna, 2003, 143 s. ISBN 80-716-8851-7.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1040</TotalTime>
  <Words>816</Words>
  <Application>Microsoft Office PowerPoint</Application>
  <PresentationFormat>Předvádění na obrazovce (4:3)</PresentationFormat>
  <Paragraphs>197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126</cp:revision>
  <dcterms:created xsi:type="dcterms:W3CDTF">2013-09-11T07:00:04Z</dcterms:created>
  <dcterms:modified xsi:type="dcterms:W3CDTF">2013-10-29T09:45:16Z</dcterms:modified>
</cp:coreProperties>
</file>